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640" r:id="rId2"/>
    <p:sldId id="641" r:id="rId3"/>
    <p:sldId id="261" r:id="rId4"/>
    <p:sldId id="643" r:id="rId5"/>
    <p:sldId id="382" r:id="rId6"/>
    <p:sldId id="340" r:id="rId7"/>
    <p:sldId id="619" r:id="rId8"/>
    <p:sldId id="644" r:id="rId9"/>
    <p:sldId id="620" r:id="rId10"/>
    <p:sldId id="645" r:id="rId11"/>
    <p:sldId id="621" r:id="rId12"/>
    <p:sldId id="533" r:id="rId13"/>
    <p:sldId id="622" r:id="rId14"/>
    <p:sldId id="646" r:id="rId15"/>
    <p:sldId id="623" r:id="rId16"/>
    <p:sldId id="534" r:id="rId17"/>
    <p:sldId id="624" r:id="rId18"/>
    <p:sldId id="535" r:id="rId19"/>
    <p:sldId id="342" r:id="rId20"/>
    <p:sldId id="343" r:id="rId21"/>
    <p:sldId id="344" r:id="rId22"/>
    <p:sldId id="647" r:id="rId23"/>
    <p:sldId id="648" r:id="rId24"/>
    <p:sldId id="649" r:id="rId25"/>
    <p:sldId id="346" r:id="rId26"/>
    <p:sldId id="650" r:id="rId27"/>
    <p:sldId id="536" r:id="rId28"/>
    <p:sldId id="627" r:id="rId29"/>
    <p:sldId id="628" r:id="rId30"/>
    <p:sldId id="629" r:id="rId31"/>
    <p:sldId id="630" r:id="rId32"/>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j" initials="q" lastIdx="1" clrIdx="0">
    <p:extLst>
      <p:ext uri="{19B8F6BF-5375-455C-9EA6-DF929625EA0E}">
        <p15:presenceInfo xmlns:p15="http://schemas.microsoft.com/office/powerpoint/2012/main" xmlns="" userId="q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4BD0FF"/>
    <a:srgbClr val="19C3FF"/>
    <a:srgbClr val="B616BA"/>
    <a:srgbClr val="33CC33"/>
    <a:srgbClr val="FF5050"/>
    <a:srgbClr val="A21E89"/>
    <a:srgbClr val="70D4BC"/>
    <a:srgbClr val="0066FF"/>
    <a:srgbClr val="6883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12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2017/8/11</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0.sv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25A86BAB-EACC-470F-93B6-2BE17F838D2B}"/>
              </a:ext>
            </a:extLst>
          </p:cNvPr>
          <p:cNvSpPr txBox="1"/>
          <p:nvPr/>
        </p:nvSpPr>
        <p:spPr>
          <a:xfrm>
            <a:off x="755576" y="696883"/>
            <a:ext cx="2376264" cy="892552"/>
          </a:xfrm>
          <a:prstGeom prst="rect">
            <a:avLst/>
          </a:prstGeom>
          <a:noFill/>
        </p:spPr>
        <p:txBody>
          <a:bodyPr wrap="square" rtlCol="0">
            <a:spAutoFit/>
          </a:bodyPr>
          <a:lstStyle/>
          <a:p>
            <a:r>
              <a:rPr lang="en-US" altLang="zh-CN" sz="2400" b="1" dirty="0" smtClean="0">
                <a:solidFill>
                  <a:srgbClr val="C00000"/>
                </a:solidFill>
                <a:latin typeface="宋体" panose="02010600030101010101" pitchFamily="2" charset="-122"/>
                <a:ea typeface="宋体" panose="02010600030101010101" pitchFamily="2" charset="-122"/>
              </a:rPr>
              <a:t>《</a:t>
            </a:r>
            <a:r>
              <a:rPr lang="zh-CN" altLang="en-US" sz="2400" b="1" dirty="0">
                <a:solidFill>
                  <a:srgbClr val="C00000"/>
                </a:solidFill>
                <a:latin typeface="宋体" panose="02010600030101010101" pitchFamily="2" charset="-122"/>
                <a:ea typeface="宋体" panose="02010600030101010101" pitchFamily="2" charset="-122"/>
              </a:rPr>
              <a:t>价规</a:t>
            </a:r>
            <a:r>
              <a:rPr lang="en-US" altLang="zh-CN" sz="2400" b="1" dirty="0">
                <a:solidFill>
                  <a:srgbClr val="C00000"/>
                </a:solidFill>
                <a:latin typeface="宋体" panose="02010600030101010101" pitchFamily="2" charset="-122"/>
                <a:ea typeface="宋体" panose="02010600030101010101" pitchFamily="2" charset="-122"/>
              </a:rPr>
              <a:t>》</a:t>
            </a:r>
            <a:r>
              <a:rPr lang="zh-CN" altLang="en-US" sz="2400" b="1" dirty="0">
                <a:solidFill>
                  <a:srgbClr val="C00000"/>
                </a:solidFill>
                <a:latin typeface="宋体" panose="02010600030101010101" pitchFamily="2" charset="-122"/>
                <a:ea typeface="宋体" panose="02010600030101010101" pitchFamily="2" charset="-122"/>
              </a:rPr>
              <a:t>附件</a:t>
            </a:r>
            <a:endParaRPr lang="en-US" altLang="zh-CN" sz="2400" b="1" dirty="0">
              <a:solidFill>
                <a:srgbClr val="C00000"/>
              </a:solidFill>
              <a:latin typeface="宋体" panose="02010600030101010101" pitchFamily="2" charset="-122"/>
              <a:ea typeface="宋体" panose="02010600030101010101" pitchFamily="2" charset="-122"/>
            </a:endParaRPr>
          </a:p>
          <a:p>
            <a:endParaRPr lang="zh-CN" altLang="en-US" sz="2800" b="1" dirty="0"/>
          </a:p>
        </p:txBody>
      </p:sp>
      <p:sp>
        <p:nvSpPr>
          <p:cNvPr id="13" name="文本框 12">
            <a:extLst>
              <a:ext uri="{FF2B5EF4-FFF2-40B4-BE49-F238E27FC236}">
                <a16:creationId xmlns:a16="http://schemas.microsoft.com/office/drawing/2014/main" xmlns="" id="{5A827752-31C7-43C6-ABC6-9943090D5DF2}"/>
              </a:ext>
            </a:extLst>
          </p:cNvPr>
          <p:cNvSpPr txBox="1"/>
          <p:nvPr/>
        </p:nvSpPr>
        <p:spPr>
          <a:xfrm>
            <a:off x="539552" y="1313388"/>
            <a:ext cx="6912768" cy="3416320"/>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 附</a:t>
            </a:r>
            <a:r>
              <a:rPr lang="zh-CN" altLang="en-US" sz="2400" dirty="0">
                <a:latin typeface="宋体" panose="02010600030101010101" pitchFamily="2" charset="-122"/>
                <a:ea typeface="宋体" panose="02010600030101010101" pitchFamily="2" charset="-122"/>
              </a:rPr>
              <a:t>件二为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铁路货物运价率表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是用来查找不同运价号货物的</a:t>
            </a:r>
            <a:r>
              <a:rPr lang="zh-CN" altLang="en-US" sz="2400" dirty="0">
                <a:solidFill>
                  <a:srgbClr val="FF0000"/>
                </a:solidFill>
                <a:latin typeface="宋体" panose="02010600030101010101" pitchFamily="2" charset="-122"/>
                <a:ea typeface="宋体" panose="02010600030101010101" pitchFamily="2" charset="-122"/>
              </a:rPr>
              <a:t>发到基价和运行基价</a:t>
            </a:r>
            <a:r>
              <a:rPr lang="zh-CN" altLang="en-US" sz="2400" dirty="0">
                <a:latin typeface="宋体" panose="02010600030101010101" pitchFamily="2" charset="-122"/>
                <a:ea typeface="宋体" panose="02010600030101010101" pitchFamily="2" charset="-122"/>
              </a:rPr>
              <a:t>的。</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 附</a:t>
            </a:r>
            <a:r>
              <a:rPr lang="zh-CN" altLang="en-US" sz="2400" dirty="0">
                <a:latin typeface="宋体" panose="02010600030101010101" pitchFamily="2" charset="-122"/>
                <a:ea typeface="宋体" panose="02010600030101010101" pitchFamily="2" charset="-122"/>
              </a:rPr>
              <a:t>件四为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货物运价里程表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（分上、下两册）。上册为站名索引表，列载了全国铁路各条线路的站名和各站的最大起重能力以及办理限制等。下册为里程表，用来计算从发站至到站的</a:t>
            </a:r>
            <a:r>
              <a:rPr lang="zh-CN" altLang="en-US" sz="2400" dirty="0">
                <a:solidFill>
                  <a:srgbClr val="FF0000"/>
                </a:solidFill>
                <a:latin typeface="宋体" panose="02010600030101010101" pitchFamily="2" charset="-122"/>
                <a:ea typeface="宋体" panose="02010600030101010101" pitchFamily="2" charset="-122"/>
              </a:rPr>
              <a:t>运价里程</a:t>
            </a:r>
            <a:r>
              <a:rPr lang="zh-CN" altLang="en-US" sz="2400" dirty="0">
                <a:latin typeface="宋体" panose="02010600030101010101" pitchFamily="2" charset="-122"/>
                <a:ea typeface="宋体" panose="02010600030101010101" pitchFamily="2" charset="-122"/>
              </a:rPr>
              <a:t>。</a:t>
            </a:r>
          </a:p>
        </p:txBody>
      </p:sp>
      <p:pic>
        <p:nvPicPr>
          <p:cNvPr id="2" name="图片 1">
            <a:extLst>
              <a:ext uri="{FF2B5EF4-FFF2-40B4-BE49-F238E27FC236}">
                <a16:creationId xmlns:a16="http://schemas.microsoft.com/office/drawing/2014/main" xmlns="" id="{936565BF-A17A-48AE-93C1-FF00773A8352}"/>
              </a:ext>
            </a:extLst>
          </p:cNvPr>
          <p:cNvPicPr>
            <a:picLocks noChangeAspect="1"/>
          </p:cNvPicPr>
          <p:nvPr/>
        </p:nvPicPr>
        <p:blipFill>
          <a:blip r:embed="rId2" cstate="print"/>
          <a:stretch>
            <a:fillRect/>
          </a:stretch>
        </p:blipFill>
        <p:spPr>
          <a:xfrm>
            <a:off x="7452320" y="1126764"/>
            <a:ext cx="1514286" cy="1638095"/>
          </a:xfrm>
          <a:prstGeom prst="rect">
            <a:avLst/>
          </a:prstGeom>
        </p:spPr>
      </p:pic>
    </p:spTree>
    <p:extLst>
      <p:ext uri="{BB962C8B-B14F-4D97-AF65-F5344CB8AC3E}">
        <p14:creationId xmlns:p14="http://schemas.microsoft.com/office/powerpoint/2010/main" xmlns="" val="3794558840"/>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357BC5F-E23C-4792-83AB-6FCFD3C7AEDC}"/>
              </a:ext>
            </a:extLst>
          </p:cNvPr>
          <p:cNvPicPr>
            <a:picLocks noChangeAspect="1"/>
          </p:cNvPicPr>
          <p:nvPr/>
        </p:nvPicPr>
        <p:blipFill>
          <a:blip r:embed="rId2" cstate="print"/>
          <a:stretch>
            <a:fillRect/>
          </a:stretch>
        </p:blipFill>
        <p:spPr>
          <a:xfrm>
            <a:off x="1403648" y="1201316"/>
            <a:ext cx="6190476" cy="4123809"/>
          </a:xfrm>
          <a:prstGeom prst="rect">
            <a:avLst/>
          </a:prstGeom>
        </p:spPr>
      </p:pic>
      <p:sp>
        <p:nvSpPr>
          <p:cNvPr id="5" name="文本框 4">
            <a:extLst>
              <a:ext uri="{FF2B5EF4-FFF2-40B4-BE49-F238E27FC236}">
                <a16:creationId xmlns:a16="http://schemas.microsoft.com/office/drawing/2014/main" xmlns="" id="{FDB95CFF-89AD-469F-9955-1FCE6B23A6F0}"/>
              </a:ext>
            </a:extLst>
          </p:cNvPr>
          <p:cNvSpPr txBox="1"/>
          <p:nvPr/>
        </p:nvSpPr>
        <p:spPr>
          <a:xfrm>
            <a:off x="3419872" y="697260"/>
            <a:ext cx="3888432" cy="461665"/>
          </a:xfrm>
          <a:prstGeom prst="rect">
            <a:avLst/>
          </a:prstGeom>
          <a:noFill/>
        </p:spPr>
        <p:txBody>
          <a:bodyPr wrap="square" rtlCol="0">
            <a:spAutoFit/>
          </a:bodyPr>
          <a:lstStyle/>
          <a:p>
            <a:r>
              <a:rPr lang="zh-CN" altLang="en-US" sz="2400" b="1" dirty="0">
                <a:solidFill>
                  <a:srgbClr val="C00000"/>
                </a:solidFill>
                <a:latin typeface="宋体" panose="02010600030101010101" pitchFamily="2" charset="-122"/>
                <a:ea typeface="宋体" panose="02010600030101010101" pitchFamily="2" charset="-122"/>
              </a:rPr>
              <a:t>铁路货物运价率表</a:t>
            </a:r>
          </a:p>
        </p:txBody>
      </p:sp>
    </p:spTree>
    <p:extLst>
      <p:ext uri="{BB962C8B-B14F-4D97-AF65-F5344CB8AC3E}">
        <p14:creationId xmlns:p14="http://schemas.microsoft.com/office/powerpoint/2010/main" xmlns="" val="4114538553"/>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184C83F8-D620-4142-8B89-84E742459D03}"/>
              </a:ext>
            </a:extLst>
          </p:cNvPr>
          <p:cNvGrpSpPr/>
          <p:nvPr/>
        </p:nvGrpSpPr>
        <p:grpSpPr>
          <a:xfrm>
            <a:off x="467544" y="622236"/>
            <a:ext cx="7823707" cy="5089748"/>
            <a:chOff x="683568" y="499461"/>
            <a:chExt cx="7823707" cy="5089748"/>
          </a:xfrm>
        </p:grpSpPr>
        <p:pic>
          <p:nvPicPr>
            <p:cNvPr id="2" name="图片 1">
              <a:extLst>
                <a:ext uri="{FF2B5EF4-FFF2-40B4-BE49-F238E27FC236}">
                  <a16:creationId xmlns:a16="http://schemas.microsoft.com/office/drawing/2014/main" xmlns="" id="{BDD1BE25-F237-4FDC-A050-43EC3D30F961}"/>
                </a:ext>
              </a:extLst>
            </p:cNvPr>
            <p:cNvPicPr>
              <a:picLocks noChangeAspect="1"/>
            </p:cNvPicPr>
            <p:nvPr/>
          </p:nvPicPr>
          <p:blipFill>
            <a:blip r:embed="rId2" cstate="print"/>
            <a:stretch>
              <a:fillRect/>
            </a:stretch>
          </p:blipFill>
          <p:spPr>
            <a:xfrm>
              <a:off x="683568" y="499461"/>
              <a:ext cx="7823707" cy="5089748"/>
            </a:xfrm>
            <a:prstGeom prst="rect">
              <a:avLst/>
            </a:prstGeom>
          </p:spPr>
        </p:pic>
        <p:pic>
          <p:nvPicPr>
            <p:cNvPr id="3" name="图片 2">
              <a:extLst>
                <a:ext uri="{FF2B5EF4-FFF2-40B4-BE49-F238E27FC236}">
                  <a16:creationId xmlns:a16="http://schemas.microsoft.com/office/drawing/2014/main" xmlns="" id="{16EF60EC-D87E-44C2-A779-47B1BBF9480E}"/>
                </a:ext>
              </a:extLst>
            </p:cNvPr>
            <p:cNvPicPr>
              <a:picLocks noChangeAspect="1"/>
            </p:cNvPicPr>
            <p:nvPr/>
          </p:nvPicPr>
          <p:blipFill>
            <a:blip r:embed="rId3" cstate="print"/>
            <a:stretch>
              <a:fillRect/>
            </a:stretch>
          </p:blipFill>
          <p:spPr>
            <a:xfrm>
              <a:off x="6660232" y="602019"/>
              <a:ext cx="1657868" cy="2281436"/>
            </a:xfrm>
            <a:prstGeom prst="rect">
              <a:avLst/>
            </a:prstGeom>
          </p:spPr>
        </p:pic>
      </p:grpSp>
    </p:spTree>
    <p:extLst>
      <p:ext uri="{BB962C8B-B14F-4D97-AF65-F5344CB8AC3E}">
        <p14:creationId xmlns:p14="http://schemas.microsoft.com/office/powerpoint/2010/main" xmlns="" val="211411981"/>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8F30C0A-456B-4F51-AE7F-8DE32604EEFE}"/>
              </a:ext>
            </a:extLst>
          </p:cNvPr>
          <p:cNvPicPr>
            <a:picLocks noChangeAspect="1"/>
          </p:cNvPicPr>
          <p:nvPr/>
        </p:nvPicPr>
        <p:blipFill>
          <a:blip r:embed="rId2" cstate="print"/>
          <a:stretch>
            <a:fillRect/>
          </a:stretch>
        </p:blipFill>
        <p:spPr>
          <a:xfrm>
            <a:off x="479853" y="386991"/>
            <a:ext cx="854502" cy="826254"/>
          </a:xfrm>
          <a:prstGeom prst="rect">
            <a:avLst/>
          </a:prstGeom>
        </p:spPr>
      </p:pic>
      <p:sp>
        <p:nvSpPr>
          <p:cNvPr id="6" name="文本框 5">
            <a:extLst>
              <a:ext uri="{FF2B5EF4-FFF2-40B4-BE49-F238E27FC236}">
                <a16:creationId xmlns:a16="http://schemas.microsoft.com/office/drawing/2014/main" xmlns="" id="{7E491E6F-4737-4621-887A-3F93DAF65872}"/>
              </a:ext>
            </a:extLst>
          </p:cNvPr>
          <p:cNvSpPr txBox="1"/>
          <p:nvPr/>
        </p:nvSpPr>
        <p:spPr>
          <a:xfrm>
            <a:off x="1979712" y="1201316"/>
            <a:ext cx="6696744" cy="4524315"/>
          </a:xfrm>
          <a:prstGeom prst="rect">
            <a:avLst/>
          </a:prstGeom>
          <a:noFill/>
        </p:spPr>
        <p:txBody>
          <a:bodyPr wrap="square" rtlCol="0">
            <a:spAutoFit/>
          </a:bodyPr>
          <a:lstStyle/>
          <a:p>
            <a:pPr indent="457200">
              <a:lnSpc>
                <a:spcPct val="150000"/>
              </a:lnSpc>
            </a:pPr>
            <a:r>
              <a:rPr lang="zh-CN" altLang="en-US" sz="2400" dirty="0">
                <a:latin typeface="宋体" panose="02010600030101010101" pitchFamily="2" charset="-122"/>
                <a:ea typeface="宋体" panose="02010600030101010101" pitchFamily="2" charset="-122"/>
              </a:rPr>
              <a:t>根据运单上填写的发站和到站，按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货物运价里程表</a:t>
            </a:r>
            <a:r>
              <a:rPr lang="en-US" altLang="zh-CN" sz="2400" dirty="0">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算出发站至到站的运价里程</a:t>
            </a:r>
            <a:r>
              <a:rPr lang="zh-CN" altLang="en-US" sz="2400" dirty="0" smtClean="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zh-CN" altLang="en-US" sz="2400" dirty="0">
                <a:latin typeface="宋体" panose="02010600030101010101" pitchFamily="2" charset="-122"/>
                <a:ea typeface="宋体" panose="02010600030101010101" pitchFamily="2" charset="-122"/>
              </a:rPr>
              <a:t>整车、零担货物根据运单上填写的货物名称查找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分类表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检查表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，确定出适用的</a:t>
            </a:r>
            <a:r>
              <a:rPr lang="zh-CN" altLang="en-US" sz="2400" dirty="0">
                <a:solidFill>
                  <a:srgbClr val="FF0000"/>
                </a:solidFill>
                <a:latin typeface="宋体" panose="02010600030101010101" pitchFamily="2" charset="-122"/>
                <a:ea typeface="宋体" panose="02010600030101010101" pitchFamily="2" charset="-122"/>
              </a:rPr>
              <a:t>运价号</a:t>
            </a:r>
            <a:r>
              <a:rPr lang="zh-CN" altLang="en-US" sz="2400" dirty="0" smtClean="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zh-CN" altLang="en-US" sz="2400" dirty="0">
                <a:latin typeface="宋体" panose="02010600030101010101" pitchFamily="2" charset="-122"/>
                <a:ea typeface="宋体" panose="02010600030101010101" pitchFamily="2" charset="-122"/>
              </a:rPr>
              <a:t>整车、零担货物按货物适用的运价号，集装箱货物根据箱型，分别在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铁路货物运价率表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中查出适用的</a:t>
            </a:r>
            <a:r>
              <a:rPr lang="zh-CN" altLang="en-US" sz="2400" dirty="0">
                <a:solidFill>
                  <a:srgbClr val="00B050"/>
                </a:solidFill>
                <a:latin typeface="宋体" panose="02010600030101010101" pitchFamily="2" charset="-122"/>
                <a:ea typeface="宋体" panose="02010600030101010101" pitchFamily="2" charset="-122"/>
              </a:rPr>
              <a:t>发到基价和运行基价</a:t>
            </a:r>
            <a:r>
              <a:rPr lang="zh-CN" altLang="en-US" sz="2400" dirty="0" smtClean="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p:txBody>
      </p:sp>
      <p:sp>
        <p:nvSpPr>
          <p:cNvPr id="7" name="矩形 6">
            <a:extLst>
              <a:ext uri="{FF2B5EF4-FFF2-40B4-BE49-F238E27FC236}">
                <a16:creationId xmlns:a16="http://schemas.microsoft.com/office/drawing/2014/main" xmlns="" id="{DC1699B4-FACA-40A1-96AA-C0B3C8BC3FE7}"/>
              </a:ext>
            </a:extLst>
          </p:cNvPr>
          <p:cNvSpPr/>
          <p:nvPr/>
        </p:nvSpPr>
        <p:spPr>
          <a:xfrm>
            <a:off x="611560" y="1315715"/>
            <a:ext cx="1422184" cy="461665"/>
          </a:xfrm>
          <a:prstGeom prst="rect">
            <a:avLst/>
          </a:prstGeom>
        </p:spPr>
        <p:txBody>
          <a:bodyPr wrap="none">
            <a:spAutoFit/>
          </a:bodyPr>
          <a:lstStyle/>
          <a:p>
            <a:r>
              <a:rPr lang="zh-CN" altLang="en-US" sz="2400" b="1" dirty="0">
                <a:solidFill>
                  <a:srgbClr val="C00000"/>
                </a:solidFill>
                <a:latin typeface="宋体" panose="02010600030101010101" pitchFamily="2" charset="-122"/>
                <a:ea typeface="宋体" panose="02010600030101010101" pitchFamily="2" charset="-122"/>
              </a:rPr>
              <a:t>第一步：</a:t>
            </a:r>
            <a:endParaRPr lang="zh-CN" altLang="en-US" sz="2400" b="1" dirty="0">
              <a:solidFill>
                <a:srgbClr val="C00000"/>
              </a:solidFill>
            </a:endParaRPr>
          </a:p>
        </p:txBody>
      </p:sp>
      <p:sp>
        <p:nvSpPr>
          <p:cNvPr id="8" name="矩形 7">
            <a:extLst>
              <a:ext uri="{FF2B5EF4-FFF2-40B4-BE49-F238E27FC236}">
                <a16:creationId xmlns:a16="http://schemas.microsoft.com/office/drawing/2014/main" xmlns="" id="{E26734B4-9F22-4F16-8ED1-0F79C6419B3F}"/>
              </a:ext>
            </a:extLst>
          </p:cNvPr>
          <p:cNvSpPr/>
          <p:nvPr/>
        </p:nvSpPr>
        <p:spPr>
          <a:xfrm>
            <a:off x="611560" y="2425452"/>
            <a:ext cx="1422184" cy="461665"/>
          </a:xfrm>
          <a:prstGeom prst="rect">
            <a:avLst/>
          </a:prstGeom>
        </p:spPr>
        <p:txBody>
          <a:bodyPr wrap="none">
            <a:spAutoFit/>
          </a:bodyPr>
          <a:lstStyle/>
          <a:p>
            <a:r>
              <a:rPr lang="zh-CN" altLang="en-US" sz="2400" b="1" dirty="0">
                <a:solidFill>
                  <a:srgbClr val="C00000"/>
                </a:solidFill>
                <a:latin typeface="宋体" panose="02010600030101010101" pitchFamily="2" charset="-122"/>
                <a:ea typeface="宋体" panose="02010600030101010101" pitchFamily="2" charset="-122"/>
              </a:rPr>
              <a:t>第二步：</a:t>
            </a:r>
            <a:endParaRPr lang="zh-CN" altLang="en-US" sz="2400" b="1" dirty="0">
              <a:solidFill>
                <a:srgbClr val="C00000"/>
              </a:solidFill>
            </a:endParaRPr>
          </a:p>
        </p:txBody>
      </p:sp>
      <p:sp>
        <p:nvSpPr>
          <p:cNvPr id="9" name="矩形 8">
            <a:extLst>
              <a:ext uri="{FF2B5EF4-FFF2-40B4-BE49-F238E27FC236}">
                <a16:creationId xmlns:a16="http://schemas.microsoft.com/office/drawing/2014/main" xmlns="" id="{5450D85B-324D-437D-81CC-629E2FFE2E13}"/>
              </a:ext>
            </a:extLst>
          </p:cNvPr>
          <p:cNvSpPr/>
          <p:nvPr/>
        </p:nvSpPr>
        <p:spPr>
          <a:xfrm>
            <a:off x="611560" y="4009628"/>
            <a:ext cx="1422184" cy="461665"/>
          </a:xfrm>
          <a:prstGeom prst="rect">
            <a:avLst/>
          </a:prstGeom>
        </p:spPr>
        <p:txBody>
          <a:bodyPr wrap="none">
            <a:spAutoFit/>
          </a:bodyPr>
          <a:lstStyle/>
          <a:p>
            <a:r>
              <a:rPr lang="zh-CN" altLang="en-US" sz="2400" b="1" dirty="0">
                <a:solidFill>
                  <a:srgbClr val="C00000"/>
                </a:solidFill>
                <a:latin typeface="宋体" panose="02010600030101010101" pitchFamily="2" charset="-122"/>
                <a:ea typeface="宋体" panose="02010600030101010101" pitchFamily="2" charset="-122"/>
              </a:rPr>
              <a:t>第三步：</a:t>
            </a:r>
            <a:endParaRPr lang="zh-CN" altLang="en-US" sz="2400" b="1" dirty="0">
              <a:solidFill>
                <a:srgbClr val="C00000"/>
              </a:solidFill>
            </a:endParaRPr>
          </a:p>
        </p:txBody>
      </p:sp>
      <p:sp>
        <p:nvSpPr>
          <p:cNvPr id="13" name="文本框 2">
            <a:extLst>
              <a:ext uri="{FF2B5EF4-FFF2-40B4-BE49-F238E27FC236}">
                <a16:creationId xmlns="" xmlns:a16="http://schemas.microsoft.com/office/drawing/2014/main" id="{C495479F-8938-467C-B6A1-5D2B4DC4F2A9}"/>
              </a:ext>
            </a:extLst>
          </p:cNvPr>
          <p:cNvSpPr txBox="1"/>
          <p:nvPr/>
        </p:nvSpPr>
        <p:spPr>
          <a:xfrm>
            <a:off x="1115616" y="553244"/>
            <a:ext cx="5760640"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、计算货物运输费用的程序</a:t>
            </a:r>
            <a:endParaRPr lang="zh-CN" altLang="en-US" sz="3200" b="1" dirty="0">
              <a:solidFill>
                <a:srgbClr val="7030A0"/>
              </a:solidFill>
              <a:latin typeface="宋体" pitchFamily="2" charset="-122"/>
              <a:ea typeface="宋体" pitchFamily="2" charset="-122"/>
            </a:endParaRPr>
          </a:p>
        </p:txBody>
      </p:sp>
    </p:spTree>
    <p:extLst>
      <p:ext uri="{BB962C8B-B14F-4D97-AF65-F5344CB8AC3E}">
        <p14:creationId xmlns:p14="http://schemas.microsoft.com/office/powerpoint/2010/main" xmlns="" val="1994031584"/>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8F30C0A-456B-4F51-AE7F-8DE32604EEFE}"/>
              </a:ext>
            </a:extLst>
          </p:cNvPr>
          <p:cNvPicPr>
            <a:picLocks noChangeAspect="1"/>
          </p:cNvPicPr>
          <p:nvPr/>
        </p:nvPicPr>
        <p:blipFill>
          <a:blip r:embed="rId2" cstate="print"/>
          <a:stretch>
            <a:fillRect/>
          </a:stretch>
        </p:blipFill>
        <p:spPr>
          <a:xfrm>
            <a:off x="479853" y="386991"/>
            <a:ext cx="854502" cy="826254"/>
          </a:xfrm>
          <a:prstGeom prst="rect">
            <a:avLst/>
          </a:prstGeom>
        </p:spPr>
      </p:pic>
      <p:sp>
        <p:nvSpPr>
          <p:cNvPr id="6" name="文本框 5">
            <a:extLst>
              <a:ext uri="{FF2B5EF4-FFF2-40B4-BE49-F238E27FC236}">
                <a16:creationId xmlns:a16="http://schemas.microsoft.com/office/drawing/2014/main" xmlns="" id="{7E491E6F-4737-4621-887A-3F93DAF65872}"/>
              </a:ext>
            </a:extLst>
          </p:cNvPr>
          <p:cNvSpPr txBox="1"/>
          <p:nvPr/>
        </p:nvSpPr>
        <p:spPr>
          <a:xfrm>
            <a:off x="2123728" y="1368296"/>
            <a:ext cx="6021313" cy="4062651"/>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根</a:t>
            </a:r>
            <a:r>
              <a:rPr lang="zh-CN" altLang="en-US" sz="2400" dirty="0">
                <a:latin typeface="宋体" panose="02010600030101010101" pitchFamily="2" charset="-122"/>
                <a:ea typeface="宋体" panose="02010600030101010101" pitchFamily="2" charset="-122"/>
              </a:rPr>
              <a:t>据运输种别、货物名称、货物质量和体积</a:t>
            </a:r>
            <a:r>
              <a:rPr lang="zh-CN" altLang="en-US" sz="2400" dirty="0">
                <a:solidFill>
                  <a:srgbClr val="00B050"/>
                </a:solidFill>
                <a:latin typeface="宋体" panose="02010600030101010101" pitchFamily="2" charset="-122"/>
                <a:ea typeface="宋体" panose="02010600030101010101" pitchFamily="2" charset="-122"/>
              </a:rPr>
              <a:t>确定计费质量</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indent="457200">
              <a:lnSpc>
                <a:spcPct val="150000"/>
              </a:lnSpc>
            </a:pPr>
            <a:endParaRPr lang="en-US" altLang="zh-CN" sz="2400" dirty="0">
              <a:latin typeface="宋体" panose="02010600030101010101" pitchFamily="2" charset="-122"/>
              <a:ea typeface="宋体" panose="02010600030101010101" pitchFamily="2" charset="-122"/>
            </a:endParaRPr>
          </a:p>
          <a:p>
            <a:pPr indent="457200">
              <a:lnSpc>
                <a:spcPct val="150000"/>
              </a:lnSpc>
            </a:pPr>
            <a:r>
              <a:rPr lang="zh-CN" altLang="en-US" sz="2400" dirty="0">
                <a:latin typeface="宋体" panose="02010600030101010101" pitchFamily="2" charset="-122"/>
                <a:ea typeface="宋体" panose="02010600030101010101" pitchFamily="2" charset="-122"/>
              </a:rPr>
              <a:t>计算运费。</a:t>
            </a:r>
            <a:endParaRPr lang="en-US" altLang="zh-CN" sz="2400" dirty="0">
              <a:latin typeface="宋体" panose="02010600030101010101" pitchFamily="2" charset="-122"/>
              <a:ea typeface="宋体" panose="02010600030101010101" pitchFamily="2" charset="-122"/>
            </a:endParaRPr>
          </a:p>
          <a:p>
            <a:pPr indent="457200">
              <a:lnSpc>
                <a:spcPct val="150000"/>
              </a:lnSpc>
            </a:pPr>
            <a:endParaRPr lang="en-US" altLang="zh-CN" sz="2400" dirty="0">
              <a:latin typeface="宋体" panose="02010600030101010101" pitchFamily="2" charset="-122"/>
              <a:ea typeface="宋体" panose="02010600030101010101" pitchFamily="2" charset="-122"/>
            </a:endParaRPr>
          </a:p>
          <a:p>
            <a:pPr indent="457200">
              <a:lnSpc>
                <a:spcPct val="150000"/>
              </a:lnSpc>
            </a:pPr>
            <a:r>
              <a:rPr lang="zh-CN" altLang="en-US" sz="2400" dirty="0">
                <a:latin typeface="宋体" panose="02010600030101010101" pitchFamily="2" charset="-122"/>
                <a:ea typeface="宋体" panose="02010600030101010101" pitchFamily="2" charset="-122"/>
              </a:rPr>
              <a:t>计算其他费用。</a:t>
            </a:r>
            <a:endParaRPr lang="en-US" altLang="zh-CN" sz="2400" dirty="0">
              <a:latin typeface="宋体" panose="02010600030101010101" pitchFamily="2" charset="-122"/>
              <a:ea typeface="宋体" panose="02010600030101010101" pitchFamily="2" charset="-122"/>
            </a:endParaRPr>
          </a:p>
          <a:p>
            <a:pPr indent="457200">
              <a:lnSpc>
                <a:spcPct val="150000"/>
              </a:lnSpc>
            </a:pPr>
            <a:endParaRPr lang="zh-CN" altLang="en-US" sz="2800" dirty="0"/>
          </a:p>
        </p:txBody>
      </p:sp>
      <p:sp>
        <p:nvSpPr>
          <p:cNvPr id="10" name="矩形 9">
            <a:extLst>
              <a:ext uri="{FF2B5EF4-FFF2-40B4-BE49-F238E27FC236}">
                <a16:creationId xmlns:a16="http://schemas.microsoft.com/office/drawing/2014/main" xmlns="" id="{AC1CBB17-00B6-4A8E-86FB-6EF0AE7F1E40}"/>
              </a:ext>
            </a:extLst>
          </p:cNvPr>
          <p:cNvSpPr/>
          <p:nvPr/>
        </p:nvSpPr>
        <p:spPr>
          <a:xfrm>
            <a:off x="971601" y="1459731"/>
            <a:ext cx="1422184" cy="461665"/>
          </a:xfrm>
          <a:prstGeom prst="rect">
            <a:avLst/>
          </a:prstGeom>
        </p:spPr>
        <p:txBody>
          <a:bodyPr wrap="none">
            <a:spAutoFit/>
          </a:bodyPr>
          <a:lstStyle/>
          <a:p>
            <a:r>
              <a:rPr lang="zh-CN" altLang="en-US" sz="2400" b="1" dirty="0">
                <a:solidFill>
                  <a:srgbClr val="C00000"/>
                </a:solidFill>
                <a:latin typeface="宋体" panose="02010600030101010101" pitchFamily="2" charset="-122"/>
                <a:ea typeface="宋体" panose="02010600030101010101" pitchFamily="2" charset="-122"/>
              </a:rPr>
              <a:t>第四步：</a:t>
            </a:r>
            <a:endParaRPr lang="zh-CN" altLang="en-US" sz="2400" b="1" dirty="0">
              <a:solidFill>
                <a:srgbClr val="C00000"/>
              </a:solidFill>
            </a:endParaRPr>
          </a:p>
        </p:txBody>
      </p:sp>
      <p:sp>
        <p:nvSpPr>
          <p:cNvPr id="11" name="矩形 10">
            <a:extLst>
              <a:ext uri="{FF2B5EF4-FFF2-40B4-BE49-F238E27FC236}">
                <a16:creationId xmlns:a16="http://schemas.microsoft.com/office/drawing/2014/main" xmlns="" id="{E6515821-186B-4514-8928-D9FD1E67C28A}"/>
              </a:ext>
            </a:extLst>
          </p:cNvPr>
          <p:cNvSpPr/>
          <p:nvPr/>
        </p:nvSpPr>
        <p:spPr>
          <a:xfrm>
            <a:off x="985497" y="3115915"/>
            <a:ext cx="1422184" cy="461665"/>
          </a:xfrm>
          <a:prstGeom prst="rect">
            <a:avLst/>
          </a:prstGeom>
        </p:spPr>
        <p:txBody>
          <a:bodyPr wrap="none">
            <a:spAutoFit/>
          </a:bodyPr>
          <a:lstStyle/>
          <a:p>
            <a:r>
              <a:rPr lang="zh-CN" altLang="en-US" sz="2400" b="1" dirty="0">
                <a:solidFill>
                  <a:srgbClr val="C00000"/>
                </a:solidFill>
                <a:latin typeface="宋体" panose="02010600030101010101" pitchFamily="2" charset="-122"/>
                <a:ea typeface="宋体" panose="02010600030101010101" pitchFamily="2" charset="-122"/>
              </a:rPr>
              <a:t>第五步：</a:t>
            </a:r>
            <a:endParaRPr lang="zh-CN" altLang="en-US" sz="2400" b="1" dirty="0">
              <a:solidFill>
                <a:srgbClr val="C00000"/>
              </a:solidFill>
            </a:endParaRPr>
          </a:p>
        </p:txBody>
      </p:sp>
      <p:sp>
        <p:nvSpPr>
          <p:cNvPr id="12" name="矩形 11">
            <a:extLst>
              <a:ext uri="{FF2B5EF4-FFF2-40B4-BE49-F238E27FC236}">
                <a16:creationId xmlns:a16="http://schemas.microsoft.com/office/drawing/2014/main" xmlns="" id="{5C186988-6B4B-4FFB-A68B-D854918E964F}"/>
              </a:ext>
            </a:extLst>
          </p:cNvPr>
          <p:cNvSpPr/>
          <p:nvPr/>
        </p:nvSpPr>
        <p:spPr>
          <a:xfrm>
            <a:off x="971600" y="4225652"/>
            <a:ext cx="1422184" cy="461665"/>
          </a:xfrm>
          <a:prstGeom prst="rect">
            <a:avLst/>
          </a:prstGeom>
        </p:spPr>
        <p:txBody>
          <a:bodyPr wrap="none">
            <a:spAutoFit/>
          </a:bodyPr>
          <a:lstStyle/>
          <a:p>
            <a:r>
              <a:rPr lang="zh-CN" altLang="en-US" sz="2400" b="1" dirty="0">
                <a:solidFill>
                  <a:srgbClr val="C00000"/>
                </a:solidFill>
                <a:latin typeface="宋体" panose="02010600030101010101" pitchFamily="2" charset="-122"/>
                <a:ea typeface="宋体" panose="02010600030101010101" pitchFamily="2" charset="-122"/>
              </a:rPr>
              <a:t>第六步：</a:t>
            </a:r>
            <a:endParaRPr lang="zh-CN" altLang="en-US" sz="2400" b="1" dirty="0">
              <a:solidFill>
                <a:srgbClr val="C00000"/>
              </a:solidFill>
            </a:endParaRPr>
          </a:p>
        </p:txBody>
      </p:sp>
      <p:sp>
        <p:nvSpPr>
          <p:cNvPr id="13" name="文本框 2">
            <a:extLst>
              <a:ext uri="{FF2B5EF4-FFF2-40B4-BE49-F238E27FC236}">
                <a16:creationId xmlns="" xmlns:a16="http://schemas.microsoft.com/office/drawing/2014/main" id="{C495479F-8938-467C-B6A1-5D2B4DC4F2A9}"/>
              </a:ext>
            </a:extLst>
          </p:cNvPr>
          <p:cNvSpPr txBox="1"/>
          <p:nvPr/>
        </p:nvSpPr>
        <p:spPr>
          <a:xfrm>
            <a:off x="1115616" y="553244"/>
            <a:ext cx="5760640"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、计算货物运输费用的程序</a:t>
            </a:r>
            <a:endParaRPr lang="zh-CN" altLang="en-US" sz="3200" b="1" dirty="0">
              <a:solidFill>
                <a:srgbClr val="7030A0"/>
              </a:solidFill>
              <a:latin typeface="宋体" pitchFamily="2" charset="-122"/>
              <a:ea typeface="宋体" pitchFamily="2" charset="-122"/>
            </a:endParaRPr>
          </a:p>
        </p:txBody>
      </p:sp>
    </p:spTree>
    <p:extLst>
      <p:ext uri="{BB962C8B-B14F-4D97-AF65-F5344CB8AC3E}">
        <p14:creationId xmlns:p14="http://schemas.microsoft.com/office/powerpoint/2010/main" xmlns="" val="1994031584"/>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FE65B305-0985-4BC0-843B-80600976517B}"/>
              </a:ext>
            </a:extLst>
          </p:cNvPr>
          <p:cNvGrpSpPr/>
          <p:nvPr/>
        </p:nvGrpSpPr>
        <p:grpSpPr>
          <a:xfrm>
            <a:off x="539552" y="1210392"/>
            <a:ext cx="5832648" cy="3979024"/>
            <a:chOff x="1043608" y="1273324"/>
            <a:chExt cx="4027028" cy="3979024"/>
          </a:xfrm>
        </p:grpSpPr>
        <p:sp>
          <p:nvSpPr>
            <p:cNvPr id="7" name="卷形: 水平 6">
              <a:extLst>
                <a:ext uri="{FF2B5EF4-FFF2-40B4-BE49-F238E27FC236}">
                  <a16:creationId xmlns:a16="http://schemas.microsoft.com/office/drawing/2014/main" xmlns="" id="{F46EB6F7-E6B1-41CD-A512-2E42D072B911}"/>
                </a:ext>
              </a:extLst>
            </p:cNvPr>
            <p:cNvSpPr/>
            <p:nvPr/>
          </p:nvSpPr>
          <p:spPr>
            <a:xfrm>
              <a:off x="1043608" y="1273324"/>
              <a:ext cx="4027028" cy="3979024"/>
            </a:xfrm>
            <a:prstGeom prst="horizontalScroll">
              <a:avLst/>
            </a:prstGeom>
            <a:noFill/>
            <a:ln w="317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xmlns="" id="{67E9519F-1A94-486A-BBB0-E48974EA8E55}"/>
                </a:ext>
              </a:extLst>
            </p:cNvPr>
            <p:cNvSpPr txBox="1"/>
            <p:nvPr/>
          </p:nvSpPr>
          <p:spPr>
            <a:xfrm>
              <a:off x="1590488" y="1984328"/>
              <a:ext cx="3281282" cy="2749664"/>
            </a:xfrm>
            <a:prstGeom prst="rect">
              <a:avLst/>
            </a:prstGeom>
            <a:noFill/>
          </p:spPr>
          <p:txBody>
            <a:bodyPr wrap="square" rtlCol="0">
              <a:spAutoFit/>
            </a:bodyPr>
            <a:lstStyle/>
            <a:p>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、货物运费的计费重量，</a:t>
              </a:r>
              <a:r>
                <a:rPr lang="zh-CN" altLang="en-US" sz="2400" dirty="0">
                  <a:solidFill>
                    <a:srgbClr val="FF0000"/>
                  </a:solidFill>
                  <a:latin typeface="宋体" panose="02010600030101010101" pitchFamily="2" charset="-122"/>
                  <a:ea typeface="宋体" panose="02010600030101010101" pitchFamily="2" charset="-122"/>
                </a:rPr>
                <a:t>整车货物</a:t>
              </a:r>
              <a:r>
                <a:rPr lang="zh-CN" altLang="en-US" sz="2400" dirty="0">
                  <a:latin typeface="宋体" panose="02010600030101010101" pitchFamily="2" charset="-122"/>
                  <a:ea typeface="宋体" panose="02010600030101010101" pitchFamily="2" charset="-122"/>
                </a:rPr>
                <a:t>以吨为单位，吨以下四舍五入；</a:t>
              </a:r>
              <a:r>
                <a:rPr lang="zh-CN" altLang="en-US" sz="2400" dirty="0">
                  <a:solidFill>
                    <a:srgbClr val="FF0000"/>
                  </a:solidFill>
                  <a:latin typeface="宋体" panose="02010600030101010101" pitchFamily="2" charset="-122"/>
                  <a:ea typeface="宋体" panose="02010600030101010101" pitchFamily="2" charset="-122"/>
                </a:rPr>
                <a:t>零担货物</a:t>
              </a:r>
              <a:r>
                <a:rPr lang="zh-CN" altLang="en-US" sz="2400" dirty="0">
                  <a:latin typeface="宋体" panose="02010600030101010101" pitchFamily="2" charset="-122"/>
                  <a:ea typeface="宋体" panose="02010600030101010101" pitchFamily="2" charset="-122"/>
                </a:rPr>
                <a:t>以</a:t>
              </a:r>
              <a:r>
                <a:rPr lang="en-US" altLang="zh-CN" sz="2400" dirty="0">
                  <a:latin typeface="宋体" panose="02010600030101010101" pitchFamily="2" charset="-122"/>
                  <a:ea typeface="宋体" panose="02010600030101010101" pitchFamily="2" charset="-122"/>
                </a:rPr>
                <a:t>10</a:t>
              </a:r>
              <a:r>
                <a:rPr lang="zh-CN" altLang="en-US" sz="2400" dirty="0">
                  <a:latin typeface="宋体" panose="02010600030101010101" pitchFamily="2" charset="-122"/>
                  <a:ea typeface="宋体" panose="02010600030101010101" pitchFamily="2" charset="-122"/>
                </a:rPr>
                <a:t>千克为单位，不足</a:t>
              </a:r>
              <a:r>
                <a:rPr lang="en-US" altLang="zh-CN" sz="2400" dirty="0">
                  <a:latin typeface="宋体" panose="02010600030101010101" pitchFamily="2" charset="-122"/>
                  <a:ea typeface="宋体" panose="02010600030101010101" pitchFamily="2" charset="-122"/>
                </a:rPr>
                <a:t>10</a:t>
              </a:r>
              <a:r>
                <a:rPr lang="zh-CN" altLang="en-US" sz="2400" dirty="0">
                  <a:latin typeface="宋体" panose="02010600030101010101" pitchFamily="2" charset="-122"/>
                  <a:ea typeface="宋体" panose="02010600030101010101" pitchFamily="2" charset="-122"/>
                </a:rPr>
                <a:t>千克进为</a:t>
              </a:r>
              <a:r>
                <a:rPr lang="en-US" altLang="zh-CN" sz="2400" dirty="0">
                  <a:latin typeface="宋体" panose="02010600030101010101" pitchFamily="2" charset="-122"/>
                  <a:ea typeface="宋体" panose="02010600030101010101" pitchFamily="2" charset="-122"/>
                </a:rPr>
                <a:t>10</a:t>
              </a:r>
              <a:r>
                <a:rPr lang="zh-CN" altLang="en-US" sz="2400" dirty="0">
                  <a:latin typeface="宋体" panose="02010600030101010101" pitchFamily="2" charset="-122"/>
                  <a:ea typeface="宋体" panose="02010600030101010101" pitchFamily="2" charset="-122"/>
                </a:rPr>
                <a:t>千克；</a:t>
              </a:r>
              <a:r>
                <a:rPr lang="zh-CN" altLang="en-US" sz="2400" dirty="0">
                  <a:solidFill>
                    <a:srgbClr val="FF0000"/>
                  </a:solidFill>
                  <a:latin typeface="宋体" panose="02010600030101010101" pitchFamily="2" charset="-122"/>
                  <a:ea typeface="宋体" panose="02010600030101010101" pitchFamily="2" charset="-122"/>
                </a:rPr>
                <a:t>集装箱</a:t>
              </a:r>
              <a:r>
                <a:rPr lang="zh-CN" altLang="en-US" sz="2400" dirty="0">
                  <a:latin typeface="宋体" panose="02010600030101010101" pitchFamily="2" charset="-122"/>
                  <a:ea typeface="宋体" panose="02010600030101010101" pitchFamily="2" charset="-122"/>
                </a:rPr>
                <a:t>货物以箱为单位</a:t>
              </a:r>
              <a:r>
                <a:rPr lang="zh-CN" altLang="en-US" sz="2400" dirty="0" smtClean="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、每箱运费、杂费的尾数不足</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角时按四舍五入处理</a:t>
              </a:r>
            </a:p>
          </p:txBody>
        </p:sp>
      </p:grpSp>
      <p:sp>
        <p:nvSpPr>
          <p:cNvPr id="8" name="矩形 7">
            <a:extLst>
              <a:ext uri="{FF2B5EF4-FFF2-40B4-BE49-F238E27FC236}">
                <a16:creationId xmlns:a16="http://schemas.microsoft.com/office/drawing/2014/main" xmlns="" id="{0959BE3D-A6AE-442B-83BA-A8902719427D}"/>
              </a:ext>
            </a:extLst>
          </p:cNvPr>
          <p:cNvSpPr/>
          <p:nvPr/>
        </p:nvSpPr>
        <p:spPr>
          <a:xfrm>
            <a:off x="3389288" y="623083"/>
            <a:ext cx="1627369" cy="523220"/>
          </a:xfrm>
          <a:prstGeom prst="rect">
            <a:avLst/>
          </a:prstGeom>
          <a:noFill/>
        </p:spPr>
        <p:txBody>
          <a:bodyPr wrap="none" lIns="91440" tIns="45720" rIns="91440" bIns="45720">
            <a:spAutoFit/>
          </a:bodyPr>
          <a:lstStyle/>
          <a:p>
            <a:pPr algn="ctr"/>
            <a:r>
              <a:rPr lang="zh-CN" altLang="en-US" sz="2800" b="1" cap="none" spc="0" dirty="0">
                <a:ln/>
                <a:solidFill>
                  <a:srgbClr val="33CC33"/>
                </a:solidFill>
                <a:latin typeface="宋体" panose="02010600030101010101" pitchFamily="2" charset="-122"/>
                <a:ea typeface="宋体" panose="02010600030101010101" pitchFamily="2" charset="-122"/>
              </a:rPr>
              <a:t>有关规定</a:t>
            </a:r>
          </a:p>
        </p:txBody>
      </p:sp>
      <p:pic>
        <p:nvPicPr>
          <p:cNvPr id="9" name="图片 8">
            <a:extLst>
              <a:ext uri="{FF2B5EF4-FFF2-40B4-BE49-F238E27FC236}">
                <a16:creationId xmlns:a16="http://schemas.microsoft.com/office/drawing/2014/main" xmlns="" id="{50E7D8CF-D274-413D-8293-ED71754725AF}"/>
              </a:ext>
            </a:extLst>
          </p:cNvPr>
          <p:cNvPicPr>
            <a:picLocks noChangeAspect="1"/>
          </p:cNvPicPr>
          <p:nvPr/>
        </p:nvPicPr>
        <p:blipFill>
          <a:blip r:embed="rId2" cstate="print"/>
          <a:stretch>
            <a:fillRect/>
          </a:stretch>
        </p:blipFill>
        <p:spPr>
          <a:xfrm>
            <a:off x="6516216" y="1849388"/>
            <a:ext cx="1827413" cy="1980952"/>
          </a:xfrm>
          <a:prstGeom prst="rect">
            <a:avLst/>
          </a:prstGeom>
        </p:spPr>
      </p:pic>
    </p:spTree>
    <p:extLst>
      <p:ext uri="{BB962C8B-B14F-4D97-AF65-F5344CB8AC3E}">
        <p14:creationId xmlns:p14="http://schemas.microsoft.com/office/powerpoint/2010/main" xmlns="" val="969636863"/>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81E06E8E-8910-473B-B0C0-0CB092CB0CEF}"/>
              </a:ext>
            </a:extLst>
          </p:cNvPr>
          <p:cNvSpPr txBox="1"/>
          <p:nvPr/>
        </p:nvSpPr>
        <p:spPr>
          <a:xfrm>
            <a:off x="611560" y="1345332"/>
            <a:ext cx="7776864" cy="1200329"/>
          </a:xfrm>
          <a:prstGeom prst="rect">
            <a:avLst/>
          </a:prstGeom>
          <a:noFill/>
        </p:spPr>
        <p:txBody>
          <a:bodyPr wrap="square" rtlCol="0">
            <a:spAutoFit/>
          </a:bodyPr>
          <a:lstStyle/>
          <a:p>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）整</a:t>
            </a:r>
            <a:r>
              <a:rPr lang="zh-CN" altLang="en-US" sz="2400" dirty="0">
                <a:latin typeface="宋体" panose="02010600030101010101" pitchFamily="2" charset="-122"/>
                <a:ea typeface="宋体" panose="02010600030101010101" pitchFamily="2" charset="-122"/>
              </a:rPr>
              <a:t>车货物运输运费计算</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      </a:t>
            </a:r>
          </a:p>
          <a:p>
            <a:r>
              <a:rPr lang="zh-CN" altLang="en-US" sz="2400" dirty="0" smtClean="0">
                <a:solidFill>
                  <a:srgbClr val="C00000"/>
                </a:solidFill>
                <a:latin typeface="宋体" panose="02010600030101010101" pitchFamily="2" charset="-122"/>
                <a:ea typeface="宋体" panose="02010600030101010101" pitchFamily="2" charset="-122"/>
              </a:rPr>
              <a:t>   运</a:t>
            </a:r>
            <a:r>
              <a:rPr lang="zh-CN" altLang="en-US" sz="2400" dirty="0">
                <a:solidFill>
                  <a:srgbClr val="C00000"/>
                </a:solidFill>
                <a:latin typeface="宋体" panose="02010600030101010101" pitchFamily="2" charset="-122"/>
                <a:ea typeface="宋体" panose="02010600030101010101" pitchFamily="2" charset="-122"/>
              </a:rPr>
              <a:t>费</a:t>
            </a:r>
            <a:r>
              <a:rPr lang="en-US" altLang="zh-CN" sz="2400" dirty="0">
                <a:solidFill>
                  <a:srgbClr val="C00000"/>
                </a:solidFill>
                <a:latin typeface="宋体" panose="02010600030101010101" pitchFamily="2" charset="-122"/>
                <a:ea typeface="宋体" panose="02010600030101010101" pitchFamily="2" charset="-122"/>
              </a:rPr>
              <a:t>=</a:t>
            </a:r>
            <a:r>
              <a:rPr lang="zh-CN" altLang="en-US" sz="2400" dirty="0">
                <a:solidFill>
                  <a:srgbClr val="C00000"/>
                </a:solidFill>
                <a:latin typeface="宋体" panose="02010600030101010101" pitchFamily="2" charset="-122"/>
                <a:ea typeface="宋体" panose="02010600030101010101" pitchFamily="2" charset="-122"/>
              </a:rPr>
              <a:t>（发到基价</a:t>
            </a:r>
            <a:r>
              <a:rPr lang="en-US" altLang="zh-CN" sz="2400" dirty="0">
                <a:solidFill>
                  <a:srgbClr val="C00000"/>
                </a:solidFill>
                <a:latin typeface="宋体" panose="02010600030101010101" pitchFamily="2" charset="-122"/>
                <a:ea typeface="宋体" panose="02010600030101010101" pitchFamily="2" charset="-122"/>
              </a:rPr>
              <a:t>+</a:t>
            </a:r>
            <a:r>
              <a:rPr lang="zh-CN" altLang="en-US" sz="2400" dirty="0">
                <a:solidFill>
                  <a:srgbClr val="C00000"/>
                </a:solidFill>
                <a:latin typeface="宋体" panose="02010600030101010101" pitchFamily="2" charset="-122"/>
                <a:ea typeface="宋体" panose="02010600030101010101" pitchFamily="2" charset="-122"/>
              </a:rPr>
              <a:t>运行基价*运价里程）*计费重量</a:t>
            </a:r>
          </a:p>
        </p:txBody>
      </p:sp>
      <p:pic>
        <p:nvPicPr>
          <p:cNvPr id="2" name="图片 1">
            <a:extLst>
              <a:ext uri="{FF2B5EF4-FFF2-40B4-BE49-F238E27FC236}">
                <a16:creationId xmlns:a16="http://schemas.microsoft.com/office/drawing/2014/main" xmlns="" id="{6418987C-B7E9-4594-92D4-49D9821E1583}"/>
              </a:ext>
            </a:extLst>
          </p:cNvPr>
          <p:cNvPicPr>
            <a:picLocks noChangeAspect="1"/>
          </p:cNvPicPr>
          <p:nvPr/>
        </p:nvPicPr>
        <p:blipFill>
          <a:blip r:embed="rId2" cstate="print"/>
          <a:stretch>
            <a:fillRect/>
          </a:stretch>
        </p:blipFill>
        <p:spPr>
          <a:xfrm>
            <a:off x="467544" y="409228"/>
            <a:ext cx="872714" cy="872714"/>
          </a:xfrm>
          <a:prstGeom prst="rect">
            <a:avLst/>
          </a:prstGeom>
        </p:spPr>
      </p:pic>
      <p:sp>
        <p:nvSpPr>
          <p:cNvPr id="3" name="文本框 2">
            <a:extLst>
              <a:ext uri="{FF2B5EF4-FFF2-40B4-BE49-F238E27FC236}">
                <a16:creationId xmlns:a16="http://schemas.microsoft.com/office/drawing/2014/main" xmlns="" id="{37F3BBCC-53E1-436D-AB61-19E2EE3AA717}"/>
              </a:ext>
            </a:extLst>
          </p:cNvPr>
          <p:cNvSpPr txBox="1"/>
          <p:nvPr/>
        </p:nvSpPr>
        <p:spPr>
          <a:xfrm>
            <a:off x="1475656" y="553244"/>
            <a:ext cx="2520280" cy="461665"/>
          </a:xfrm>
          <a:prstGeom prst="rect">
            <a:avLst/>
          </a:prstGeom>
          <a:noFill/>
        </p:spPr>
        <p:txBody>
          <a:bodyPr wrap="square" rtlCol="0">
            <a:spAutoFit/>
          </a:bodyPr>
          <a:lstStyle/>
          <a:p>
            <a:r>
              <a:rPr lang="zh-CN" altLang="en-US" sz="2400" b="1" dirty="0">
                <a:solidFill>
                  <a:srgbClr val="FF9900"/>
                </a:solidFill>
                <a:latin typeface="宋体" panose="02010600030101010101" pitchFamily="2" charset="-122"/>
                <a:ea typeface="宋体" panose="02010600030101010101" pitchFamily="2" charset="-122"/>
              </a:rPr>
              <a:t>运费计算</a:t>
            </a:r>
          </a:p>
        </p:txBody>
      </p:sp>
      <p:sp>
        <p:nvSpPr>
          <p:cNvPr id="6" name="文本框 5">
            <a:extLst>
              <a:ext uri="{FF2B5EF4-FFF2-40B4-BE49-F238E27FC236}">
                <a16:creationId xmlns:a16="http://schemas.microsoft.com/office/drawing/2014/main" xmlns="" id="{8A951E58-5B4B-4647-8166-3183EA696463}"/>
              </a:ext>
            </a:extLst>
          </p:cNvPr>
          <p:cNvSpPr txBox="1"/>
          <p:nvPr/>
        </p:nvSpPr>
        <p:spPr>
          <a:xfrm>
            <a:off x="1043608" y="3937620"/>
            <a:ext cx="7200800" cy="1200329"/>
          </a:xfrm>
          <a:prstGeom prst="rect">
            <a:avLst/>
          </a:prstGeom>
          <a:noFill/>
        </p:spPr>
        <p:txBody>
          <a:bodyPr wrap="square" rtlCol="0">
            <a:spAutoFit/>
          </a:bodyPr>
          <a:lstStyle/>
          <a:p>
            <a:pPr indent="457200">
              <a:lnSpc>
                <a:spcPct val="150000"/>
              </a:lnSpc>
            </a:pP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、兰</a:t>
            </a:r>
            <a:r>
              <a:rPr lang="zh-CN" altLang="en-US" sz="2400" dirty="0">
                <a:latin typeface="宋体" panose="02010600030101010101" pitchFamily="2" charset="-122"/>
                <a:ea typeface="宋体" panose="02010600030101010101" pitchFamily="2" charset="-122"/>
              </a:rPr>
              <a:t>州发银川站农业机具一台中</a:t>
            </a:r>
            <a:r>
              <a:rPr lang="en-US" altLang="zh-CN" sz="2400" dirty="0">
                <a:latin typeface="宋体" panose="02010600030101010101" pitchFamily="2" charset="-122"/>
                <a:ea typeface="宋体" panose="02010600030101010101" pitchFamily="2" charset="-122"/>
              </a:rPr>
              <a:t>24T</a:t>
            </a:r>
            <a:r>
              <a:rPr lang="zh-CN" altLang="en-US" sz="2400" dirty="0">
                <a:latin typeface="宋体" panose="02010600030101010101" pitchFamily="2" charset="-122"/>
                <a:ea typeface="宋体" panose="02010600030101010101" pitchFamily="2" charset="-122"/>
              </a:rPr>
              <a:t>，用</a:t>
            </a:r>
            <a:r>
              <a:rPr lang="en-US" altLang="zh-CN" sz="2400" dirty="0">
                <a:latin typeface="宋体" panose="02010600030101010101" pitchFamily="2" charset="-122"/>
                <a:ea typeface="宋体" panose="02010600030101010101" pitchFamily="2" charset="-122"/>
              </a:rPr>
              <a:t>50T</a:t>
            </a:r>
            <a:r>
              <a:rPr lang="zh-CN" altLang="en-US" sz="2400" dirty="0">
                <a:latin typeface="宋体" panose="02010600030101010101" pitchFamily="2" charset="-122"/>
                <a:ea typeface="宋体" panose="02010600030101010101" pitchFamily="2" charset="-122"/>
              </a:rPr>
              <a:t>火车一辆装运，计算其运费。</a:t>
            </a:r>
            <a:endParaRPr lang="zh-CN" altLang="en-US" sz="2400" dirty="0"/>
          </a:p>
        </p:txBody>
      </p:sp>
      <p:sp>
        <p:nvSpPr>
          <p:cNvPr id="8" name="对话气泡: 椭圆形 7">
            <a:extLst>
              <a:ext uri="{FF2B5EF4-FFF2-40B4-BE49-F238E27FC236}">
                <a16:creationId xmlns:a16="http://schemas.microsoft.com/office/drawing/2014/main" xmlns="" id="{F458A60A-8FAE-4DC6-A534-66739B907199}"/>
              </a:ext>
            </a:extLst>
          </p:cNvPr>
          <p:cNvSpPr/>
          <p:nvPr/>
        </p:nvSpPr>
        <p:spPr>
          <a:xfrm>
            <a:off x="5220072" y="2959125"/>
            <a:ext cx="2124236" cy="1050503"/>
          </a:xfrm>
          <a:prstGeom prst="wedgeEllipseCallout">
            <a:avLst>
              <a:gd name="adj1" fmla="val 45243"/>
              <a:gd name="adj2" fmla="val -9733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宋体" panose="02010600030101010101" pitchFamily="2" charset="-122"/>
                <a:ea typeface="宋体" panose="02010600030101010101" pitchFamily="2" charset="-122"/>
              </a:rPr>
              <a:t>一般按货车标记载重量</a:t>
            </a:r>
          </a:p>
        </p:txBody>
      </p:sp>
      <p:sp>
        <p:nvSpPr>
          <p:cNvPr id="9" name="矩形 8">
            <a:extLst>
              <a:ext uri="{FF2B5EF4-FFF2-40B4-BE49-F238E27FC236}">
                <a16:creationId xmlns:a16="http://schemas.microsoft.com/office/drawing/2014/main" xmlns="" id="{98FC9A0F-5E11-4C41-8A6F-1373AA2FB512}"/>
              </a:ext>
            </a:extLst>
          </p:cNvPr>
          <p:cNvSpPr/>
          <p:nvPr/>
        </p:nvSpPr>
        <p:spPr>
          <a:xfrm>
            <a:off x="467544" y="3433564"/>
            <a:ext cx="1988045" cy="523220"/>
          </a:xfrm>
          <a:prstGeom prst="rect">
            <a:avLst/>
          </a:prstGeom>
        </p:spPr>
        <p:txBody>
          <a:bodyPr wrap="none">
            <a:spAutoFit/>
          </a:bodyPr>
          <a:lstStyle/>
          <a:p>
            <a:r>
              <a:rPr lang="zh-CN" altLang="en-US" sz="2800" b="1" dirty="0">
                <a:solidFill>
                  <a:srgbClr val="00B050"/>
                </a:solidFill>
                <a:latin typeface="宋体" panose="02010600030101010101" pitchFamily="2" charset="-122"/>
                <a:ea typeface="宋体" panose="02010600030101010101" pitchFamily="2" charset="-122"/>
              </a:rPr>
              <a:t>任</a:t>
            </a:r>
            <a:r>
              <a:rPr lang="zh-CN" altLang="en-US" sz="2800" b="1" dirty="0" smtClean="0">
                <a:solidFill>
                  <a:srgbClr val="00B050"/>
                </a:solidFill>
                <a:latin typeface="宋体" panose="02010600030101010101" pitchFamily="2" charset="-122"/>
                <a:ea typeface="宋体" panose="02010600030101010101" pitchFamily="2" charset="-122"/>
              </a:rPr>
              <a:t>务解析：</a:t>
            </a:r>
            <a:endParaRPr lang="zh-CN" altLang="en-US" sz="2800" dirty="0"/>
          </a:p>
        </p:txBody>
      </p:sp>
      <p:sp>
        <p:nvSpPr>
          <p:cNvPr id="10" name="箭头: 下 9">
            <a:extLst>
              <a:ext uri="{FF2B5EF4-FFF2-40B4-BE49-F238E27FC236}">
                <a16:creationId xmlns:a16="http://schemas.microsoft.com/office/drawing/2014/main" xmlns="" id="{EFBFBECE-C94C-42C7-8C3F-9D5E976C173E}"/>
              </a:ext>
            </a:extLst>
          </p:cNvPr>
          <p:cNvSpPr/>
          <p:nvPr/>
        </p:nvSpPr>
        <p:spPr>
          <a:xfrm>
            <a:off x="4283968" y="5017740"/>
            <a:ext cx="288032" cy="57606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642933343"/>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42DB5B0C-7FE4-4908-9E69-F6B8BEFD8F64}"/>
              </a:ext>
            </a:extLst>
          </p:cNvPr>
          <p:cNvSpPr txBox="1"/>
          <p:nvPr/>
        </p:nvSpPr>
        <p:spPr>
          <a:xfrm>
            <a:off x="1942838" y="1479470"/>
            <a:ext cx="6157554" cy="3970318"/>
          </a:xfrm>
          <a:prstGeom prst="rect">
            <a:avLst/>
          </a:prstGeom>
          <a:noFill/>
        </p:spPr>
        <p:txBody>
          <a:bodyPr wrap="square" rtlCol="0">
            <a:spAutoFit/>
          </a:bodyPr>
          <a:lstStyle/>
          <a:p>
            <a:pPr indent="457200">
              <a:lnSpc>
                <a:spcPct val="150000"/>
              </a:lnSpc>
            </a:pPr>
            <a:r>
              <a:rPr lang="zh-CN" altLang="en-US" sz="2400" dirty="0">
                <a:latin typeface="宋体" panose="02010600030101010101" pitchFamily="2" charset="-122"/>
                <a:ea typeface="宋体" panose="02010600030101010101" pitchFamily="2" charset="-122"/>
              </a:rPr>
              <a:t>从兰州到银川站运价里程为</a:t>
            </a:r>
            <a:r>
              <a:rPr lang="en-US" altLang="zh-CN" sz="2400" dirty="0">
                <a:latin typeface="宋体" panose="02010600030101010101" pitchFamily="2" charset="-122"/>
                <a:ea typeface="宋体" panose="02010600030101010101" pitchFamily="2" charset="-122"/>
              </a:rPr>
              <a:t>468km</a:t>
            </a:r>
            <a:r>
              <a:rPr lang="zh-CN" altLang="en-US" sz="2400" dirty="0">
                <a:latin typeface="宋体" panose="02010600030101010101" pitchFamily="2" charset="-122"/>
                <a:ea typeface="宋体" panose="02010600030101010101" pitchFamily="2" charset="-122"/>
              </a:rPr>
              <a:t>，货物检查表，农业机具的运价号为</a:t>
            </a: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号。再查运价率表，运价号为</a:t>
            </a: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号，发到基价为</a:t>
            </a:r>
            <a:r>
              <a:rPr lang="en-US" altLang="zh-CN" sz="2400" dirty="0">
                <a:latin typeface="宋体" panose="02010600030101010101" pitchFamily="2" charset="-122"/>
                <a:ea typeface="宋体" panose="02010600030101010101" pitchFamily="2" charset="-122"/>
              </a:rPr>
              <a:t>6.8</a:t>
            </a:r>
            <a:r>
              <a:rPr lang="zh-CN" altLang="en-US" sz="2400" dirty="0">
                <a:latin typeface="宋体" panose="02010600030101010101" pitchFamily="2" charset="-122"/>
                <a:ea typeface="宋体" panose="02010600030101010101" pitchFamily="2" charset="-122"/>
              </a:rPr>
              <a:t>元</a:t>
            </a:r>
            <a:r>
              <a:rPr lang="en-US" altLang="zh-CN" sz="2400" dirty="0">
                <a:latin typeface="宋体" panose="02010600030101010101" pitchFamily="2" charset="-122"/>
                <a:ea typeface="宋体" panose="02010600030101010101" pitchFamily="2" charset="-122"/>
              </a:rPr>
              <a:t>/t</a:t>
            </a:r>
            <a:r>
              <a:rPr lang="zh-CN" altLang="en-US" sz="2400" dirty="0">
                <a:latin typeface="宋体" panose="02010600030101010101" pitchFamily="2" charset="-122"/>
                <a:ea typeface="宋体" panose="02010600030101010101" pitchFamily="2" charset="-122"/>
              </a:rPr>
              <a:t>，运行基价为</a:t>
            </a:r>
            <a:r>
              <a:rPr lang="en-US" altLang="zh-CN" sz="2400" dirty="0">
                <a:latin typeface="宋体" panose="02010600030101010101" pitchFamily="2" charset="-122"/>
                <a:ea typeface="宋体" panose="02010600030101010101" pitchFamily="2" charset="-122"/>
              </a:rPr>
              <a:t>0.0423</a:t>
            </a:r>
            <a:r>
              <a:rPr lang="zh-CN" altLang="en-US" sz="2400" dirty="0">
                <a:latin typeface="宋体" panose="02010600030101010101" pitchFamily="2" charset="-122"/>
                <a:ea typeface="宋体" panose="02010600030101010101" pitchFamily="2" charset="-122"/>
              </a:rPr>
              <a:t>元</a:t>
            </a:r>
            <a:r>
              <a:rPr lang="en-US" altLang="zh-CN" sz="2400" dirty="0">
                <a:latin typeface="宋体" panose="02010600030101010101" pitchFamily="2" charset="-122"/>
                <a:ea typeface="宋体" panose="02010600030101010101" pitchFamily="2" charset="-122"/>
              </a:rPr>
              <a:t>/</a:t>
            </a:r>
            <a:r>
              <a:rPr lang="en-US" altLang="zh-CN" sz="2400" dirty="0" err="1">
                <a:latin typeface="宋体" panose="02010600030101010101" pitchFamily="2" charset="-122"/>
                <a:ea typeface="宋体" panose="02010600030101010101" pitchFamily="2" charset="-122"/>
              </a:rPr>
              <a:t>t·km</a:t>
            </a:r>
            <a:r>
              <a:rPr lang="zh-CN" altLang="en-US" sz="2400" dirty="0">
                <a:latin typeface="宋体" panose="02010600030101010101" pitchFamily="2" charset="-122"/>
                <a:ea typeface="宋体" panose="02010600030101010101" pitchFamily="2" charset="-122"/>
              </a:rPr>
              <a:t>。运费为</a:t>
            </a:r>
            <a:r>
              <a:rPr lang="zh-CN" altLang="en-US" sz="2400" dirty="0" smtClean="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zh-CN" altLang="en-US" sz="2400" dirty="0">
                <a:latin typeface="宋体" panose="02010600030101010101" pitchFamily="2" charset="-122"/>
                <a:ea typeface="宋体" panose="02010600030101010101" pitchFamily="2" charset="-122"/>
              </a:rPr>
              <a:t>运费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（发到基价</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运行基价*运价里程）*计费重</a:t>
            </a:r>
            <a:r>
              <a:rPr lang="zh-CN" altLang="en-US" sz="2400" dirty="0" smtClean="0">
                <a:latin typeface="宋体" panose="02010600030101010101" pitchFamily="2" charset="-122"/>
                <a:ea typeface="宋体" panose="02010600030101010101" pitchFamily="2" charset="-122"/>
              </a:rPr>
              <a:t>量</a:t>
            </a:r>
            <a:r>
              <a:rPr lang="en-US" altLang="zh-CN" sz="2400" dirty="0" smtClean="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6.08+0.0432</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468</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50</a:t>
            </a:r>
          </a:p>
          <a:p>
            <a:pPr indent="457200">
              <a:lnSpc>
                <a:spcPct val="150000"/>
              </a:lnSpc>
            </a:pPr>
            <a:r>
              <a:rPr lang="en-US" altLang="zh-CN" sz="2400" dirty="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1350.88</a:t>
            </a:r>
            <a:r>
              <a:rPr lang="zh-CN" altLang="en-US" sz="2400" dirty="0" smtClean="0">
                <a:latin typeface="宋体" panose="02010600030101010101" pitchFamily="2" charset="-122"/>
                <a:ea typeface="宋体" panose="02010600030101010101" pitchFamily="2" charset="-122"/>
              </a:rPr>
              <a:t>元</a:t>
            </a:r>
            <a:endParaRPr lang="zh-CN" altLang="en-US" sz="2400" dirty="0">
              <a:latin typeface="宋体" panose="02010600030101010101" pitchFamily="2" charset="-122"/>
              <a:ea typeface="宋体" panose="02010600030101010101" pitchFamily="2" charset="-122"/>
            </a:endParaRPr>
          </a:p>
        </p:txBody>
      </p:sp>
      <p:pic>
        <p:nvPicPr>
          <p:cNvPr id="3" name="图片 2">
            <a:extLst>
              <a:ext uri="{FF2B5EF4-FFF2-40B4-BE49-F238E27FC236}">
                <a16:creationId xmlns:a16="http://schemas.microsoft.com/office/drawing/2014/main" xmlns="" id="{D6738F85-5AC2-44EE-99A9-F29452EB5A47}"/>
              </a:ext>
            </a:extLst>
          </p:cNvPr>
          <p:cNvPicPr>
            <a:picLocks noChangeAspect="1"/>
          </p:cNvPicPr>
          <p:nvPr/>
        </p:nvPicPr>
        <p:blipFill>
          <a:blip r:embed="rId2" cstate="print"/>
          <a:stretch>
            <a:fillRect/>
          </a:stretch>
        </p:blipFill>
        <p:spPr>
          <a:xfrm>
            <a:off x="395536" y="553244"/>
            <a:ext cx="1224136" cy="1246304"/>
          </a:xfrm>
          <a:prstGeom prst="rect">
            <a:avLst/>
          </a:prstGeom>
        </p:spPr>
      </p:pic>
      <p:sp>
        <p:nvSpPr>
          <p:cNvPr id="4" name="矩形 3">
            <a:extLst>
              <a:ext uri="{FF2B5EF4-FFF2-40B4-BE49-F238E27FC236}">
                <a16:creationId xmlns:a16="http://schemas.microsoft.com/office/drawing/2014/main" xmlns="" id="{F1B16E5C-8979-4040-BAD4-C47D286E8AB7}"/>
              </a:ext>
            </a:extLst>
          </p:cNvPr>
          <p:cNvSpPr/>
          <p:nvPr/>
        </p:nvSpPr>
        <p:spPr>
          <a:xfrm>
            <a:off x="1909445" y="1129308"/>
            <a:ext cx="803425" cy="461665"/>
          </a:xfrm>
          <a:prstGeom prst="rect">
            <a:avLst/>
          </a:prstGeom>
        </p:spPr>
        <p:txBody>
          <a:bodyPr wrap="none">
            <a:spAutoFit/>
          </a:bodyPr>
          <a:lstStyle/>
          <a:p>
            <a:r>
              <a:rPr lang="zh-CN" altLang="en-US" sz="2400" b="1" dirty="0">
                <a:solidFill>
                  <a:srgbClr val="FF0000"/>
                </a:solidFill>
                <a:latin typeface="宋体" panose="02010600030101010101" pitchFamily="2" charset="-122"/>
                <a:ea typeface="宋体" panose="02010600030101010101" pitchFamily="2" charset="-122"/>
              </a:rPr>
              <a:t>解：</a:t>
            </a:r>
            <a:endParaRPr lang="en-US" altLang="zh-CN" sz="2400" b="1"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091121252"/>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E092DB44-B517-4288-882F-355FDD24E7DC}"/>
              </a:ext>
            </a:extLst>
          </p:cNvPr>
          <p:cNvPicPr>
            <a:picLocks noChangeAspect="1"/>
          </p:cNvPicPr>
          <p:nvPr/>
        </p:nvPicPr>
        <p:blipFill>
          <a:blip r:embed="rId2" cstate="print"/>
          <a:stretch>
            <a:fillRect/>
          </a:stretch>
        </p:blipFill>
        <p:spPr>
          <a:xfrm>
            <a:off x="7380312" y="4009628"/>
            <a:ext cx="1407488" cy="1643176"/>
          </a:xfrm>
          <a:prstGeom prst="rect">
            <a:avLst/>
          </a:prstGeom>
        </p:spPr>
      </p:pic>
      <p:sp>
        <p:nvSpPr>
          <p:cNvPr id="4" name="文本框 3">
            <a:extLst>
              <a:ext uri="{FF2B5EF4-FFF2-40B4-BE49-F238E27FC236}">
                <a16:creationId xmlns:a16="http://schemas.microsoft.com/office/drawing/2014/main" xmlns="" id="{81E06E8E-8910-473B-B0C0-0CB092CB0CEF}"/>
              </a:ext>
            </a:extLst>
          </p:cNvPr>
          <p:cNvSpPr txBox="1"/>
          <p:nvPr/>
        </p:nvSpPr>
        <p:spPr>
          <a:xfrm>
            <a:off x="2051720" y="2026871"/>
            <a:ext cx="7776864" cy="400110"/>
          </a:xfrm>
          <a:prstGeom prst="rect">
            <a:avLst/>
          </a:prstGeom>
          <a:noFill/>
        </p:spPr>
        <p:txBody>
          <a:bodyPr wrap="square" rtlCol="0">
            <a:spAutoFit/>
          </a:bodyPr>
          <a:lstStyle/>
          <a:p>
            <a:r>
              <a:rPr lang="en-US" altLang="zh-CN" b="1" dirty="0">
                <a:solidFill>
                  <a:srgbClr val="FF0000"/>
                </a:solidFill>
              </a:rPr>
              <a:t> </a:t>
            </a:r>
            <a:r>
              <a:rPr lang="en-US" altLang="zh-CN" sz="2000" b="1" dirty="0">
                <a:solidFill>
                  <a:srgbClr val="FF0000"/>
                </a:solidFill>
                <a:latin typeface="宋体" panose="02010600030101010101" pitchFamily="2" charset="-122"/>
                <a:ea typeface="宋体" panose="02010600030101010101" pitchFamily="2" charset="-122"/>
              </a:rPr>
              <a:t> </a:t>
            </a:r>
            <a:endParaRPr lang="zh-CN" altLang="en-US" sz="2000" dirty="0">
              <a:latin typeface="宋体" panose="02010600030101010101" pitchFamily="2" charset="-122"/>
              <a:ea typeface="宋体" panose="02010600030101010101" pitchFamily="2" charset="-122"/>
            </a:endParaRPr>
          </a:p>
        </p:txBody>
      </p:sp>
      <p:pic>
        <p:nvPicPr>
          <p:cNvPr id="14" name="图片 13">
            <a:extLst>
              <a:ext uri="{FF2B5EF4-FFF2-40B4-BE49-F238E27FC236}">
                <a16:creationId xmlns:a16="http://schemas.microsoft.com/office/drawing/2014/main" xmlns="" id="{555FAE3B-B767-4AEC-9E2D-EC09B64C2940}"/>
              </a:ext>
            </a:extLst>
          </p:cNvPr>
          <p:cNvPicPr>
            <a:picLocks noChangeAspect="1"/>
          </p:cNvPicPr>
          <p:nvPr/>
        </p:nvPicPr>
        <p:blipFill>
          <a:blip r:embed="rId3" cstate="print"/>
          <a:stretch>
            <a:fillRect/>
          </a:stretch>
        </p:blipFill>
        <p:spPr>
          <a:xfrm>
            <a:off x="467544" y="409228"/>
            <a:ext cx="872714" cy="872714"/>
          </a:xfrm>
          <a:prstGeom prst="rect">
            <a:avLst/>
          </a:prstGeom>
        </p:spPr>
      </p:pic>
      <p:sp>
        <p:nvSpPr>
          <p:cNvPr id="16" name="文本框 15">
            <a:extLst>
              <a:ext uri="{FF2B5EF4-FFF2-40B4-BE49-F238E27FC236}">
                <a16:creationId xmlns:a16="http://schemas.microsoft.com/office/drawing/2014/main" xmlns="" id="{BC92BED3-6492-48B6-8E31-C022A0236572}"/>
              </a:ext>
            </a:extLst>
          </p:cNvPr>
          <p:cNvSpPr txBox="1"/>
          <p:nvPr/>
        </p:nvSpPr>
        <p:spPr>
          <a:xfrm>
            <a:off x="1475656" y="553244"/>
            <a:ext cx="2520280" cy="461665"/>
          </a:xfrm>
          <a:prstGeom prst="rect">
            <a:avLst/>
          </a:prstGeom>
          <a:noFill/>
        </p:spPr>
        <p:txBody>
          <a:bodyPr wrap="square" rtlCol="0">
            <a:spAutoFit/>
          </a:bodyPr>
          <a:lstStyle/>
          <a:p>
            <a:r>
              <a:rPr lang="zh-CN" altLang="en-US" sz="2400" b="1" dirty="0">
                <a:solidFill>
                  <a:srgbClr val="FF9900"/>
                </a:solidFill>
                <a:latin typeface="宋体" panose="02010600030101010101" pitchFamily="2" charset="-122"/>
                <a:ea typeface="宋体" panose="02010600030101010101" pitchFamily="2" charset="-122"/>
              </a:rPr>
              <a:t>运费计算</a:t>
            </a:r>
          </a:p>
        </p:txBody>
      </p:sp>
      <p:sp>
        <p:nvSpPr>
          <p:cNvPr id="3" name="文本框 2">
            <a:extLst>
              <a:ext uri="{FF2B5EF4-FFF2-40B4-BE49-F238E27FC236}">
                <a16:creationId xmlns:a16="http://schemas.microsoft.com/office/drawing/2014/main" xmlns="" id="{D4B61D00-EAE0-468B-B2AF-C2746A791FD1}"/>
              </a:ext>
            </a:extLst>
          </p:cNvPr>
          <p:cNvSpPr txBox="1"/>
          <p:nvPr/>
        </p:nvSpPr>
        <p:spPr>
          <a:xfrm>
            <a:off x="611560" y="1705372"/>
            <a:ext cx="7992888" cy="3883755"/>
          </a:xfrm>
          <a:prstGeom prst="rect">
            <a:avLst/>
          </a:prstGeom>
          <a:noFill/>
        </p:spPr>
        <p:txBody>
          <a:bodyPr wrap="square" rtlCol="0">
            <a:spAutoFit/>
          </a:bodyPr>
          <a:lstStyle/>
          <a:p>
            <a:pPr indent="457200">
              <a:lnSpc>
                <a:spcPct val="150000"/>
              </a:lnSpc>
            </a:pPr>
            <a:r>
              <a:rPr lang="zh-CN" altLang="en-US" sz="2400" dirty="0">
                <a:solidFill>
                  <a:srgbClr val="C00000"/>
                </a:solidFill>
                <a:latin typeface="宋体" panose="02010600030101010101" pitchFamily="2" charset="-122"/>
                <a:ea typeface="宋体" panose="02010600030101010101" pitchFamily="2" charset="-122"/>
              </a:rPr>
              <a:t>运费</a:t>
            </a:r>
            <a:r>
              <a:rPr lang="en-US" altLang="zh-CN" sz="2400" dirty="0">
                <a:solidFill>
                  <a:srgbClr val="C00000"/>
                </a:solidFill>
                <a:latin typeface="宋体" panose="02010600030101010101" pitchFamily="2" charset="-122"/>
                <a:ea typeface="宋体" panose="02010600030101010101" pitchFamily="2" charset="-122"/>
              </a:rPr>
              <a:t>=</a:t>
            </a:r>
            <a:r>
              <a:rPr lang="zh-CN" altLang="en-US" sz="2400" dirty="0">
                <a:solidFill>
                  <a:srgbClr val="C00000"/>
                </a:solidFill>
                <a:latin typeface="宋体" panose="02010600030101010101" pitchFamily="2" charset="-122"/>
                <a:ea typeface="宋体" panose="02010600030101010101" pitchFamily="2" charset="-122"/>
              </a:rPr>
              <a:t>（发到基价</a:t>
            </a:r>
            <a:r>
              <a:rPr lang="en-US" altLang="zh-CN" sz="2400" dirty="0">
                <a:solidFill>
                  <a:srgbClr val="C00000"/>
                </a:solidFill>
                <a:latin typeface="宋体" panose="02010600030101010101" pitchFamily="2" charset="-122"/>
                <a:ea typeface="宋体" panose="02010600030101010101" pitchFamily="2" charset="-122"/>
              </a:rPr>
              <a:t>+</a:t>
            </a:r>
            <a:r>
              <a:rPr lang="zh-CN" altLang="en-US" sz="2400" dirty="0">
                <a:solidFill>
                  <a:srgbClr val="C00000"/>
                </a:solidFill>
                <a:latin typeface="宋体" panose="02010600030101010101" pitchFamily="2" charset="-122"/>
                <a:ea typeface="宋体" panose="02010600030101010101" pitchFamily="2" charset="-122"/>
              </a:rPr>
              <a:t>运行基价*运价里程）*计费重量</a:t>
            </a:r>
            <a:r>
              <a:rPr lang="en-US" altLang="zh-CN" sz="2400" dirty="0">
                <a:solidFill>
                  <a:srgbClr val="C00000"/>
                </a:solidFill>
                <a:latin typeface="宋体" panose="02010600030101010101" pitchFamily="2" charset="-122"/>
                <a:ea typeface="宋体" panose="02010600030101010101" pitchFamily="2" charset="-122"/>
              </a:rPr>
              <a:t>/</a:t>
            </a:r>
            <a:r>
              <a:rPr lang="en-US" altLang="zh-CN" sz="2400" dirty="0" smtClean="0">
                <a:solidFill>
                  <a:srgbClr val="C00000"/>
                </a:solidFill>
                <a:latin typeface="宋体" panose="02010600030101010101" pitchFamily="2" charset="-122"/>
                <a:ea typeface="宋体" panose="02010600030101010101" pitchFamily="2" charset="-122"/>
              </a:rPr>
              <a:t>10</a:t>
            </a:r>
            <a:endParaRPr lang="en-US" altLang="zh-CN" sz="2400" dirty="0">
              <a:solidFill>
                <a:srgbClr val="C00000"/>
              </a:solidFill>
              <a:latin typeface="宋体" panose="02010600030101010101" pitchFamily="2" charset="-122"/>
              <a:ea typeface="宋体" panose="02010600030101010101" pitchFamily="2" charset="-122"/>
            </a:endParaRPr>
          </a:p>
          <a:p>
            <a:pPr indent="457200">
              <a:lnSpc>
                <a:spcPct val="150000"/>
              </a:lnSpc>
            </a:pP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）计费重量具体分三种情况计算重量</a:t>
            </a:r>
            <a:r>
              <a:rPr lang="zh-CN" altLang="en-US" sz="2400" dirty="0" smtClean="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en-US" altLang="zh-CN" sz="2400" dirty="0">
                <a:latin typeface="宋体" panose="02010600030101010101" pitchFamily="2" charset="-122"/>
                <a:ea typeface="宋体" panose="02010600030101010101" pitchFamily="2" charset="-122"/>
              </a:rPr>
              <a:t>  ①</a:t>
            </a:r>
            <a:r>
              <a:rPr lang="zh-CN" altLang="en-US" sz="2400" dirty="0">
                <a:solidFill>
                  <a:srgbClr val="B616BA"/>
                </a:solidFill>
                <a:latin typeface="宋体" panose="02010600030101010101" pitchFamily="2" charset="-122"/>
                <a:ea typeface="宋体" panose="02010600030101010101" pitchFamily="2" charset="-122"/>
              </a:rPr>
              <a:t>按规定</a:t>
            </a:r>
            <a:r>
              <a:rPr lang="zh-CN" altLang="en-US" sz="2400" dirty="0">
                <a:latin typeface="宋体" panose="02010600030101010101" pitchFamily="2" charset="-122"/>
                <a:ea typeface="宋体" panose="02010600030101010101" pitchFamily="2" charset="-122"/>
              </a:rPr>
              <a:t>计费重量计费</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 零</a:t>
            </a:r>
            <a:r>
              <a:rPr lang="zh-CN" altLang="en-US" sz="2400" dirty="0">
                <a:latin typeface="宋体" panose="02010600030101010101" pitchFamily="2" charset="-122"/>
                <a:ea typeface="宋体" panose="02010600030101010101" pitchFamily="2" charset="-122"/>
              </a:rPr>
              <a:t>担货物有规定计费重量的货物，按规定计费重量计费</a:t>
            </a:r>
            <a:r>
              <a:rPr lang="zh-CN" altLang="en-US" sz="2400" dirty="0" smtClean="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en-US" altLang="zh-CN" sz="2400" dirty="0">
                <a:latin typeface="宋体" panose="02010600030101010101" pitchFamily="2" charset="-122"/>
                <a:ea typeface="宋体" panose="02010600030101010101" pitchFamily="2" charset="-122"/>
              </a:rPr>
              <a:t>  ②</a:t>
            </a:r>
            <a:r>
              <a:rPr lang="zh-CN" altLang="en-US" sz="2400" dirty="0">
                <a:latin typeface="宋体" panose="02010600030101010101" pitchFamily="2" charset="-122"/>
                <a:ea typeface="宋体" panose="02010600030101010101" pitchFamily="2" charset="-122"/>
              </a:rPr>
              <a:t>按货物</a:t>
            </a:r>
            <a:r>
              <a:rPr lang="zh-CN" altLang="en-US" sz="2400" dirty="0">
                <a:solidFill>
                  <a:srgbClr val="B616BA"/>
                </a:solidFill>
                <a:latin typeface="宋体" panose="02010600030101010101" pitchFamily="2" charset="-122"/>
                <a:ea typeface="宋体" panose="02010600030101010101" pitchFamily="2" charset="-122"/>
              </a:rPr>
              <a:t>重量</a:t>
            </a:r>
            <a:r>
              <a:rPr lang="zh-CN" altLang="en-US" sz="2400" dirty="0">
                <a:latin typeface="宋体" panose="02010600030101010101" pitchFamily="2" charset="-122"/>
                <a:ea typeface="宋体" panose="02010600030101010101" pitchFamily="2" charset="-122"/>
              </a:rPr>
              <a:t>计</a:t>
            </a:r>
            <a:r>
              <a:rPr lang="zh-CN" altLang="en-US" sz="2400" dirty="0" smtClean="0">
                <a:latin typeface="宋体" panose="02010600030101010101" pitchFamily="2" charset="-122"/>
                <a:ea typeface="宋体" panose="02010600030101010101" pitchFamily="2" charset="-122"/>
              </a:rPr>
              <a:t>费</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en-US" altLang="zh-CN" sz="2400" dirty="0">
                <a:latin typeface="宋体" panose="02010600030101010101" pitchFamily="2" charset="-122"/>
                <a:ea typeface="宋体" panose="02010600030101010101" pitchFamily="2" charset="-122"/>
              </a:rPr>
              <a:t>  ③</a:t>
            </a:r>
            <a:r>
              <a:rPr lang="zh-CN" altLang="en-US" sz="2400" dirty="0">
                <a:latin typeface="宋体" panose="02010600030101010101" pitchFamily="2" charset="-122"/>
                <a:ea typeface="宋体" panose="02010600030101010101" pitchFamily="2" charset="-122"/>
              </a:rPr>
              <a:t>按货物重量和折合重量</a:t>
            </a:r>
            <a:r>
              <a:rPr lang="zh-CN" altLang="en-US" sz="2400" dirty="0">
                <a:solidFill>
                  <a:srgbClr val="B616BA"/>
                </a:solidFill>
                <a:latin typeface="宋体" panose="02010600030101010101" pitchFamily="2" charset="-122"/>
                <a:ea typeface="宋体" panose="02010600030101010101" pitchFamily="2" charset="-122"/>
              </a:rPr>
              <a:t>择大</a:t>
            </a:r>
            <a:r>
              <a:rPr lang="zh-CN" altLang="en-US" sz="2400" dirty="0">
                <a:latin typeface="宋体" panose="02010600030101010101" pitchFamily="2" charset="-122"/>
                <a:ea typeface="宋体" panose="02010600030101010101" pitchFamily="2" charset="-122"/>
              </a:rPr>
              <a:t>计费</a:t>
            </a:r>
          </a:p>
        </p:txBody>
      </p:sp>
      <p:sp>
        <p:nvSpPr>
          <p:cNvPr id="5" name="矩形 4">
            <a:extLst>
              <a:ext uri="{FF2B5EF4-FFF2-40B4-BE49-F238E27FC236}">
                <a16:creationId xmlns:a16="http://schemas.microsoft.com/office/drawing/2014/main" xmlns="" id="{7F3B98CF-2ABB-454E-B9E0-2AC682FADAD6}"/>
              </a:ext>
            </a:extLst>
          </p:cNvPr>
          <p:cNvSpPr/>
          <p:nvPr/>
        </p:nvSpPr>
        <p:spPr>
          <a:xfrm>
            <a:off x="1259632" y="1273324"/>
            <a:ext cx="3108543" cy="461665"/>
          </a:xfrm>
          <a:prstGeom prst="rect">
            <a:avLst/>
          </a:prstGeom>
        </p:spPr>
        <p:txBody>
          <a:bodyPr wrap="none">
            <a:spAutoFit/>
          </a:bodyPr>
          <a:lstStyle/>
          <a:p>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）零</a:t>
            </a:r>
            <a:r>
              <a:rPr lang="zh-CN" altLang="en-US" sz="2400" dirty="0">
                <a:latin typeface="宋体" panose="02010600030101010101" pitchFamily="2" charset="-122"/>
                <a:ea typeface="宋体" panose="02010600030101010101" pitchFamily="2" charset="-122"/>
              </a:rPr>
              <a:t>担货物的运费</a:t>
            </a:r>
            <a:endParaRPr lang="en-US" altLang="zh-CN"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207043789"/>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542D5C23-9DFE-49F4-9A8A-EBC0EE174690}"/>
              </a:ext>
            </a:extLst>
          </p:cNvPr>
          <p:cNvSpPr txBox="1"/>
          <p:nvPr/>
        </p:nvSpPr>
        <p:spPr>
          <a:xfrm>
            <a:off x="2915816" y="481236"/>
            <a:ext cx="3888432" cy="461665"/>
          </a:xfrm>
          <a:prstGeom prst="rect">
            <a:avLst/>
          </a:prstGeom>
          <a:noFill/>
        </p:spPr>
        <p:txBody>
          <a:bodyPr wrap="square" rtlCol="0">
            <a:spAutoFit/>
          </a:bodyPr>
          <a:lstStyle/>
          <a:p>
            <a:r>
              <a:rPr lang="zh-CN" altLang="en-US" sz="2400" b="1" dirty="0">
                <a:solidFill>
                  <a:srgbClr val="FF0000"/>
                </a:solidFill>
                <a:latin typeface="宋体" panose="02010600030101010101" pitchFamily="2" charset="-122"/>
                <a:ea typeface="宋体" panose="02010600030101010101" pitchFamily="2" charset="-122"/>
              </a:rPr>
              <a:t>零担货物规定计费重量表</a:t>
            </a:r>
          </a:p>
        </p:txBody>
      </p:sp>
      <p:pic>
        <p:nvPicPr>
          <p:cNvPr id="4" name="图片 3">
            <a:extLst>
              <a:ext uri="{FF2B5EF4-FFF2-40B4-BE49-F238E27FC236}">
                <a16:creationId xmlns:a16="http://schemas.microsoft.com/office/drawing/2014/main" xmlns="" id="{563237D8-651E-4BB1-ADA0-0935FD8FEED2}"/>
              </a:ext>
            </a:extLst>
          </p:cNvPr>
          <p:cNvPicPr>
            <a:picLocks noChangeAspect="1"/>
          </p:cNvPicPr>
          <p:nvPr/>
        </p:nvPicPr>
        <p:blipFill>
          <a:blip r:embed="rId2" cstate="print"/>
          <a:stretch>
            <a:fillRect/>
          </a:stretch>
        </p:blipFill>
        <p:spPr>
          <a:xfrm>
            <a:off x="1403648" y="1057300"/>
            <a:ext cx="6152381" cy="41619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3600" dirty="0" smtClean="0">
                <a:solidFill>
                  <a:srgbClr val="FF0000"/>
                </a:solidFill>
                <a:latin typeface="宋体" pitchFamily="2" charset="-122"/>
                <a:ea typeface="宋体" pitchFamily="2" charset="-122"/>
              </a:rPr>
              <a:t>项目二   铁路货物运输组织管理</a:t>
            </a:r>
            <a:endParaRPr lang="zh-CN" altLang="en-US" sz="3600" dirty="0">
              <a:solidFill>
                <a:srgbClr val="FF0000"/>
              </a:solidFill>
              <a:latin typeface="宋体" pitchFamily="2" charset="-122"/>
              <a:ea typeface="宋体" pitchFamily="2" charset="-122"/>
            </a:endParaRPr>
          </a:p>
        </p:txBody>
      </p:sp>
      <p:pic>
        <p:nvPicPr>
          <p:cNvPr id="5" name="Picture 2"/>
          <p:cNvPicPr>
            <a:picLocks noChangeAspect="1" noChangeArrowheads="1"/>
          </p:cNvPicPr>
          <p:nvPr/>
        </p:nvPicPr>
        <p:blipFill>
          <a:blip r:embed="rId2" cstate="print"/>
          <a:srcRect/>
          <a:stretch>
            <a:fillRect/>
          </a:stretch>
        </p:blipFill>
        <p:spPr bwMode="auto">
          <a:xfrm>
            <a:off x="683568" y="1489348"/>
            <a:ext cx="7956376" cy="355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70AF2DB6-509D-4619-9735-6641FC524A61}"/>
              </a:ext>
            </a:extLst>
          </p:cNvPr>
          <p:cNvPicPr>
            <a:picLocks noChangeAspect="1"/>
          </p:cNvPicPr>
          <p:nvPr/>
        </p:nvPicPr>
        <p:blipFill>
          <a:blip r:embed="rId2" cstate="print"/>
          <a:stretch>
            <a:fillRect/>
          </a:stretch>
        </p:blipFill>
        <p:spPr>
          <a:xfrm>
            <a:off x="1691680" y="4225652"/>
            <a:ext cx="2304256" cy="1417340"/>
          </a:xfrm>
          <a:prstGeom prst="rect">
            <a:avLst/>
          </a:prstGeom>
        </p:spPr>
      </p:pic>
      <p:pic>
        <p:nvPicPr>
          <p:cNvPr id="3" name="图片 2">
            <a:extLst>
              <a:ext uri="{FF2B5EF4-FFF2-40B4-BE49-F238E27FC236}">
                <a16:creationId xmlns:a16="http://schemas.microsoft.com/office/drawing/2014/main" xmlns="" id="{A191E4C0-AD84-4052-8CAA-904E297C203E}"/>
              </a:ext>
            </a:extLst>
          </p:cNvPr>
          <p:cNvPicPr>
            <a:picLocks noChangeAspect="1"/>
          </p:cNvPicPr>
          <p:nvPr/>
        </p:nvPicPr>
        <p:blipFill>
          <a:blip r:embed="rId3" cstate="print"/>
          <a:stretch>
            <a:fillRect/>
          </a:stretch>
        </p:blipFill>
        <p:spPr>
          <a:xfrm>
            <a:off x="7092280" y="3730448"/>
            <a:ext cx="1944216" cy="1984552"/>
          </a:xfrm>
          <a:prstGeom prst="rect">
            <a:avLst/>
          </a:prstGeom>
          <a:ln>
            <a:solidFill>
              <a:schemeClr val="bg1"/>
            </a:solidFill>
          </a:ln>
        </p:spPr>
      </p:pic>
      <p:sp>
        <p:nvSpPr>
          <p:cNvPr id="5" name="矩形 4">
            <a:extLst>
              <a:ext uri="{FF2B5EF4-FFF2-40B4-BE49-F238E27FC236}">
                <a16:creationId xmlns:a16="http://schemas.microsoft.com/office/drawing/2014/main" xmlns="" id="{4280D464-444C-49E0-9766-D46B3F913584}"/>
              </a:ext>
            </a:extLst>
          </p:cNvPr>
          <p:cNvSpPr/>
          <p:nvPr/>
        </p:nvSpPr>
        <p:spPr>
          <a:xfrm>
            <a:off x="4788024" y="3217540"/>
            <a:ext cx="2262158" cy="923330"/>
          </a:xfrm>
          <a:prstGeom prst="rect">
            <a:avLst/>
          </a:prstGeom>
          <a:noFill/>
        </p:spPr>
        <p:txBody>
          <a:bodyPr wrap="none" lIns="91440" tIns="45720" rIns="91440" bIns="45720">
            <a:spAutoFit/>
          </a:bodyPr>
          <a:lstStyle/>
          <a:p>
            <a:pPr algn="ctr"/>
            <a:r>
              <a:rPr lang="zh-CN" altLang="en-US" sz="5400" b="0" cap="none" spc="0" dirty="0">
                <a:ln w="0"/>
                <a:solidFill>
                  <a:srgbClr val="00B0F0"/>
                </a:solidFill>
                <a:effectLst>
                  <a:reflection blurRad="6350" stA="53000" endA="300" endPos="35500" dir="5400000" sy="-90000" algn="bl" rotWithShape="0"/>
                </a:effectLst>
                <a:latin typeface="华文新魏" panose="02010800040101010101" pitchFamily="2" charset="-122"/>
                <a:ea typeface="华文新魏" panose="02010800040101010101" pitchFamily="2" charset="-122"/>
              </a:rPr>
              <a:t>注意啦</a:t>
            </a:r>
          </a:p>
        </p:txBody>
      </p:sp>
      <p:sp>
        <p:nvSpPr>
          <p:cNvPr id="6" name="文本框 5">
            <a:extLst>
              <a:ext uri="{FF2B5EF4-FFF2-40B4-BE49-F238E27FC236}">
                <a16:creationId xmlns:a16="http://schemas.microsoft.com/office/drawing/2014/main" xmlns="" id="{CC8D1B85-A481-4DF5-826E-5CC7264E4E0B}"/>
              </a:ext>
            </a:extLst>
          </p:cNvPr>
          <p:cNvSpPr txBox="1"/>
          <p:nvPr/>
        </p:nvSpPr>
        <p:spPr>
          <a:xfrm>
            <a:off x="467544" y="553244"/>
            <a:ext cx="8280920" cy="2862322"/>
          </a:xfrm>
          <a:prstGeom prst="rect">
            <a:avLst/>
          </a:prstGeom>
          <a:noFill/>
        </p:spPr>
        <p:txBody>
          <a:bodyPr wrap="square" rtlCol="0">
            <a:spAutoFit/>
          </a:bodyPr>
          <a:lstStyle/>
          <a:p>
            <a:pPr indent="457200">
              <a:lnSpc>
                <a:spcPct val="150000"/>
              </a:lnSpc>
            </a:pPr>
            <a:r>
              <a:rPr lang="zh-CN" altLang="en-US" sz="2400" dirty="0">
                <a:latin typeface="宋体" panose="02010600030101010101" pitchFamily="2" charset="-122"/>
                <a:ea typeface="宋体" panose="02010600030101010101" pitchFamily="2" charset="-122"/>
              </a:rPr>
              <a:t>为保持零担货物运价与整车货物运价之间合理的比价关系，避免货物运输中发生运费倒挂、化整为零的现象，除前述两项特殊规定外，凡不足</a:t>
            </a:r>
            <a:r>
              <a:rPr lang="en-US" altLang="zh-CN" sz="2400" dirty="0">
                <a:latin typeface="宋体" panose="02010600030101010101" pitchFamily="2" charset="-122"/>
                <a:ea typeface="宋体" panose="02010600030101010101" pitchFamily="2" charset="-122"/>
              </a:rPr>
              <a:t>300kg/ M</a:t>
            </a:r>
            <a:r>
              <a:rPr lang="en-US" altLang="zh-CN" sz="2400" baseline="300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的轻浮零担货物均按其体积折合重量与货物重量择大确定计费重</a:t>
            </a:r>
            <a:r>
              <a:rPr lang="zh-CN" altLang="en-US" sz="2400" dirty="0" smtClean="0">
                <a:latin typeface="宋体" panose="02010600030101010101" pitchFamily="2" charset="-122"/>
                <a:ea typeface="宋体" panose="02010600030101010101" pitchFamily="2" charset="-122"/>
              </a:rPr>
              <a:t>量</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zh-CN" altLang="en-US" sz="2400" dirty="0">
                <a:solidFill>
                  <a:srgbClr val="FF0000"/>
                </a:solidFill>
                <a:latin typeface="宋体" panose="02010600030101010101" pitchFamily="2" charset="-122"/>
                <a:ea typeface="宋体" panose="02010600030101010101" pitchFamily="2" charset="-122"/>
              </a:rPr>
              <a:t>  </a:t>
            </a:r>
            <a:r>
              <a:rPr lang="zh-CN" altLang="en-US" sz="2400" b="1" dirty="0">
                <a:solidFill>
                  <a:srgbClr val="FF0000"/>
                </a:solidFill>
                <a:latin typeface="宋体" panose="02010600030101010101" pitchFamily="2" charset="-122"/>
                <a:ea typeface="宋体" panose="02010600030101010101" pitchFamily="2" charset="-122"/>
              </a:rPr>
              <a:t>折合重量</a:t>
            </a:r>
            <a:r>
              <a:rPr lang="en-US" altLang="zh-CN" sz="2400" b="1" dirty="0">
                <a:solidFill>
                  <a:srgbClr val="FF0000"/>
                </a:solidFill>
                <a:latin typeface="宋体" panose="02010600030101010101" pitchFamily="2" charset="-122"/>
                <a:ea typeface="宋体" panose="02010600030101010101" pitchFamily="2" charset="-122"/>
              </a:rPr>
              <a:t>=300</a:t>
            </a:r>
            <a:r>
              <a:rPr lang="zh-CN" altLang="en-US" sz="2400" b="1" dirty="0">
                <a:solidFill>
                  <a:srgbClr val="FF0000"/>
                </a:solidFill>
                <a:latin typeface="宋体" panose="02010600030101010101" pitchFamily="2" charset="-122"/>
                <a:ea typeface="宋体" panose="02010600030101010101" pitchFamily="2" charset="-122"/>
              </a:rPr>
              <a:t>*体积（</a:t>
            </a:r>
            <a:r>
              <a:rPr lang="en-US" altLang="zh-CN" sz="2400" b="1" dirty="0">
                <a:solidFill>
                  <a:srgbClr val="FF0000"/>
                </a:solidFill>
                <a:latin typeface="宋体" panose="02010600030101010101" pitchFamily="2" charset="-122"/>
                <a:ea typeface="宋体" panose="02010600030101010101" pitchFamily="2" charset="-122"/>
              </a:rPr>
              <a:t>kg</a:t>
            </a:r>
            <a:r>
              <a:rPr lang="zh-CN" altLang="en-US" sz="2400" b="1" dirty="0">
                <a:solidFill>
                  <a:srgbClr val="FF0000"/>
                </a:solidFill>
                <a:latin typeface="宋体" panose="02010600030101010101" pitchFamily="2" charset="-122"/>
                <a:ea typeface="宋体" panose="02010600030101010101" pitchFamily="2" charset="-122"/>
              </a:rPr>
              <a: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00685AAC-2624-4C40-B281-79B77B6B2116}"/>
              </a:ext>
            </a:extLst>
          </p:cNvPr>
          <p:cNvPicPr>
            <a:picLocks noChangeAspect="1"/>
          </p:cNvPicPr>
          <p:nvPr/>
        </p:nvPicPr>
        <p:blipFill>
          <a:blip r:embed="rId2" cstate="print"/>
          <a:stretch>
            <a:fillRect/>
          </a:stretch>
        </p:blipFill>
        <p:spPr>
          <a:xfrm>
            <a:off x="899592" y="553244"/>
            <a:ext cx="1010464" cy="900126"/>
          </a:xfrm>
          <a:prstGeom prst="rect">
            <a:avLst/>
          </a:prstGeom>
        </p:spPr>
      </p:pic>
      <p:sp>
        <p:nvSpPr>
          <p:cNvPr id="3" name="文本框 2">
            <a:extLst>
              <a:ext uri="{FF2B5EF4-FFF2-40B4-BE49-F238E27FC236}">
                <a16:creationId xmlns:a16="http://schemas.microsoft.com/office/drawing/2014/main" xmlns="" id="{5A1306C8-FD3A-4FC9-8FFF-EC4C2F163A66}"/>
              </a:ext>
            </a:extLst>
          </p:cNvPr>
          <p:cNvSpPr txBox="1"/>
          <p:nvPr/>
        </p:nvSpPr>
        <p:spPr>
          <a:xfrm>
            <a:off x="1879617" y="841276"/>
            <a:ext cx="2952328" cy="461665"/>
          </a:xfrm>
          <a:prstGeom prst="rect">
            <a:avLst/>
          </a:prstGeom>
          <a:noFill/>
        </p:spPr>
        <p:txBody>
          <a:bodyPr wrap="square" rtlCol="0">
            <a:spAutoFit/>
          </a:bodyPr>
          <a:lstStyle/>
          <a:p>
            <a:r>
              <a:rPr lang="zh-CN" altLang="en-US" sz="2400" b="1" dirty="0">
                <a:solidFill>
                  <a:srgbClr val="FF9900"/>
                </a:solidFill>
                <a:latin typeface="华文新魏" panose="02010800040101010101" pitchFamily="2" charset="-122"/>
                <a:ea typeface="华文新魏" panose="02010800040101010101" pitchFamily="2" charset="-122"/>
              </a:rPr>
              <a:t>举例说明</a:t>
            </a:r>
          </a:p>
        </p:txBody>
      </p:sp>
      <p:sp>
        <p:nvSpPr>
          <p:cNvPr id="4" name="文本框 3">
            <a:extLst>
              <a:ext uri="{FF2B5EF4-FFF2-40B4-BE49-F238E27FC236}">
                <a16:creationId xmlns:a16="http://schemas.microsoft.com/office/drawing/2014/main" xmlns="" id="{7B2850DE-F6D5-4AD1-A735-50976DF22607}"/>
              </a:ext>
            </a:extLst>
          </p:cNvPr>
          <p:cNvSpPr txBox="1"/>
          <p:nvPr/>
        </p:nvSpPr>
        <p:spPr>
          <a:xfrm>
            <a:off x="1573328" y="1345332"/>
            <a:ext cx="6671079" cy="1754326"/>
          </a:xfrm>
          <a:prstGeom prst="rect">
            <a:avLst/>
          </a:prstGeom>
          <a:noFill/>
        </p:spPr>
        <p:txBody>
          <a:bodyPr wrap="square" rtlCol="0">
            <a:spAutoFit/>
          </a:bodyPr>
          <a:lstStyle/>
          <a:p>
            <a:pPr indent="457200">
              <a:lnSpc>
                <a:spcPct val="150000"/>
              </a:lnSpc>
            </a:pPr>
            <a:r>
              <a:rPr lang="zh-CN" altLang="en-US" sz="2400" dirty="0">
                <a:latin typeface="宋体" panose="02010600030101010101" pitchFamily="2" charset="-122"/>
                <a:ea typeface="宋体" panose="02010600030101010101" pitchFamily="2" charset="-122"/>
              </a:rPr>
              <a:t>某站发送一批零担货物，重</a:t>
            </a:r>
            <a:r>
              <a:rPr lang="en-US" altLang="zh-CN" sz="2400" dirty="0">
                <a:latin typeface="宋体" panose="02010600030101010101" pitchFamily="2" charset="-122"/>
                <a:ea typeface="宋体" panose="02010600030101010101" pitchFamily="2" charset="-122"/>
              </a:rPr>
              <a:t>225</a:t>
            </a:r>
            <a:r>
              <a:rPr lang="zh-CN" altLang="en-US" sz="2400" dirty="0">
                <a:latin typeface="宋体" panose="02010600030101010101" pitchFamily="2" charset="-122"/>
                <a:ea typeface="宋体" panose="02010600030101010101" pitchFamily="2" charset="-122"/>
              </a:rPr>
              <a:t>公斤，体积为</a:t>
            </a:r>
            <a:r>
              <a:rPr lang="en-US" altLang="zh-CN" sz="2400" dirty="0">
                <a:latin typeface="宋体" panose="02010600030101010101" pitchFamily="2" charset="-122"/>
                <a:ea typeface="宋体" panose="02010600030101010101" pitchFamily="2" charset="-122"/>
              </a:rPr>
              <a:t>0.82</a:t>
            </a:r>
            <a:r>
              <a:rPr lang="zh-CN" altLang="en-US" sz="2400" dirty="0">
                <a:latin typeface="宋体" panose="02010600030101010101" pitchFamily="2" charset="-122"/>
                <a:ea typeface="宋体" panose="02010600030101010101" pitchFamily="2" charset="-122"/>
              </a:rPr>
              <a:t>立方米，确定计费重量</a:t>
            </a:r>
            <a:r>
              <a:rPr lang="zh-CN" altLang="en-US" sz="2400" dirty="0" smtClean="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zh-CN" altLang="en-US" sz="2400" dirty="0">
                <a:latin typeface="宋体" panose="02010600030101010101" pitchFamily="2" charset="-122"/>
                <a:ea typeface="宋体" panose="02010600030101010101" pitchFamily="2" charset="-122"/>
              </a:rPr>
              <a:t>折合重量</a:t>
            </a:r>
            <a:r>
              <a:rPr lang="en-US" altLang="zh-CN" sz="2400" dirty="0">
                <a:latin typeface="宋体" panose="02010600030101010101" pitchFamily="2" charset="-122"/>
                <a:ea typeface="宋体" panose="02010600030101010101" pitchFamily="2" charset="-122"/>
              </a:rPr>
              <a:t>=300</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0.82=246</a:t>
            </a:r>
            <a:r>
              <a:rPr lang="zh-CN" altLang="en-US" sz="2400" dirty="0">
                <a:latin typeface="宋体" panose="02010600030101010101" pitchFamily="2" charset="-122"/>
                <a:ea typeface="宋体" panose="02010600030101010101" pitchFamily="2" charset="-122"/>
              </a:rPr>
              <a:t>公斤</a:t>
            </a:r>
            <a:endParaRPr lang="en-US" altLang="zh-CN" sz="2400" dirty="0">
              <a:latin typeface="宋体" panose="02010600030101010101" pitchFamily="2" charset="-122"/>
              <a:ea typeface="宋体" panose="02010600030101010101" pitchFamily="2" charset="-122"/>
            </a:endParaRPr>
          </a:p>
        </p:txBody>
      </p:sp>
      <p:pic>
        <p:nvPicPr>
          <p:cNvPr id="8" name="图片 7">
            <a:extLst>
              <a:ext uri="{FF2B5EF4-FFF2-40B4-BE49-F238E27FC236}">
                <a16:creationId xmlns:a16="http://schemas.microsoft.com/office/drawing/2014/main" xmlns="" id="{140B37BF-618A-4BF6-8BC3-E1DEAB80BD7C}"/>
              </a:ext>
            </a:extLst>
          </p:cNvPr>
          <p:cNvPicPr>
            <a:picLocks noChangeAspect="1"/>
          </p:cNvPicPr>
          <p:nvPr/>
        </p:nvPicPr>
        <p:blipFill>
          <a:blip r:embed="rId3" cstate="print"/>
          <a:stretch>
            <a:fillRect/>
          </a:stretch>
        </p:blipFill>
        <p:spPr>
          <a:xfrm>
            <a:off x="5652120" y="3793604"/>
            <a:ext cx="1357813" cy="1719282"/>
          </a:xfrm>
          <a:prstGeom prst="rect">
            <a:avLst/>
          </a:prstGeom>
        </p:spPr>
      </p:pic>
      <p:grpSp>
        <p:nvGrpSpPr>
          <p:cNvPr id="13" name="组合 12">
            <a:extLst>
              <a:ext uri="{FF2B5EF4-FFF2-40B4-BE49-F238E27FC236}">
                <a16:creationId xmlns:a16="http://schemas.microsoft.com/office/drawing/2014/main" xmlns="" id="{FADAA172-3BB0-45A1-9A8C-E3902DF892FF}"/>
              </a:ext>
            </a:extLst>
          </p:cNvPr>
          <p:cNvGrpSpPr/>
          <p:nvPr/>
        </p:nvGrpSpPr>
        <p:grpSpPr>
          <a:xfrm>
            <a:off x="6307093" y="2569468"/>
            <a:ext cx="2016224" cy="933202"/>
            <a:chOff x="6109833" y="1845026"/>
            <a:chExt cx="2016224" cy="933202"/>
          </a:xfrm>
        </p:grpSpPr>
        <p:sp>
          <p:nvSpPr>
            <p:cNvPr id="11" name="思想气泡: 云 10">
              <a:extLst>
                <a:ext uri="{FF2B5EF4-FFF2-40B4-BE49-F238E27FC236}">
                  <a16:creationId xmlns:a16="http://schemas.microsoft.com/office/drawing/2014/main" xmlns="" id="{FBD645FC-D434-49B6-83D7-4DF9B4D03C28}"/>
                </a:ext>
              </a:extLst>
            </p:cNvPr>
            <p:cNvSpPr/>
            <p:nvPr/>
          </p:nvSpPr>
          <p:spPr>
            <a:xfrm>
              <a:off x="6109833" y="1845026"/>
              <a:ext cx="2016224" cy="933202"/>
            </a:xfrm>
            <a:prstGeom prst="cloudCallout">
              <a:avLst>
                <a:gd name="adj1" fmla="val -47381"/>
                <a:gd name="adj2" fmla="val 68873"/>
              </a:avLst>
            </a:prstGeom>
            <a:solidFill>
              <a:srgbClr val="4B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27B500ED-9BD3-4621-90C2-3EA4F6D4263C}"/>
                </a:ext>
              </a:extLst>
            </p:cNvPr>
            <p:cNvSpPr txBox="1"/>
            <p:nvPr/>
          </p:nvSpPr>
          <p:spPr>
            <a:xfrm>
              <a:off x="6372200" y="2065412"/>
              <a:ext cx="1584176"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计费重量？</a:t>
              </a:r>
            </a:p>
          </p:txBody>
        </p:sp>
      </p:grpSp>
      <p:sp>
        <p:nvSpPr>
          <p:cNvPr id="14" name="矩形 13">
            <a:extLst>
              <a:ext uri="{FF2B5EF4-FFF2-40B4-BE49-F238E27FC236}">
                <a16:creationId xmlns:a16="http://schemas.microsoft.com/office/drawing/2014/main" xmlns="" id="{EC694DF1-7136-459A-89EE-3FB23C04C4CF}"/>
              </a:ext>
            </a:extLst>
          </p:cNvPr>
          <p:cNvSpPr/>
          <p:nvPr/>
        </p:nvSpPr>
        <p:spPr>
          <a:xfrm>
            <a:off x="1691680" y="3145532"/>
            <a:ext cx="3744936" cy="461665"/>
          </a:xfrm>
          <a:prstGeom prst="rect">
            <a:avLst/>
          </a:prstGeom>
        </p:spPr>
        <p:txBody>
          <a:bodyPr wrap="none">
            <a:spAutoFit/>
          </a:bodyPr>
          <a:lstStyle/>
          <a:p>
            <a:r>
              <a:rPr lang="zh-CN" altLang="en-US" sz="2400" b="1" dirty="0">
                <a:solidFill>
                  <a:srgbClr val="00B050"/>
                </a:solidFill>
                <a:latin typeface="宋体" panose="02010600030101010101" pitchFamily="2" charset="-122"/>
                <a:ea typeface="宋体" panose="02010600030101010101" pitchFamily="2" charset="-122"/>
              </a:rPr>
              <a:t>因此计费重量应为</a:t>
            </a:r>
            <a:r>
              <a:rPr lang="en-US" altLang="zh-CN" sz="2400" b="1" dirty="0">
                <a:solidFill>
                  <a:srgbClr val="00B050"/>
                </a:solidFill>
                <a:latin typeface="宋体" panose="02010600030101010101" pitchFamily="2" charset="-122"/>
                <a:ea typeface="宋体" panose="02010600030101010101" pitchFamily="2" charset="-122"/>
              </a:rPr>
              <a:t>250</a:t>
            </a:r>
            <a:r>
              <a:rPr lang="zh-CN" altLang="en-US" sz="2400" b="1" dirty="0">
                <a:solidFill>
                  <a:srgbClr val="00B050"/>
                </a:solidFill>
                <a:latin typeface="宋体" panose="02010600030101010101" pitchFamily="2" charset="-122"/>
                <a:ea typeface="宋体" panose="02010600030101010101" pitchFamily="2" charset="-122"/>
              </a:rPr>
              <a:t>公斤</a:t>
            </a:r>
            <a:endParaRPr lang="en-US" altLang="zh-CN" sz="2400" b="1" dirty="0">
              <a:solidFill>
                <a:srgbClr val="00B05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A383FE61-05FB-4CB2-8DC6-3E8C7A7C1936}"/>
              </a:ext>
            </a:extLst>
          </p:cNvPr>
          <p:cNvPicPr>
            <a:picLocks noChangeAspect="1"/>
          </p:cNvPicPr>
          <p:nvPr/>
        </p:nvPicPr>
        <p:blipFill>
          <a:blip r:embed="rId2" cstate="print"/>
          <a:stretch>
            <a:fillRect/>
          </a:stretch>
        </p:blipFill>
        <p:spPr>
          <a:xfrm>
            <a:off x="467544" y="409228"/>
            <a:ext cx="872714" cy="872714"/>
          </a:xfrm>
          <a:prstGeom prst="rect">
            <a:avLst/>
          </a:prstGeom>
        </p:spPr>
      </p:pic>
      <p:sp>
        <p:nvSpPr>
          <p:cNvPr id="4" name="文本框 3">
            <a:extLst>
              <a:ext uri="{FF2B5EF4-FFF2-40B4-BE49-F238E27FC236}">
                <a16:creationId xmlns:a16="http://schemas.microsoft.com/office/drawing/2014/main" xmlns="" id="{8FFEA615-B7AD-4C74-839F-054164D12C13}"/>
              </a:ext>
            </a:extLst>
          </p:cNvPr>
          <p:cNvSpPr txBox="1"/>
          <p:nvPr/>
        </p:nvSpPr>
        <p:spPr>
          <a:xfrm>
            <a:off x="1475656" y="553244"/>
            <a:ext cx="2520280" cy="461665"/>
          </a:xfrm>
          <a:prstGeom prst="rect">
            <a:avLst/>
          </a:prstGeom>
          <a:noFill/>
        </p:spPr>
        <p:txBody>
          <a:bodyPr wrap="square" rtlCol="0">
            <a:spAutoFit/>
          </a:bodyPr>
          <a:lstStyle/>
          <a:p>
            <a:r>
              <a:rPr lang="zh-CN" altLang="en-US" sz="2400" b="1" dirty="0">
                <a:solidFill>
                  <a:srgbClr val="FF9900"/>
                </a:solidFill>
                <a:latin typeface="宋体" panose="02010600030101010101" pitchFamily="2" charset="-122"/>
                <a:ea typeface="宋体" panose="02010600030101010101" pitchFamily="2" charset="-122"/>
              </a:rPr>
              <a:t>运费计算</a:t>
            </a:r>
          </a:p>
        </p:txBody>
      </p:sp>
      <p:sp>
        <p:nvSpPr>
          <p:cNvPr id="6" name="文本框 5">
            <a:extLst>
              <a:ext uri="{FF2B5EF4-FFF2-40B4-BE49-F238E27FC236}">
                <a16:creationId xmlns:a16="http://schemas.microsoft.com/office/drawing/2014/main" xmlns="" id="{DE4A769E-43B5-4188-835E-6887A574FA5C}"/>
              </a:ext>
            </a:extLst>
          </p:cNvPr>
          <p:cNvSpPr txBox="1"/>
          <p:nvPr/>
        </p:nvSpPr>
        <p:spPr>
          <a:xfrm>
            <a:off x="827584" y="1681929"/>
            <a:ext cx="7704422" cy="1679627"/>
          </a:xfrm>
          <a:prstGeom prst="rect">
            <a:avLst/>
          </a:prstGeom>
          <a:noFill/>
        </p:spPr>
        <p:txBody>
          <a:bodyPr wrap="square" rtlCol="0">
            <a:spAutoFit/>
          </a:bodyPr>
          <a:lstStyle/>
          <a:p>
            <a:pPr indent="457200">
              <a:lnSpc>
                <a:spcPct val="150000"/>
              </a:lnSpc>
            </a:pPr>
            <a:r>
              <a:rPr lang="zh-CN" altLang="en-US" sz="2400" dirty="0" smtClean="0">
                <a:solidFill>
                  <a:srgbClr val="C00000"/>
                </a:solidFill>
                <a:latin typeface="宋体" panose="02010600030101010101" pitchFamily="2" charset="-122"/>
                <a:ea typeface="宋体" panose="02010600030101010101" pitchFamily="2" charset="-122"/>
              </a:rPr>
              <a:t>起</a:t>
            </a:r>
            <a:r>
              <a:rPr lang="zh-CN" altLang="en-US" sz="2400" dirty="0">
                <a:solidFill>
                  <a:srgbClr val="C00000"/>
                </a:solidFill>
                <a:latin typeface="宋体" panose="02010600030101010101" pitchFamily="2" charset="-122"/>
                <a:ea typeface="宋体" panose="02010600030101010101" pitchFamily="2" charset="-122"/>
              </a:rPr>
              <a:t>码运费：零担货物每批的起码运费，发到运费为</a:t>
            </a:r>
            <a:r>
              <a:rPr lang="en-US" altLang="zh-CN" sz="2400" dirty="0">
                <a:solidFill>
                  <a:srgbClr val="C00000"/>
                </a:solidFill>
                <a:latin typeface="宋体" panose="02010600030101010101" pitchFamily="2" charset="-122"/>
                <a:ea typeface="宋体" panose="02010600030101010101" pitchFamily="2" charset="-122"/>
              </a:rPr>
              <a:t>1.60</a:t>
            </a:r>
            <a:r>
              <a:rPr lang="zh-CN" altLang="en-US" sz="2400" dirty="0">
                <a:solidFill>
                  <a:srgbClr val="C00000"/>
                </a:solidFill>
                <a:latin typeface="宋体" panose="02010600030101010101" pitchFamily="2" charset="-122"/>
                <a:ea typeface="宋体" panose="02010600030101010101" pitchFamily="2" charset="-122"/>
              </a:rPr>
              <a:t>元，运行运费为</a:t>
            </a:r>
            <a:r>
              <a:rPr lang="en-US" altLang="zh-CN" sz="2400" dirty="0">
                <a:solidFill>
                  <a:srgbClr val="C00000"/>
                </a:solidFill>
                <a:latin typeface="宋体" panose="02010600030101010101" pitchFamily="2" charset="-122"/>
                <a:ea typeface="宋体" panose="02010600030101010101" pitchFamily="2" charset="-122"/>
              </a:rPr>
              <a:t>0.40</a:t>
            </a:r>
            <a:r>
              <a:rPr lang="zh-CN" altLang="en-US" sz="2400" dirty="0">
                <a:solidFill>
                  <a:srgbClr val="C00000"/>
                </a:solidFill>
                <a:latin typeface="宋体" panose="02010600030101010101" pitchFamily="2" charset="-122"/>
                <a:ea typeface="宋体" panose="02010600030101010101" pitchFamily="2" charset="-122"/>
              </a:rPr>
              <a:t>元。</a:t>
            </a:r>
            <a:endParaRPr lang="en-US" altLang="zh-CN" sz="2400" dirty="0">
              <a:solidFill>
                <a:srgbClr val="C00000"/>
              </a:solidFill>
              <a:latin typeface="宋体" panose="02010600030101010101" pitchFamily="2" charset="-122"/>
              <a:ea typeface="宋体" panose="02010600030101010101" pitchFamily="2" charset="-122"/>
            </a:endParaRPr>
          </a:p>
          <a:p>
            <a:pPr indent="457200">
              <a:lnSpc>
                <a:spcPct val="150000"/>
              </a:lnSpc>
            </a:pPr>
            <a:endParaRPr lang="zh-CN" altLang="en-US" sz="2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69716C17-5043-43B6-A00D-7D6C937B32A3}"/>
              </a:ext>
            </a:extLst>
          </p:cNvPr>
          <p:cNvSpPr txBox="1"/>
          <p:nvPr/>
        </p:nvSpPr>
        <p:spPr>
          <a:xfrm>
            <a:off x="971600" y="1057300"/>
            <a:ext cx="7488832" cy="3785652"/>
          </a:xfrm>
          <a:prstGeom prst="rect">
            <a:avLst/>
          </a:prstGeom>
          <a:noFill/>
        </p:spPr>
        <p:txBody>
          <a:bodyPr wrap="square" rtlCol="0">
            <a:spAutoFit/>
          </a:bodyPr>
          <a:lstStyle/>
          <a:p>
            <a:pPr indent="457200">
              <a:lnSpc>
                <a:spcPct val="150000"/>
              </a:lnSpc>
            </a:pPr>
            <a:r>
              <a:rPr lang="en-US" altLang="zh-CN" sz="2000" dirty="0" smtClean="0">
                <a:latin typeface="宋体" panose="02010600030101010101" pitchFamily="2" charset="-122"/>
                <a:ea typeface="宋体" panose="02010600030101010101" pitchFamily="2" charset="-122"/>
              </a:rPr>
              <a:t>2</a:t>
            </a:r>
            <a:r>
              <a:rPr lang="zh-CN" altLang="en-US" sz="2000" dirty="0" smtClean="0">
                <a:latin typeface="宋体" panose="02010600030101010101" pitchFamily="2" charset="-122"/>
                <a:ea typeface="宋体" panose="02010600030101010101" pitchFamily="2" charset="-122"/>
              </a:rPr>
              <a:t>、从</a:t>
            </a:r>
            <a:r>
              <a:rPr lang="zh-CN" altLang="en-US" sz="2000" dirty="0">
                <a:latin typeface="宋体" panose="02010600030101010101" pitchFamily="2" charset="-122"/>
                <a:ea typeface="宋体" panose="02010600030101010101" pitchFamily="2" charset="-122"/>
              </a:rPr>
              <a:t>广安门发包头车</a:t>
            </a:r>
            <a:r>
              <a:rPr lang="en-US" altLang="zh-CN" sz="2000" dirty="0">
                <a:latin typeface="宋体" panose="02010600030101010101" pitchFamily="2" charset="-122"/>
                <a:ea typeface="宋体" panose="02010600030101010101" pitchFamily="2" charset="-122"/>
              </a:rPr>
              <a:t>798Km</a:t>
            </a:r>
            <a:r>
              <a:rPr lang="zh-CN" altLang="en-US" sz="2000" dirty="0">
                <a:latin typeface="宋体" panose="02010600030101010101" pitchFamily="2" charset="-122"/>
                <a:ea typeface="宋体" panose="02010600030101010101" pitchFamily="2" charset="-122"/>
              </a:rPr>
              <a:t>。查货物检查表，灯管的运价号为</a:t>
            </a:r>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号。再查运价率表，运价号为</a:t>
            </a:r>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号，发到基价为</a:t>
            </a:r>
            <a:r>
              <a:rPr lang="en-US" altLang="zh-CN" sz="2000" dirty="0">
                <a:latin typeface="宋体" panose="02010600030101010101" pitchFamily="2" charset="-122"/>
                <a:ea typeface="宋体" panose="02010600030101010101" pitchFamily="2" charset="-122"/>
              </a:rPr>
              <a:t>0.171</a:t>
            </a:r>
            <a:r>
              <a:rPr lang="zh-CN" altLang="en-US" sz="2000" dirty="0">
                <a:latin typeface="宋体" panose="02010600030101010101" pitchFamily="2" charset="-122"/>
                <a:ea typeface="宋体" panose="02010600030101010101" pitchFamily="2" charset="-122"/>
              </a:rPr>
              <a:t>元</a:t>
            </a:r>
            <a:r>
              <a:rPr lang="en-US" altLang="zh-CN" sz="2000" dirty="0">
                <a:latin typeface="宋体" panose="02010600030101010101" pitchFamily="2" charset="-122"/>
                <a:ea typeface="宋体" panose="02010600030101010101" pitchFamily="2" charset="-122"/>
              </a:rPr>
              <a:t>/10kg</a:t>
            </a:r>
            <a:r>
              <a:rPr lang="zh-CN" altLang="en-US" sz="2000" dirty="0">
                <a:latin typeface="宋体" panose="02010600030101010101" pitchFamily="2" charset="-122"/>
                <a:ea typeface="宋体" panose="02010600030101010101" pitchFamily="2" charset="-122"/>
              </a:rPr>
              <a:t>，运行基价为</a:t>
            </a:r>
            <a:r>
              <a:rPr lang="en-US" altLang="zh-CN" sz="2000" dirty="0">
                <a:latin typeface="宋体" panose="02010600030101010101" pitchFamily="2" charset="-122"/>
                <a:ea typeface="宋体" panose="02010600030101010101" pitchFamily="2" charset="-122"/>
              </a:rPr>
              <a:t>0.00087</a:t>
            </a:r>
            <a:r>
              <a:rPr lang="zh-CN" altLang="en-US" sz="2000" dirty="0">
                <a:latin typeface="宋体" panose="02010600030101010101" pitchFamily="2" charset="-122"/>
                <a:ea typeface="宋体" panose="02010600030101010101" pitchFamily="2" charset="-122"/>
              </a:rPr>
              <a:t>元</a:t>
            </a:r>
            <a:r>
              <a:rPr lang="en-US" altLang="zh-CN" sz="2000" dirty="0">
                <a:latin typeface="宋体" panose="02010600030101010101" pitchFamily="2" charset="-122"/>
                <a:ea typeface="宋体" panose="02010600030101010101" pitchFamily="2" charset="-122"/>
              </a:rPr>
              <a:t>/10kg•km</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体积</a:t>
            </a:r>
            <a:r>
              <a:rPr lang="en-US" altLang="zh-CN" sz="2000" dirty="0">
                <a:latin typeface="宋体" panose="02010600030101010101" pitchFamily="2" charset="-122"/>
                <a:ea typeface="宋体" panose="02010600030101010101" pitchFamily="2" charset="-122"/>
              </a:rPr>
              <a:t>4</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0.35</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0.16=0.2</a:t>
            </a:r>
            <a:r>
              <a:rPr lang="zh-CN" altLang="en-US" sz="2000" dirty="0">
                <a:latin typeface="宋体" panose="02010600030101010101" pitchFamily="2" charset="-122"/>
                <a:ea typeface="宋体" panose="02010600030101010101" pitchFamily="2" charset="-122"/>
              </a:rPr>
              <a:t>（立方米）</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折合重量</a:t>
            </a:r>
            <a:r>
              <a:rPr lang="en-US" altLang="zh-CN" sz="2000" dirty="0">
                <a:latin typeface="宋体" panose="02010600030101010101" pitchFamily="2" charset="-122"/>
                <a:ea typeface="宋体" panose="02010600030101010101" pitchFamily="2" charset="-122"/>
              </a:rPr>
              <a:t>=300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0.20=60</a:t>
            </a:r>
            <a:r>
              <a:rPr lang="zh-CN" altLang="en-US" sz="2000" dirty="0">
                <a:latin typeface="宋体" panose="02010600030101010101" pitchFamily="2" charset="-122"/>
                <a:ea typeface="宋体" panose="02010600030101010101" pitchFamily="2" charset="-122"/>
              </a:rPr>
              <a:t>（公斤）</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计费重量</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（公斤）。</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运费</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（发到基价</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运行基价*运价里程）*计费重量</a:t>
            </a:r>
            <a:r>
              <a:rPr lang="en-US" altLang="zh-CN" sz="2000" dirty="0">
                <a:latin typeface="宋体" panose="02010600030101010101" pitchFamily="2" charset="-122"/>
                <a:ea typeface="宋体" panose="02010600030101010101" pitchFamily="2" charset="-122"/>
              </a:rPr>
              <a:t>/10</a:t>
            </a:r>
          </a:p>
          <a:p>
            <a:pPr indent="457200">
              <a:lnSpc>
                <a:spcPct val="150000"/>
              </a:lnSpc>
            </a:pP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0.171+0.00087</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798</a:t>
            </a:r>
            <a:r>
              <a:rPr lang="zh-CN" altLang="en-US" sz="2000" dirty="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60/10 </a:t>
            </a:r>
            <a:r>
              <a:rPr lang="en-US" altLang="zh-CN" sz="2000" dirty="0">
                <a:latin typeface="宋体" panose="02010600030101010101" pitchFamily="2" charset="-122"/>
                <a:ea typeface="宋体" panose="02010600030101010101" pitchFamily="2" charset="-122"/>
              </a:rPr>
              <a:t>=5.19</a:t>
            </a:r>
            <a:r>
              <a:rPr lang="zh-CN" altLang="en-US" sz="2000" dirty="0" smtClean="0">
                <a:latin typeface="宋体" panose="02010600030101010101" pitchFamily="2" charset="-122"/>
                <a:ea typeface="宋体" panose="02010600030101010101" pitchFamily="2" charset="-122"/>
              </a:rPr>
              <a:t>元</a:t>
            </a:r>
            <a:endParaRPr lang="en-US" altLang="zh-CN" sz="2000" dirty="0">
              <a:latin typeface="宋体" panose="02010600030101010101" pitchFamily="2" charset="-122"/>
              <a:ea typeface="宋体" panose="02010600030101010101" pitchFamily="2" charset="-122"/>
            </a:endParaRPr>
          </a:p>
        </p:txBody>
      </p:sp>
      <p:sp>
        <p:nvSpPr>
          <p:cNvPr id="13" name="矩形 12">
            <a:extLst>
              <a:ext uri="{FF2B5EF4-FFF2-40B4-BE49-F238E27FC236}">
                <a16:creationId xmlns:a16="http://schemas.microsoft.com/office/drawing/2014/main" xmlns="" id="{88AAB96A-AD61-4A2F-84A9-8BAEB0D6082D}"/>
              </a:ext>
            </a:extLst>
          </p:cNvPr>
          <p:cNvSpPr/>
          <p:nvPr/>
        </p:nvSpPr>
        <p:spPr>
          <a:xfrm>
            <a:off x="539552" y="1027683"/>
            <a:ext cx="800219" cy="461665"/>
          </a:xfrm>
          <a:prstGeom prst="rect">
            <a:avLst/>
          </a:prstGeom>
        </p:spPr>
        <p:txBody>
          <a:bodyPr wrap="none">
            <a:spAutoFit/>
          </a:bodyPr>
          <a:lstStyle/>
          <a:p>
            <a:r>
              <a:rPr lang="zh-CN" altLang="en-US" sz="2400" dirty="0">
                <a:solidFill>
                  <a:srgbClr val="C00000"/>
                </a:solidFill>
                <a:latin typeface="宋体" panose="02010600030101010101" pitchFamily="2" charset="-122"/>
                <a:ea typeface="宋体" panose="02010600030101010101" pitchFamily="2" charset="-122"/>
              </a:rPr>
              <a:t>解：</a:t>
            </a:r>
            <a:endParaRPr lang="zh-CN" altLang="en-US" sz="2400" dirty="0"/>
          </a:p>
        </p:txBody>
      </p:sp>
      <p:sp>
        <p:nvSpPr>
          <p:cNvPr id="9" name="矩形 8">
            <a:extLst>
              <a:ext uri="{FF2B5EF4-FFF2-40B4-BE49-F238E27FC236}">
                <a16:creationId xmlns:a16="http://schemas.microsoft.com/office/drawing/2014/main" xmlns="" id="{98FC9A0F-5E11-4C41-8A6F-1373AA2FB512}"/>
              </a:ext>
            </a:extLst>
          </p:cNvPr>
          <p:cNvSpPr/>
          <p:nvPr/>
        </p:nvSpPr>
        <p:spPr>
          <a:xfrm>
            <a:off x="1187624" y="481236"/>
            <a:ext cx="1988045" cy="523220"/>
          </a:xfrm>
          <a:prstGeom prst="rect">
            <a:avLst/>
          </a:prstGeom>
        </p:spPr>
        <p:txBody>
          <a:bodyPr wrap="none">
            <a:spAutoFit/>
          </a:bodyPr>
          <a:lstStyle/>
          <a:p>
            <a:r>
              <a:rPr lang="zh-CN" altLang="en-US" sz="2800" b="1" dirty="0">
                <a:solidFill>
                  <a:srgbClr val="00B050"/>
                </a:solidFill>
                <a:latin typeface="宋体" panose="02010600030101010101" pitchFamily="2" charset="-122"/>
                <a:ea typeface="宋体" panose="02010600030101010101" pitchFamily="2" charset="-122"/>
              </a:rPr>
              <a:t>任</a:t>
            </a:r>
            <a:r>
              <a:rPr lang="zh-CN" altLang="en-US" sz="2800" b="1" dirty="0" smtClean="0">
                <a:solidFill>
                  <a:srgbClr val="00B050"/>
                </a:solidFill>
                <a:latin typeface="宋体" panose="02010600030101010101" pitchFamily="2" charset="-122"/>
                <a:ea typeface="宋体" panose="02010600030101010101" pitchFamily="2" charset="-122"/>
              </a:rPr>
              <a:t>务解析：</a:t>
            </a:r>
            <a:endParaRPr lang="zh-CN" altLang="en-US"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69716C17-5043-43B6-A00D-7D6C937B32A3}"/>
              </a:ext>
            </a:extLst>
          </p:cNvPr>
          <p:cNvSpPr txBox="1"/>
          <p:nvPr/>
        </p:nvSpPr>
        <p:spPr>
          <a:xfrm>
            <a:off x="1220887" y="1921396"/>
            <a:ext cx="7422306" cy="2308324"/>
          </a:xfrm>
          <a:prstGeom prst="rect">
            <a:avLst/>
          </a:prstGeom>
          <a:noFill/>
        </p:spPr>
        <p:txBody>
          <a:bodyPr wrap="square" rtlCol="0">
            <a:spAutoFit/>
          </a:bodyPr>
          <a:lstStyle/>
          <a:p>
            <a:pPr indent="457200">
              <a:lnSpc>
                <a:spcPct val="150000"/>
              </a:lnSpc>
            </a:pPr>
            <a:r>
              <a:rPr lang="en-US" altLang="zh-CN" sz="2400" dirty="0" smtClean="0">
                <a:latin typeface="宋体" panose="02010600030101010101" pitchFamily="2" charset="-122"/>
                <a:ea typeface="宋体" panose="02010600030101010101" pitchFamily="2" charset="-122"/>
              </a:rPr>
              <a:t>0171</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60/10=1.026</a:t>
            </a:r>
            <a:r>
              <a:rPr lang="zh-CN" altLang="en-US" sz="2400" dirty="0">
                <a:latin typeface="宋体" panose="02010600030101010101" pitchFamily="2" charset="-122"/>
                <a:ea typeface="宋体" panose="02010600030101010101" pitchFamily="2" charset="-122"/>
              </a:rPr>
              <a:t>元</a:t>
            </a:r>
            <a:r>
              <a:rPr lang="en-US" altLang="zh-CN" sz="2400" dirty="0">
                <a:latin typeface="宋体" panose="02010600030101010101" pitchFamily="2" charset="-122"/>
                <a:ea typeface="宋体" panose="02010600030101010101" pitchFamily="2" charset="-122"/>
              </a:rPr>
              <a:t>=1.0</a:t>
            </a:r>
            <a:r>
              <a:rPr lang="zh-CN" altLang="en-US" sz="2400" dirty="0">
                <a:latin typeface="宋体" panose="02010600030101010101" pitchFamily="2" charset="-122"/>
                <a:ea typeface="宋体" panose="02010600030101010101" pitchFamily="2" charset="-122"/>
              </a:rPr>
              <a:t>元，低于起码运费，因此，该批货物运费为：</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en-US" altLang="zh-CN" sz="2400" dirty="0">
                <a:latin typeface="宋体" panose="02010600030101010101" pitchFamily="2" charset="-122"/>
                <a:ea typeface="宋体" panose="02010600030101010101" pitchFamily="2" charset="-122"/>
              </a:rPr>
              <a:t>1.6+0.00087</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798</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60/10</a:t>
            </a:r>
          </a:p>
          <a:p>
            <a:pPr indent="457200">
              <a:lnSpc>
                <a:spcPct val="150000"/>
              </a:lnSpc>
            </a:pPr>
            <a:r>
              <a:rPr lang="en-US" altLang="zh-CN" sz="2400" dirty="0">
                <a:latin typeface="宋体" panose="02010600030101010101" pitchFamily="2" charset="-122"/>
                <a:ea typeface="宋体" panose="02010600030101010101" pitchFamily="2" charset="-122"/>
              </a:rPr>
              <a:t>=1.6+4.17</a:t>
            </a:r>
            <a:r>
              <a:rPr lang="zh-CN" altLang="en-US" sz="2400" dirty="0">
                <a:latin typeface="宋体" panose="02010600030101010101" pitchFamily="2" charset="-122"/>
                <a:ea typeface="宋体" panose="02010600030101010101" pitchFamily="2" charset="-122"/>
              </a:rPr>
              <a:t>元</a:t>
            </a:r>
            <a:r>
              <a:rPr lang="en-US" altLang="zh-CN" sz="2400" dirty="0">
                <a:latin typeface="宋体" panose="02010600030101010101" pitchFamily="2" charset="-122"/>
                <a:ea typeface="宋体" panose="02010600030101010101" pitchFamily="2" charset="-122"/>
              </a:rPr>
              <a:t>=5.77</a:t>
            </a:r>
            <a:r>
              <a:rPr lang="zh-CN" altLang="en-US" sz="2400" dirty="0">
                <a:latin typeface="宋体" panose="02010600030101010101" pitchFamily="2" charset="-122"/>
                <a:ea typeface="宋体" panose="02010600030101010101" pitchFamily="2" charset="-122"/>
              </a:rPr>
              <a:t>元</a:t>
            </a:r>
            <a:r>
              <a:rPr lang="en-US" altLang="zh-CN" sz="2400" dirty="0">
                <a:latin typeface="宋体" panose="02010600030101010101" pitchFamily="2" charset="-122"/>
                <a:ea typeface="宋体" panose="02010600030101010101" pitchFamily="2" charset="-122"/>
              </a:rPr>
              <a:t>=5.8</a:t>
            </a:r>
            <a:r>
              <a:rPr lang="zh-CN" altLang="en-US" sz="2400" dirty="0">
                <a:latin typeface="宋体" panose="02010600030101010101" pitchFamily="2" charset="-122"/>
                <a:ea typeface="宋体" panose="02010600030101010101" pitchFamily="2" charset="-122"/>
              </a:rPr>
              <a:t>元</a:t>
            </a:r>
          </a:p>
        </p:txBody>
      </p:sp>
      <p:sp>
        <p:nvSpPr>
          <p:cNvPr id="14" name="矩形 13">
            <a:extLst>
              <a:ext uri="{FF2B5EF4-FFF2-40B4-BE49-F238E27FC236}">
                <a16:creationId xmlns:a16="http://schemas.microsoft.com/office/drawing/2014/main" xmlns="" id="{59146E38-FCBD-4A2F-9CCD-DA68792EB365}"/>
              </a:ext>
            </a:extLst>
          </p:cNvPr>
          <p:cNvSpPr/>
          <p:nvPr/>
        </p:nvSpPr>
        <p:spPr>
          <a:xfrm>
            <a:off x="1205042" y="1387723"/>
            <a:ext cx="2646878" cy="461665"/>
          </a:xfrm>
          <a:prstGeom prst="rect">
            <a:avLst/>
          </a:prstGeom>
        </p:spPr>
        <p:txBody>
          <a:bodyPr wrap="none">
            <a:spAutoFit/>
          </a:bodyPr>
          <a:lstStyle/>
          <a:p>
            <a:r>
              <a:rPr lang="zh-CN" altLang="en-US" sz="2400" dirty="0">
                <a:solidFill>
                  <a:srgbClr val="C00000"/>
                </a:solidFill>
                <a:latin typeface="宋体" panose="02010600030101010101" pitchFamily="2" charset="-122"/>
                <a:ea typeface="宋体" panose="02010600030101010101" pitchFamily="2" charset="-122"/>
              </a:rPr>
              <a:t>但其发到运费为：</a:t>
            </a:r>
            <a:endParaRPr lang="en-US" altLang="zh-CN" sz="2400" dirty="0">
              <a:solidFill>
                <a:srgbClr val="C00000"/>
              </a:solidFill>
              <a:latin typeface="宋体" panose="02010600030101010101" pitchFamily="2" charset="-122"/>
              <a:ea typeface="宋体" panose="02010600030101010101" pitchFamily="2" charset="-122"/>
            </a:endParaRPr>
          </a:p>
        </p:txBody>
      </p:sp>
      <p:sp>
        <p:nvSpPr>
          <p:cNvPr id="9" name="矩形 8">
            <a:extLst>
              <a:ext uri="{FF2B5EF4-FFF2-40B4-BE49-F238E27FC236}">
                <a16:creationId xmlns:a16="http://schemas.microsoft.com/office/drawing/2014/main" xmlns="" id="{98FC9A0F-5E11-4C41-8A6F-1373AA2FB512}"/>
              </a:ext>
            </a:extLst>
          </p:cNvPr>
          <p:cNvSpPr/>
          <p:nvPr/>
        </p:nvSpPr>
        <p:spPr>
          <a:xfrm>
            <a:off x="1187624" y="625252"/>
            <a:ext cx="1988045" cy="523220"/>
          </a:xfrm>
          <a:prstGeom prst="rect">
            <a:avLst/>
          </a:prstGeom>
        </p:spPr>
        <p:txBody>
          <a:bodyPr wrap="none">
            <a:spAutoFit/>
          </a:bodyPr>
          <a:lstStyle/>
          <a:p>
            <a:r>
              <a:rPr lang="zh-CN" altLang="en-US" sz="2800" b="1" dirty="0">
                <a:solidFill>
                  <a:srgbClr val="00B050"/>
                </a:solidFill>
                <a:latin typeface="宋体" panose="02010600030101010101" pitchFamily="2" charset="-122"/>
                <a:ea typeface="宋体" panose="02010600030101010101" pitchFamily="2" charset="-122"/>
              </a:rPr>
              <a:t>任</a:t>
            </a:r>
            <a:r>
              <a:rPr lang="zh-CN" altLang="en-US" sz="2800" b="1" dirty="0" smtClean="0">
                <a:solidFill>
                  <a:srgbClr val="00B050"/>
                </a:solidFill>
                <a:latin typeface="宋体" panose="02010600030101010101" pitchFamily="2" charset="-122"/>
                <a:ea typeface="宋体" panose="02010600030101010101" pitchFamily="2" charset="-122"/>
              </a:rPr>
              <a:t>务解析：</a:t>
            </a:r>
            <a:endParaRPr lang="zh-CN" altLang="en-US"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FFC5DDCE-DDAC-45CD-A2E1-60846FD63B98}"/>
              </a:ext>
            </a:extLst>
          </p:cNvPr>
          <p:cNvPicPr>
            <a:picLocks noChangeAspect="1"/>
          </p:cNvPicPr>
          <p:nvPr/>
        </p:nvPicPr>
        <p:blipFill>
          <a:blip r:embed="rId2" cstate="print"/>
          <a:stretch>
            <a:fillRect/>
          </a:stretch>
        </p:blipFill>
        <p:spPr>
          <a:xfrm>
            <a:off x="467544" y="409228"/>
            <a:ext cx="872714" cy="872714"/>
          </a:xfrm>
          <a:prstGeom prst="rect">
            <a:avLst/>
          </a:prstGeom>
        </p:spPr>
      </p:pic>
      <p:sp>
        <p:nvSpPr>
          <p:cNvPr id="12" name="文本框 11">
            <a:extLst>
              <a:ext uri="{FF2B5EF4-FFF2-40B4-BE49-F238E27FC236}">
                <a16:creationId xmlns:a16="http://schemas.microsoft.com/office/drawing/2014/main" xmlns="" id="{BDDD9FEE-0323-414D-90FF-457760691937}"/>
              </a:ext>
            </a:extLst>
          </p:cNvPr>
          <p:cNvSpPr txBox="1"/>
          <p:nvPr/>
        </p:nvSpPr>
        <p:spPr>
          <a:xfrm>
            <a:off x="1475656" y="553244"/>
            <a:ext cx="2520280" cy="461665"/>
          </a:xfrm>
          <a:prstGeom prst="rect">
            <a:avLst/>
          </a:prstGeom>
          <a:noFill/>
        </p:spPr>
        <p:txBody>
          <a:bodyPr wrap="square" rtlCol="0">
            <a:spAutoFit/>
          </a:bodyPr>
          <a:lstStyle/>
          <a:p>
            <a:r>
              <a:rPr lang="zh-CN" altLang="en-US" sz="2400" b="1" dirty="0">
                <a:solidFill>
                  <a:srgbClr val="FF9900"/>
                </a:solidFill>
                <a:latin typeface="宋体" panose="02010600030101010101" pitchFamily="2" charset="-122"/>
                <a:ea typeface="宋体" panose="02010600030101010101" pitchFamily="2" charset="-122"/>
              </a:rPr>
              <a:t>运费计算</a:t>
            </a:r>
          </a:p>
        </p:txBody>
      </p:sp>
      <p:sp>
        <p:nvSpPr>
          <p:cNvPr id="2" name="文本框 1">
            <a:extLst>
              <a:ext uri="{FF2B5EF4-FFF2-40B4-BE49-F238E27FC236}">
                <a16:creationId xmlns:a16="http://schemas.microsoft.com/office/drawing/2014/main" xmlns="" id="{9A377447-4A13-4A38-8045-6AFA86F61319}"/>
              </a:ext>
            </a:extLst>
          </p:cNvPr>
          <p:cNvSpPr txBox="1"/>
          <p:nvPr/>
        </p:nvSpPr>
        <p:spPr>
          <a:xfrm>
            <a:off x="1564866" y="1273324"/>
            <a:ext cx="7056784" cy="2400657"/>
          </a:xfrm>
          <a:prstGeom prst="rect">
            <a:avLst/>
          </a:prstGeom>
          <a:noFill/>
        </p:spPr>
        <p:txBody>
          <a:bodyPr wrap="square" rtlCol="0">
            <a:spAutoFit/>
          </a:bodyPr>
          <a:lstStyle/>
          <a:p>
            <a:pPr indent="457200">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分项计费：在货物运单内分项填记重量的零担货物，应分项计</a:t>
            </a:r>
            <a:r>
              <a:rPr lang="zh-CN" altLang="en-US" sz="2400" dirty="0" smtClean="0">
                <a:latin typeface="宋体" panose="02010600030101010101" pitchFamily="2" charset="-122"/>
                <a:ea typeface="宋体" panose="02010600030101010101" pitchFamily="2" charset="-122"/>
              </a:rPr>
              <a:t>费</a:t>
            </a:r>
            <a:endParaRPr lang="en-US" altLang="zh-CN" sz="2400" dirty="0">
              <a:latin typeface="宋体" panose="02010600030101010101" pitchFamily="2" charset="-122"/>
              <a:ea typeface="宋体" panose="02010600030101010101" pitchFamily="2" charset="-122"/>
            </a:endParaRPr>
          </a:p>
          <a:p>
            <a:pPr indent="457200">
              <a:lnSpc>
                <a:spcPct val="150000"/>
              </a:lnSpc>
            </a:pPr>
            <a:r>
              <a:rPr lang="en-US" altLang="zh-CN" sz="2400" dirty="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①</a:t>
            </a:r>
            <a:r>
              <a:rPr lang="zh-CN" altLang="en-US" sz="2400" dirty="0">
                <a:latin typeface="宋体" panose="02010600030101010101" pitchFamily="2" charset="-122"/>
                <a:ea typeface="宋体" panose="02010600030101010101" pitchFamily="2" charset="-122"/>
              </a:rPr>
              <a:t>运价率相同时，重量应合并计算。</a:t>
            </a:r>
            <a:endParaRPr lang="en-US" altLang="zh-CN" sz="2400" dirty="0">
              <a:latin typeface="宋体" panose="02010600030101010101" pitchFamily="2" charset="-122"/>
              <a:ea typeface="宋体" panose="02010600030101010101" pitchFamily="2" charset="-122"/>
            </a:endParaRPr>
          </a:p>
          <a:p>
            <a:pPr indent="457200">
              <a:lnSpc>
                <a:spcPct val="150000"/>
              </a:lnSpc>
            </a:pPr>
            <a:endParaRPr lang="zh-CN" altLang="en-US"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8AAB96A-AD61-4A2F-84A9-8BAEB0D6082D}"/>
              </a:ext>
            </a:extLst>
          </p:cNvPr>
          <p:cNvSpPr/>
          <p:nvPr/>
        </p:nvSpPr>
        <p:spPr>
          <a:xfrm>
            <a:off x="539552" y="1027683"/>
            <a:ext cx="800219" cy="461665"/>
          </a:xfrm>
          <a:prstGeom prst="rect">
            <a:avLst/>
          </a:prstGeom>
        </p:spPr>
        <p:txBody>
          <a:bodyPr wrap="none">
            <a:spAutoFit/>
          </a:bodyPr>
          <a:lstStyle/>
          <a:p>
            <a:r>
              <a:rPr lang="zh-CN" altLang="en-US" sz="2400" dirty="0">
                <a:solidFill>
                  <a:srgbClr val="C00000"/>
                </a:solidFill>
                <a:latin typeface="宋体" panose="02010600030101010101" pitchFamily="2" charset="-122"/>
                <a:ea typeface="宋体" panose="02010600030101010101" pitchFamily="2" charset="-122"/>
              </a:rPr>
              <a:t>解：</a:t>
            </a:r>
            <a:endParaRPr lang="zh-CN" altLang="en-US" sz="2400" dirty="0"/>
          </a:p>
        </p:txBody>
      </p:sp>
      <p:sp>
        <p:nvSpPr>
          <p:cNvPr id="9" name="矩形 8">
            <a:extLst>
              <a:ext uri="{FF2B5EF4-FFF2-40B4-BE49-F238E27FC236}">
                <a16:creationId xmlns:a16="http://schemas.microsoft.com/office/drawing/2014/main" xmlns="" id="{98FC9A0F-5E11-4C41-8A6F-1373AA2FB512}"/>
              </a:ext>
            </a:extLst>
          </p:cNvPr>
          <p:cNvSpPr/>
          <p:nvPr/>
        </p:nvSpPr>
        <p:spPr>
          <a:xfrm>
            <a:off x="1187624" y="481236"/>
            <a:ext cx="1988045" cy="523220"/>
          </a:xfrm>
          <a:prstGeom prst="rect">
            <a:avLst/>
          </a:prstGeom>
        </p:spPr>
        <p:txBody>
          <a:bodyPr wrap="none">
            <a:spAutoFit/>
          </a:bodyPr>
          <a:lstStyle/>
          <a:p>
            <a:r>
              <a:rPr lang="zh-CN" altLang="en-US" sz="2800" b="1" dirty="0">
                <a:solidFill>
                  <a:srgbClr val="00B050"/>
                </a:solidFill>
                <a:latin typeface="宋体" panose="02010600030101010101" pitchFamily="2" charset="-122"/>
                <a:ea typeface="宋体" panose="02010600030101010101" pitchFamily="2" charset="-122"/>
              </a:rPr>
              <a:t>任</a:t>
            </a:r>
            <a:r>
              <a:rPr lang="zh-CN" altLang="en-US" sz="2800" b="1" dirty="0" smtClean="0">
                <a:solidFill>
                  <a:srgbClr val="00B050"/>
                </a:solidFill>
                <a:latin typeface="宋体" panose="02010600030101010101" pitchFamily="2" charset="-122"/>
                <a:ea typeface="宋体" panose="02010600030101010101" pitchFamily="2" charset="-122"/>
              </a:rPr>
              <a:t>务解析：</a:t>
            </a:r>
            <a:endParaRPr lang="zh-CN" altLang="en-US" sz="2800" dirty="0"/>
          </a:p>
        </p:txBody>
      </p:sp>
      <p:sp>
        <p:nvSpPr>
          <p:cNvPr id="5" name="文本框 3">
            <a:extLst>
              <a:ext uri="{FF2B5EF4-FFF2-40B4-BE49-F238E27FC236}">
                <a16:creationId xmlns:a16="http://schemas.microsoft.com/office/drawing/2014/main" xmlns="" id="{D798A38F-74F9-433F-85A8-53980DF1A2E1}"/>
              </a:ext>
            </a:extLst>
          </p:cNvPr>
          <p:cNvSpPr txBox="1"/>
          <p:nvPr/>
        </p:nvSpPr>
        <p:spPr>
          <a:xfrm>
            <a:off x="683568" y="1325632"/>
            <a:ext cx="7488832" cy="3260060"/>
          </a:xfrm>
          <a:prstGeom prst="rect">
            <a:avLst/>
          </a:prstGeom>
          <a:noFill/>
        </p:spPr>
        <p:txBody>
          <a:bodyPr wrap="square" rtlCol="0">
            <a:spAutoFit/>
          </a:bodyPr>
          <a:lstStyle/>
          <a:p>
            <a:pPr indent="457200">
              <a:lnSpc>
                <a:spcPct val="150000"/>
              </a:lnSpc>
            </a:pPr>
            <a:r>
              <a:rPr lang="zh-CN" altLang="en-US" sz="2000" dirty="0">
                <a:latin typeface="宋体" panose="02010600030101010101" pitchFamily="2" charset="-122"/>
                <a:ea typeface="宋体" panose="02010600030101010101" pitchFamily="2" charset="-122"/>
              </a:rPr>
              <a:t>按一批托运，分项填记重填，应分项计算，但该批货物中两种货物的运价率相同，应先合并重量。摩托车为按规定计费重量计费的货物，根据上表该批货物的计费重量为</a:t>
            </a:r>
            <a:r>
              <a:rPr lang="zh-CN" altLang="en-US" sz="2000" dirty="0" smtClean="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计费重量：</a:t>
            </a: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750+1500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4500Kg </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smtClean="0">
                <a:latin typeface="宋体" panose="02010600030101010101" pitchFamily="2" charset="-122"/>
                <a:ea typeface="宋体" panose="02010600030101010101" pitchFamily="2" charset="-122"/>
              </a:rPr>
              <a:t>双</a:t>
            </a:r>
            <a:r>
              <a:rPr lang="zh-CN" altLang="en-US" sz="2000" dirty="0">
                <a:latin typeface="宋体" panose="02010600030101010101" pitchFamily="2" charset="-122"/>
                <a:ea typeface="宋体" panose="02010600030101010101" pitchFamily="2" charset="-122"/>
              </a:rPr>
              <a:t>轮和三轮摩托车的运价号为</a:t>
            </a:r>
            <a:r>
              <a:rPr lang="en-US" altLang="zh-CN" sz="2000" dirty="0" smtClean="0">
                <a:latin typeface="宋体" panose="02010600030101010101" pitchFamily="2" charset="-122"/>
                <a:ea typeface="宋体" panose="02010600030101010101" pitchFamily="2" charset="-122"/>
              </a:rPr>
              <a:t>22</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运费</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（发到基价</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运行基价*运价里程）*计费重量</a:t>
            </a:r>
            <a:r>
              <a:rPr lang="en-US" altLang="zh-CN" sz="2000" dirty="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10 </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0.171+0.00087</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1091</a:t>
            </a:r>
            <a:r>
              <a:rPr lang="zh-CN" altLang="en-US" sz="2000" dirty="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4500/10 =504.1</a:t>
            </a:r>
            <a:r>
              <a:rPr lang="zh-CN" altLang="en-US" sz="2000" dirty="0">
                <a:latin typeface="宋体" panose="02010600030101010101" pitchFamily="2" charset="-122"/>
                <a:ea typeface="宋体" panose="02010600030101010101" pitchFamily="2" charset="-122"/>
              </a:rPr>
              <a:t>元</a:t>
            </a:r>
            <a:endParaRPr lang="zh-CN" altLang="en-US" sz="2000" dirty="0"/>
          </a:p>
        </p:txBody>
      </p:sp>
      <p:pic>
        <p:nvPicPr>
          <p:cNvPr id="6" name="图片 5">
            <a:extLst>
              <a:ext uri="{FF2B5EF4-FFF2-40B4-BE49-F238E27FC236}">
                <a16:creationId xmlns:a16="http://schemas.microsoft.com/office/drawing/2014/main" xmlns="" id="{4847D854-6759-4F0F-B2D1-EC4ACD4F1BF5}"/>
              </a:ext>
            </a:extLst>
          </p:cNvPr>
          <p:cNvPicPr>
            <a:picLocks noChangeAspect="1"/>
          </p:cNvPicPr>
          <p:nvPr/>
        </p:nvPicPr>
        <p:blipFill>
          <a:blip r:embed="rId2" cstate="print"/>
          <a:stretch>
            <a:fillRect/>
          </a:stretch>
        </p:blipFill>
        <p:spPr>
          <a:xfrm>
            <a:off x="7092280" y="4077003"/>
            <a:ext cx="1693125" cy="1588809"/>
          </a:xfrm>
          <a:prstGeom prst="rect">
            <a:avLst/>
          </a:prstGeom>
          <a:ln>
            <a:solidFill>
              <a:schemeClr val="bg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482568E2-0613-42E1-8344-A78AC846C7E0}"/>
              </a:ext>
            </a:extLst>
          </p:cNvPr>
          <p:cNvPicPr>
            <a:picLocks noChangeAspect="1"/>
          </p:cNvPicPr>
          <p:nvPr/>
        </p:nvPicPr>
        <p:blipFill>
          <a:blip r:embed="rId2" cstate="print"/>
          <a:stretch>
            <a:fillRect/>
          </a:stretch>
        </p:blipFill>
        <p:spPr>
          <a:xfrm>
            <a:off x="467544" y="409228"/>
            <a:ext cx="872714" cy="872714"/>
          </a:xfrm>
          <a:prstGeom prst="rect">
            <a:avLst/>
          </a:prstGeom>
        </p:spPr>
      </p:pic>
      <p:sp>
        <p:nvSpPr>
          <p:cNvPr id="3" name="文本框 2">
            <a:extLst>
              <a:ext uri="{FF2B5EF4-FFF2-40B4-BE49-F238E27FC236}">
                <a16:creationId xmlns:a16="http://schemas.microsoft.com/office/drawing/2014/main" xmlns="" id="{CC445713-C79C-4A78-8C21-C1519073FC67}"/>
              </a:ext>
            </a:extLst>
          </p:cNvPr>
          <p:cNvSpPr txBox="1"/>
          <p:nvPr/>
        </p:nvSpPr>
        <p:spPr>
          <a:xfrm>
            <a:off x="1475656" y="553244"/>
            <a:ext cx="2520280" cy="461665"/>
          </a:xfrm>
          <a:prstGeom prst="rect">
            <a:avLst/>
          </a:prstGeom>
          <a:noFill/>
        </p:spPr>
        <p:txBody>
          <a:bodyPr wrap="square" rtlCol="0">
            <a:spAutoFit/>
          </a:bodyPr>
          <a:lstStyle/>
          <a:p>
            <a:r>
              <a:rPr lang="zh-CN" altLang="en-US" sz="2400" b="1" dirty="0">
                <a:solidFill>
                  <a:srgbClr val="FF9900"/>
                </a:solidFill>
                <a:latin typeface="宋体" panose="02010600030101010101" pitchFamily="2" charset="-122"/>
                <a:ea typeface="宋体" panose="02010600030101010101" pitchFamily="2" charset="-122"/>
              </a:rPr>
              <a:t>运费计算</a:t>
            </a:r>
          </a:p>
        </p:txBody>
      </p:sp>
      <p:sp>
        <p:nvSpPr>
          <p:cNvPr id="8" name="矩形 7">
            <a:extLst>
              <a:ext uri="{FF2B5EF4-FFF2-40B4-BE49-F238E27FC236}">
                <a16:creationId xmlns:a16="http://schemas.microsoft.com/office/drawing/2014/main" xmlns="" id="{E32DA390-381F-4F90-9E41-F83F65A93C84}"/>
              </a:ext>
            </a:extLst>
          </p:cNvPr>
          <p:cNvSpPr/>
          <p:nvPr/>
        </p:nvSpPr>
        <p:spPr>
          <a:xfrm>
            <a:off x="1043608" y="1417340"/>
            <a:ext cx="6840760" cy="1754326"/>
          </a:xfrm>
          <a:prstGeom prst="rect">
            <a:avLst/>
          </a:prstGeom>
        </p:spPr>
        <p:txBody>
          <a:bodyPr wrap="square">
            <a:spAutoFit/>
          </a:bodyPr>
          <a:lstStyle/>
          <a:p>
            <a:pPr indent="457200">
              <a:lnSpc>
                <a:spcPct val="150000"/>
              </a:lnSpc>
            </a:pPr>
            <a:r>
              <a:rPr lang="zh-CN" altLang="en-US" sz="2400" dirty="0">
                <a:latin typeface="宋体" panose="02010600030101010101" pitchFamily="2" charset="-122"/>
                <a:ea typeface="宋体" panose="02010600030101010101" pitchFamily="2" charset="-122"/>
              </a:rPr>
              <a:t>②运价率不同的零担货物在一个包装内或按总重量托运时，按该批或该项货物中运价率高的计费。</a:t>
            </a:r>
            <a:endParaRPr lang="en-US" altLang="zh-CN"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695184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3D989BE2-E53B-4D4C-8191-08391C986241}"/>
              </a:ext>
            </a:extLst>
          </p:cNvPr>
          <p:cNvSpPr/>
          <p:nvPr/>
        </p:nvSpPr>
        <p:spPr>
          <a:xfrm>
            <a:off x="683568" y="841276"/>
            <a:ext cx="803425" cy="461665"/>
          </a:xfrm>
          <a:prstGeom prst="rect">
            <a:avLst/>
          </a:prstGeom>
        </p:spPr>
        <p:txBody>
          <a:bodyPr wrap="none">
            <a:spAutoFit/>
          </a:bodyPr>
          <a:lstStyle/>
          <a:p>
            <a:r>
              <a:rPr lang="zh-CN" altLang="en-US" sz="2400" b="1" dirty="0">
                <a:solidFill>
                  <a:srgbClr val="C00000"/>
                </a:solidFill>
                <a:latin typeface="宋体" panose="02010600030101010101" pitchFamily="2" charset="-122"/>
                <a:ea typeface="宋体" panose="02010600030101010101" pitchFamily="2" charset="-122"/>
              </a:rPr>
              <a:t>解：</a:t>
            </a:r>
            <a:endParaRPr lang="en-US" altLang="zh-CN" sz="2400" b="1" dirty="0">
              <a:solidFill>
                <a:srgbClr val="C00000"/>
              </a:solidFill>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xmlns="" id="{0CE42D6C-1EFD-46DE-812C-E8C6850AAADF}"/>
              </a:ext>
            </a:extLst>
          </p:cNvPr>
          <p:cNvSpPr txBox="1"/>
          <p:nvPr/>
        </p:nvSpPr>
        <p:spPr>
          <a:xfrm>
            <a:off x="827584" y="1274606"/>
            <a:ext cx="7992888" cy="4175182"/>
          </a:xfrm>
          <a:prstGeom prst="rect">
            <a:avLst/>
          </a:prstGeom>
          <a:noFill/>
        </p:spPr>
        <p:txBody>
          <a:bodyPr wrap="square" rtlCol="0">
            <a:spAutoFit/>
          </a:bodyPr>
          <a:lstStyle/>
          <a:p>
            <a:pPr indent="457200">
              <a:lnSpc>
                <a:spcPct val="150000"/>
              </a:lnSpc>
            </a:pPr>
            <a:r>
              <a:rPr lang="zh-CN" altLang="en-US" sz="2000" dirty="0">
                <a:latin typeface="宋体" panose="02010600030101010101" pitchFamily="2" charset="-122"/>
                <a:ea typeface="宋体" panose="02010600030101010101" pitchFamily="2" charset="-122"/>
              </a:rPr>
              <a:t>从西安西站发送锦州站</a:t>
            </a:r>
            <a:r>
              <a:rPr lang="en-US" altLang="zh-CN" sz="2000" dirty="0">
                <a:latin typeface="宋体" panose="02010600030101010101" pitchFamily="2" charset="-122"/>
                <a:ea typeface="宋体" panose="02010600030101010101" pitchFamily="2" charset="-122"/>
              </a:rPr>
              <a:t>1698km</a:t>
            </a:r>
            <a:r>
              <a:rPr lang="zh-CN" altLang="en-US" sz="2000" dirty="0">
                <a:latin typeface="宋体" panose="02010600030101010101" pitchFamily="2" charset="-122"/>
                <a:ea typeface="宋体" panose="02010600030101010101" pitchFamily="2" charset="-122"/>
              </a:rPr>
              <a:t>。查货物检查表，保温杯运价号为</a:t>
            </a:r>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，搪瓷杯为</a:t>
            </a:r>
            <a:r>
              <a:rPr lang="en-US" altLang="zh-CN" sz="2000" dirty="0">
                <a:latin typeface="宋体" panose="02010600030101010101" pitchFamily="2" charset="-122"/>
                <a:ea typeface="宋体" panose="02010600030101010101" pitchFamily="2" charset="-122"/>
              </a:rPr>
              <a:t>21</a:t>
            </a:r>
            <a:r>
              <a:rPr lang="zh-CN" altLang="en-US" sz="2000" dirty="0">
                <a:latin typeface="宋体" panose="02010600030101010101" pitchFamily="2" charset="-122"/>
                <a:ea typeface="宋体" panose="02010600030101010101" pitchFamily="2" charset="-122"/>
              </a:rPr>
              <a:t>，因而选择</a:t>
            </a:r>
            <a:r>
              <a:rPr lang="en-US" altLang="zh-CN" sz="2000" dirty="0">
                <a:latin typeface="宋体" panose="02010600030101010101" pitchFamily="2" charset="-122"/>
                <a:ea typeface="宋体" panose="02010600030101010101" pitchFamily="2" charset="-122"/>
              </a:rPr>
              <a:t>22</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 </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再查运价率表，运价号为</a:t>
            </a:r>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号，发到基价为</a:t>
            </a:r>
            <a:r>
              <a:rPr lang="en-US" altLang="zh-CN" sz="2000" dirty="0">
                <a:latin typeface="宋体" panose="02010600030101010101" pitchFamily="2" charset="-122"/>
                <a:ea typeface="宋体" panose="02010600030101010101" pitchFamily="2" charset="-122"/>
              </a:rPr>
              <a:t>0.171</a:t>
            </a:r>
            <a:r>
              <a:rPr lang="zh-CN" altLang="en-US" sz="2000" dirty="0">
                <a:latin typeface="宋体" panose="02010600030101010101" pitchFamily="2" charset="-122"/>
                <a:ea typeface="宋体" panose="02010600030101010101" pitchFamily="2" charset="-122"/>
              </a:rPr>
              <a:t>元</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千克，运行基价为</a:t>
            </a:r>
            <a:r>
              <a:rPr lang="en-US" altLang="zh-CN" sz="2000" dirty="0">
                <a:latin typeface="宋体" panose="02010600030101010101" pitchFamily="2" charset="-122"/>
                <a:ea typeface="宋体" panose="02010600030101010101" pitchFamily="2" charset="-122"/>
              </a:rPr>
              <a:t>0.00087</a:t>
            </a:r>
            <a:r>
              <a:rPr lang="zh-CN" altLang="en-US" sz="2000" dirty="0">
                <a:latin typeface="宋体" panose="02010600030101010101" pitchFamily="2" charset="-122"/>
                <a:ea typeface="宋体" panose="02010600030101010101" pitchFamily="2" charset="-122"/>
              </a:rPr>
              <a:t>元</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千克。</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体积</a:t>
            </a:r>
            <a:r>
              <a:rPr lang="en-US" altLang="zh-CN" sz="2000" dirty="0">
                <a:latin typeface="宋体" panose="02010600030101010101" pitchFamily="2" charset="-122"/>
                <a:ea typeface="宋体" panose="02010600030101010101" pitchFamily="2" charset="-122"/>
              </a:rPr>
              <a:t>1.20</a:t>
            </a:r>
            <a:r>
              <a:rPr lang="zh-CN" altLang="en-US" sz="2000" dirty="0">
                <a:latin typeface="宋体" panose="02010600030101010101" pitchFamily="2" charset="-122"/>
                <a:ea typeface="宋体" panose="02010600030101010101" pitchFamily="2" charset="-122"/>
              </a:rPr>
              <a:t>（立方米）</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折合重量</a:t>
            </a:r>
            <a:r>
              <a:rPr lang="en-US" altLang="zh-CN" sz="2000" dirty="0">
                <a:latin typeface="宋体" panose="02010600030101010101" pitchFamily="2" charset="-122"/>
                <a:ea typeface="宋体" panose="02010600030101010101" pitchFamily="2" charset="-122"/>
              </a:rPr>
              <a:t>=300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1.20=360</a:t>
            </a:r>
            <a:r>
              <a:rPr lang="zh-CN" altLang="en-US" sz="2000" dirty="0">
                <a:latin typeface="宋体" panose="02010600030101010101" pitchFamily="2" charset="-122"/>
                <a:ea typeface="宋体" panose="02010600030101010101" pitchFamily="2" charset="-122"/>
              </a:rPr>
              <a:t>（公斤）</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计费重量</a:t>
            </a:r>
            <a:r>
              <a:rPr lang="en-US" altLang="zh-CN" sz="2000" dirty="0">
                <a:latin typeface="宋体" panose="02010600030101010101" pitchFamily="2" charset="-122"/>
                <a:ea typeface="宋体" panose="02010600030101010101" pitchFamily="2" charset="-122"/>
              </a:rPr>
              <a:t>=370</a:t>
            </a:r>
            <a:r>
              <a:rPr lang="zh-CN" altLang="en-US" sz="2000" dirty="0">
                <a:latin typeface="宋体" panose="02010600030101010101" pitchFamily="2" charset="-122"/>
                <a:ea typeface="宋体" panose="02010600030101010101" pitchFamily="2" charset="-122"/>
              </a:rPr>
              <a:t>（公斤）</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运费</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（发到基价</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运行基价*运价里程）*计费重量</a:t>
            </a:r>
            <a:r>
              <a:rPr lang="en-US" altLang="zh-CN" sz="2000" dirty="0">
                <a:latin typeface="宋体" panose="02010600030101010101" pitchFamily="2" charset="-122"/>
                <a:ea typeface="宋体" panose="02010600030101010101" pitchFamily="2" charset="-122"/>
              </a:rPr>
              <a:t>/10</a:t>
            </a:r>
          </a:p>
          <a:p>
            <a:pPr indent="457200">
              <a:lnSpc>
                <a:spcPct val="150000"/>
              </a:lnSpc>
            </a:pP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0.171+0.00087</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1698</a:t>
            </a:r>
            <a:r>
              <a:rPr lang="zh-CN" altLang="en-US" sz="2000" dirty="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370/10=60.99</a:t>
            </a:r>
            <a:r>
              <a:rPr lang="zh-CN" altLang="en-US" sz="2000" dirty="0" smtClean="0">
                <a:latin typeface="宋体" panose="02010600030101010101" pitchFamily="2" charset="-122"/>
                <a:ea typeface="宋体" panose="02010600030101010101" pitchFamily="2" charset="-122"/>
              </a:rPr>
              <a:t>元</a:t>
            </a:r>
            <a:r>
              <a:rPr lang="en-US" altLang="zh-CN" sz="2000" dirty="0" smtClean="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61</a:t>
            </a:r>
            <a:r>
              <a:rPr lang="zh-CN" altLang="en-US" sz="2000" dirty="0" smtClean="0">
                <a:latin typeface="宋体" panose="02010600030101010101" pitchFamily="2" charset="-122"/>
                <a:ea typeface="宋体" panose="02010600030101010101" pitchFamily="2" charset="-122"/>
              </a:rPr>
              <a:t>元</a:t>
            </a:r>
            <a:endParaRPr lang="en-US" altLang="zh-CN" sz="2000" dirty="0">
              <a:latin typeface="宋体" panose="02010600030101010101" pitchFamily="2" charset="-122"/>
              <a:ea typeface="宋体" panose="02010600030101010101" pitchFamily="2" charset="-122"/>
            </a:endParaRPr>
          </a:p>
        </p:txBody>
      </p:sp>
      <p:sp>
        <p:nvSpPr>
          <p:cNvPr id="7" name="矩形 6">
            <a:extLst>
              <a:ext uri="{FF2B5EF4-FFF2-40B4-BE49-F238E27FC236}">
                <a16:creationId xmlns:a16="http://schemas.microsoft.com/office/drawing/2014/main" xmlns="" id="{98FC9A0F-5E11-4C41-8A6F-1373AA2FB512}"/>
              </a:ext>
            </a:extLst>
          </p:cNvPr>
          <p:cNvSpPr/>
          <p:nvPr/>
        </p:nvSpPr>
        <p:spPr>
          <a:xfrm>
            <a:off x="1187624" y="409228"/>
            <a:ext cx="1988045" cy="523220"/>
          </a:xfrm>
          <a:prstGeom prst="rect">
            <a:avLst/>
          </a:prstGeom>
        </p:spPr>
        <p:txBody>
          <a:bodyPr wrap="none">
            <a:spAutoFit/>
          </a:bodyPr>
          <a:lstStyle/>
          <a:p>
            <a:r>
              <a:rPr lang="zh-CN" altLang="en-US" sz="2800" b="1" dirty="0">
                <a:solidFill>
                  <a:srgbClr val="00B050"/>
                </a:solidFill>
                <a:latin typeface="宋体" panose="02010600030101010101" pitchFamily="2" charset="-122"/>
                <a:ea typeface="宋体" panose="02010600030101010101" pitchFamily="2" charset="-122"/>
              </a:rPr>
              <a:t>任</a:t>
            </a:r>
            <a:r>
              <a:rPr lang="zh-CN" altLang="en-US" sz="2800" b="1" dirty="0" smtClean="0">
                <a:solidFill>
                  <a:srgbClr val="00B050"/>
                </a:solidFill>
                <a:latin typeface="宋体" panose="02010600030101010101" pitchFamily="2" charset="-122"/>
                <a:ea typeface="宋体" panose="02010600030101010101" pitchFamily="2" charset="-122"/>
              </a:rPr>
              <a:t>务解析：</a:t>
            </a:r>
            <a:endParaRPr lang="zh-CN" altLang="en-US" sz="2800" dirty="0"/>
          </a:p>
        </p:txBody>
      </p:sp>
    </p:spTree>
    <p:extLst>
      <p:ext uri="{BB962C8B-B14F-4D97-AF65-F5344CB8AC3E}">
        <p14:creationId xmlns:p14="http://schemas.microsoft.com/office/powerpoint/2010/main" xmlns="" val="1655479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482568E2-0613-42E1-8344-A78AC846C7E0}"/>
              </a:ext>
            </a:extLst>
          </p:cNvPr>
          <p:cNvPicPr>
            <a:picLocks noChangeAspect="1"/>
          </p:cNvPicPr>
          <p:nvPr/>
        </p:nvPicPr>
        <p:blipFill>
          <a:blip r:embed="rId2" cstate="print"/>
          <a:stretch>
            <a:fillRect/>
          </a:stretch>
        </p:blipFill>
        <p:spPr>
          <a:xfrm>
            <a:off x="467544" y="409228"/>
            <a:ext cx="872714" cy="872714"/>
          </a:xfrm>
          <a:prstGeom prst="rect">
            <a:avLst/>
          </a:prstGeom>
        </p:spPr>
      </p:pic>
      <p:sp>
        <p:nvSpPr>
          <p:cNvPr id="3" name="文本框 2">
            <a:extLst>
              <a:ext uri="{FF2B5EF4-FFF2-40B4-BE49-F238E27FC236}">
                <a16:creationId xmlns:a16="http://schemas.microsoft.com/office/drawing/2014/main" xmlns="" id="{CC445713-C79C-4A78-8C21-C1519073FC67}"/>
              </a:ext>
            </a:extLst>
          </p:cNvPr>
          <p:cNvSpPr txBox="1"/>
          <p:nvPr/>
        </p:nvSpPr>
        <p:spPr>
          <a:xfrm>
            <a:off x="1403648" y="553244"/>
            <a:ext cx="2520280" cy="461665"/>
          </a:xfrm>
          <a:prstGeom prst="rect">
            <a:avLst/>
          </a:prstGeom>
          <a:noFill/>
        </p:spPr>
        <p:txBody>
          <a:bodyPr wrap="square" rtlCol="0">
            <a:spAutoFit/>
          </a:bodyPr>
          <a:lstStyle/>
          <a:p>
            <a:r>
              <a:rPr lang="zh-CN" altLang="en-US" sz="2400" b="1" dirty="0">
                <a:solidFill>
                  <a:srgbClr val="FF9900"/>
                </a:solidFill>
                <a:latin typeface="宋体" panose="02010600030101010101" pitchFamily="2" charset="-122"/>
                <a:ea typeface="宋体" panose="02010600030101010101" pitchFamily="2" charset="-122"/>
              </a:rPr>
              <a:t>运费计算</a:t>
            </a:r>
          </a:p>
        </p:txBody>
      </p:sp>
      <p:sp>
        <p:nvSpPr>
          <p:cNvPr id="4" name="文本框 3">
            <a:extLst>
              <a:ext uri="{FF2B5EF4-FFF2-40B4-BE49-F238E27FC236}">
                <a16:creationId xmlns:a16="http://schemas.microsoft.com/office/drawing/2014/main" xmlns="" id="{2A8AA026-B2A4-4233-9BA3-E04EE93FF0E4}"/>
              </a:ext>
            </a:extLst>
          </p:cNvPr>
          <p:cNvSpPr txBox="1"/>
          <p:nvPr/>
        </p:nvSpPr>
        <p:spPr>
          <a:xfrm>
            <a:off x="1547664" y="1201316"/>
            <a:ext cx="5904656" cy="461665"/>
          </a:xfrm>
          <a:prstGeom prst="rect">
            <a:avLst/>
          </a:prstGeom>
          <a:noFill/>
        </p:spPr>
        <p:txBody>
          <a:bodyPr wrap="square" rtlCol="0">
            <a:spAutoFit/>
          </a:bodyPr>
          <a:lstStyle/>
          <a:p>
            <a:r>
              <a:rPr lang="en-US" altLang="zh-CN" sz="2400" b="1" dirty="0">
                <a:solidFill>
                  <a:srgbClr val="00B0F0"/>
                </a:solidFill>
                <a:latin typeface="宋体" panose="02010600030101010101" pitchFamily="2" charset="-122"/>
                <a:ea typeface="宋体" panose="02010600030101010101" pitchFamily="2" charset="-122"/>
              </a:rPr>
              <a:t> </a:t>
            </a:r>
            <a:r>
              <a:rPr lang="zh-CN" altLang="en-US" sz="2400" b="1" dirty="0" smtClean="0">
                <a:solidFill>
                  <a:srgbClr val="00B0F0"/>
                </a:solidFill>
                <a:latin typeface="宋体" panose="02010600030101010101" pitchFamily="2" charset="-122"/>
                <a:ea typeface="宋体" panose="02010600030101010101" pitchFamily="2" charset="-122"/>
              </a:rPr>
              <a:t>（</a:t>
            </a:r>
            <a:r>
              <a:rPr lang="en-US" altLang="zh-CN" sz="2400" b="1" dirty="0" smtClean="0">
                <a:solidFill>
                  <a:srgbClr val="00B0F0"/>
                </a:solidFill>
                <a:latin typeface="宋体" panose="02010600030101010101" pitchFamily="2" charset="-122"/>
                <a:ea typeface="宋体" panose="02010600030101010101" pitchFamily="2" charset="-122"/>
              </a:rPr>
              <a:t>3</a:t>
            </a:r>
            <a:r>
              <a:rPr lang="zh-CN" altLang="en-US" sz="2400" b="1" dirty="0" smtClean="0">
                <a:solidFill>
                  <a:srgbClr val="00B0F0"/>
                </a:solidFill>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集</a:t>
            </a:r>
            <a:r>
              <a:rPr lang="zh-CN" altLang="en-US" sz="2400" dirty="0">
                <a:latin typeface="宋体" panose="02010600030101010101" pitchFamily="2" charset="-122"/>
                <a:ea typeface="宋体" panose="02010600030101010101" pitchFamily="2" charset="-122"/>
              </a:rPr>
              <a:t>装箱货物的运费</a:t>
            </a:r>
          </a:p>
        </p:txBody>
      </p:sp>
      <p:sp>
        <p:nvSpPr>
          <p:cNvPr id="5" name="文本框 4">
            <a:extLst>
              <a:ext uri="{FF2B5EF4-FFF2-40B4-BE49-F238E27FC236}">
                <a16:creationId xmlns:a16="http://schemas.microsoft.com/office/drawing/2014/main" xmlns="" id="{4F5F2745-B3D7-4716-8E51-64430ADC6023}"/>
              </a:ext>
            </a:extLst>
          </p:cNvPr>
          <p:cNvSpPr txBox="1"/>
          <p:nvPr/>
        </p:nvSpPr>
        <p:spPr>
          <a:xfrm>
            <a:off x="1763688" y="1860599"/>
            <a:ext cx="6791818" cy="461665"/>
          </a:xfrm>
          <a:prstGeom prst="rect">
            <a:avLst/>
          </a:prstGeom>
          <a:noFill/>
        </p:spPr>
        <p:txBody>
          <a:bodyPr wrap="square" rtlCol="0">
            <a:spAutoFit/>
          </a:bodyPr>
          <a:lstStyle/>
          <a:p>
            <a:r>
              <a:rPr lang="zh-CN" altLang="en-US" sz="2400" dirty="0">
                <a:solidFill>
                  <a:srgbClr val="C00000"/>
                </a:solidFill>
                <a:latin typeface="宋体" panose="02010600030101010101" pitchFamily="2" charset="-122"/>
                <a:ea typeface="宋体" panose="02010600030101010101" pitchFamily="2" charset="-122"/>
              </a:rPr>
              <a:t>运费</a:t>
            </a:r>
            <a:r>
              <a:rPr lang="en-US" altLang="zh-CN" sz="2400" dirty="0">
                <a:solidFill>
                  <a:srgbClr val="C00000"/>
                </a:solidFill>
                <a:latin typeface="宋体" panose="02010600030101010101" pitchFamily="2" charset="-122"/>
                <a:ea typeface="宋体" panose="02010600030101010101" pitchFamily="2" charset="-122"/>
              </a:rPr>
              <a:t>=</a:t>
            </a:r>
            <a:r>
              <a:rPr lang="zh-CN" altLang="en-US" sz="2400" dirty="0">
                <a:solidFill>
                  <a:srgbClr val="C00000"/>
                </a:solidFill>
                <a:latin typeface="宋体" panose="02010600030101010101" pitchFamily="2" charset="-122"/>
                <a:ea typeface="宋体" panose="02010600030101010101" pitchFamily="2" charset="-122"/>
              </a:rPr>
              <a:t>（发到基价</a:t>
            </a:r>
            <a:r>
              <a:rPr lang="en-US" altLang="zh-CN" sz="2400" dirty="0">
                <a:solidFill>
                  <a:srgbClr val="C00000"/>
                </a:solidFill>
                <a:latin typeface="宋体" panose="02010600030101010101" pitchFamily="2" charset="-122"/>
                <a:ea typeface="宋体" panose="02010600030101010101" pitchFamily="2" charset="-122"/>
              </a:rPr>
              <a:t>+</a:t>
            </a:r>
            <a:r>
              <a:rPr lang="zh-CN" altLang="en-US" sz="2400" dirty="0">
                <a:solidFill>
                  <a:srgbClr val="C00000"/>
                </a:solidFill>
                <a:latin typeface="宋体" panose="02010600030101010101" pitchFamily="2" charset="-122"/>
                <a:ea typeface="宋体" panose="02010600030101010101" pitchFamily="2" charset="-122"/>
              </a:rPr>
              <a:t>运行基价*运价里程）*箱数</a:t>
            </a:r>
          </a:p>
        </p:txBody>
      </p:sp>
      <p:sp>
        <p:nvSpPr>
          <p:cNvPr id="7" name="文本框 6">
            <a:extLst>
              <a:ext uri="{FF2B5EF4-FFF2-40B4-BE49-F238E27FC236}">
                <a16:creationId xmlns:a16="http://schemas.microsoft.com/office/drawing/2014/main" xmlns="" id="{5A204C03-1CD4-48A7-BF8B-31C38CC30144}"/>
              </a:ext>
            </a:extLst>
          </p:cNvPr>
          <p:cNvSpPr txBox="1"/>
          <p:nvPr/>
        </p:nvSpPr>
        <p:spPr>
          <a:xfrm>
            <a:off x="899592" y="2425452"/>
            <a:ext cx="7416824" cy="3315972"/>
          </a:xfrm>
          <a:prstGeom prst="rect">
            <a:avLst/>
          </a:prstGeom>
          <a:noFill/>
        </p:spPr>
        <p:txBody>
          <a:bodyPr wrap="square" rtlCol="0">
            <a:spAutoFit/>
          </a:bodyPr>
          <a:lstStyle/>
          <a:p>
            <a:pPr indent="457200">
              <a:lnSpc>
                <a:spcPts val="3200"/>
              </a:lnSpc>
            </a:pPr>
            <a:r>
              <a:rPr lang="zh-CN" altLang="en-US" sz="2000" dirty="0">
                <a:latin typeface="宋体" panose="02010600030101010101" pitchFamily="2" charset="-122"/>
                <a:ea typeface="宋体" panose="02010600030101010101" pitchFamily="2" charset="-122"/>
              </a:rPr>
              <a:t>京九线加价程运费计</a:t>
            </a:r>
            <a:r>
              <a:rPr lang="zh-CN" altLang="en-US" sz="2000" dirty="0" smtClean="0">
                <a:latin typeface="宋体" panose="02010600030101010101" pitchFamily="2" charset="-122"/>
                <a:ea typeface="宋体" panose="02010600030101010101" pitchFamily="2" charset="-122"/>
              </a:rPr>
              <a:t>算</a:t>
            </a:r>
            <a:endParaRPr lang="en-US" altLang="zh-CN" sz="2000" dirty="0">
              <a:latin typeface="宋体" panose="02010600030101010101" pitchFamily="2" charset="-122"/>
              <a:ea typeface="宋体" panose="02010600030101010101" pitchFamily="2" charset="-122"/>
            </a:endParaRPr>
          </a:p>
          <a:p>
            <a:pPr indent="457200">
              <a:lnSpc>
                <a:spcPts val="3200"/>
              </a:lnSpc>
            </a:pPr>
            <a:r>
              <a:rPr lang="zh-CN" altLang="en-US" sz="2000" dirty="0">
                <a:latin typeface="宋体" panose="02010600030101010101" pitchFamily="2" charset="-122"/>
                <a:ea typeface="宋体" panose="02010600030101010101" pitchFamily="2" charset="-122"/>
              </a:rPr>
              <a:t>因京九线黄村至龙川、津霸线、横麻线需加收运费，因此运费由两部分组成：</a:t>
            </a:r>
            <a:endParaRPr lang="en-US" altLang="zh-CN" sz="2000" dirty="0">
              <a:latin typeface="宋体" panose="02010600030101010101" pitchFamily="2" charset="-122"/>
              <a:ea typeface="宋体" panose="02010600030101010101" pitchFamily="2" charset="-122"/>
            </a:endParaRPr>
          </a:p>
          <a:p>
            <a:pPr indent="457200">
              <a:lnSpc>
                <a:spcPts val="3200"/>
              </a:lnSpc>
            </a:pP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、按</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价规</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规定的运价率核收的运费。</a:t>
            </a:r>
            <a:endParaRPr lang="en-US" altLang="zh-CN" sz="2000" dirty="0">
              <a:latin typeface="宋体" panose="02010600030101010101" pitchFamily="2" charset="-122"/>
              <a:ea typeface="宋体" panose="02010600030101010101" pitchFamily="2" charset="-122"/>
            </a:endParaRPr>
          </a:p>
          <a:p>
            <a:pPr indent="457200">
              <a:lnSpc>
                <a:spcPts val="3200"/>
              </a:lnSpc>
            </a:pP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、加收运费的运价率。</a:t>
            </a:r>
            <a:endParaRPr lang="en-US" altLang="zh-CN" sz="2000" dirty="0">
              <a:latin typeface="宋体" panose="02010600030101010101" pitchFamily="2" charset="-122"/>
              <a:ea typeface="宋体" panose="02010600030101010101" pitchFamily="2" charset="-122"/>
            </a:endParaRPr>
          </a:p>
          <a:p>
            <a:pPr indent="457200">
              <a:lnSpc>
                <a:spcPts val="3200"/>
              </a:lnSpc>
            </a:pPr>
            <a:r>
              <a:rPr lang="zh-CN" altLang="en-US" sz="2000" dirty="0" smtClean="0">
                <a:latin typeface="宋体" panose="02010600030101010101" pitchFamily="2" charset="-122"/>
                <a:ea typeface="宋体" panose="02010600030101010101" pitchFamily="2" charset="-122"/>
              </a:rPr>
              <a:t>计</a:t>
            </a:r>
            <a:r>
              <a:rPr lang="zh-CN" altLang="en-US" sz="2000" dirty="0">
                <a:latin typeface="宋体" panose="02010600030101010101" pitchFamily="2" charset="-122"/>
                <a:ea typeface="宋体" panose="02010600030101010101" pitchFamily="2" charset="-122"/>
              </a:rPr>
              <a:t>算时，先将这两部分的运价率相加后，再乘以货物的计费重量，即：运费</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发到基价</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（运行基价</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加收运价率）*运价里程</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*计费重量</a:t>
            </a:r>
          </a:p>
        </p:txBody>
      </p:sp>
      <p:sp>
        <p:nvSpPr>
          <p:cNvPr id="8" name="矩形 7">
            <a:extLst>
              <a:ext uri="{FF2B5EF4-FFF2-40B4-BE49-F238E27FC236}">
                <a16:creationId xmlns:a16="http://schemas.microsoft.com/office/drawing/2014/main" xmlns="" id="{07A6C510-D3A9-4408-8A96-13EAC5AC77E7}"/>
              </a:ext>
            </a:extLst>
          </p:cNvPr>
          <p:cNvSpPr/>
          <p:nvPr/>
        </p:nvSpPr>
        <p:spPr>
          <a:xfrm>
            <a:off x="467544" y="2497460"/>
            <a:ext cx="803425" cy="461665"/>
          </a:xfrm>
          <a:prstGeom prst="rect">
            <a:avLst/>
          </a:prstGeom>
        </p:spPr>
        <p:txBody>
          <a:bodyPr wrap="none">
            <a:spAutoFit/>
          </a:bodyPr>
          <a:lstStyle/>
          <a:p>
            <a:r>
              <a:rPr lang="zh-CN" altLang="en-US" sz="2400" b="1" dirty="0">
                <a:solidFill>
                  <a:srgbClr val="00B050"/>
                </a:solidFill>
                <a:latin typeface="宋体" panose="02010600030101010101" pitchFamily="2" charset="-122"/>
                <a:ea typeface="宋体" panose="02010600030101010101" pitchFamily="2" charset="-122"/>
              </a:rPr>
              <a:t>注：</a:t>
            </a:r>
            <a:endParaRPr lang="zh-CN" altLang="en-US" sz="2400" b="1" dirty="0">
              <a:solidFill>
                <a:srgbClr val="00B050"/>
              </a:solidFill>
            </a:endParaRPr>
          </a:p>
        </p:txBody>
      </p:sp>
    </p:spTree>
    <p:extLst>
      <p:ext uri="{BB962C8B-B14F-4D97-AF65-F5344CB8AC3E}">
        <p14:creationId xmlns:p14="http://schemas.microsoft.com/office/powerpoint/2010/main" xmlns="" val="2846379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F3E6B61-C146-4AD6-ADE4-56EC001ACF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a16="http://schemas.microsoft.com/office/drawing/2014/main" xmlns="" id="{96F5D61F-9773-4DE5-8B19-11A9815540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a16="http://schemas.microsoft.com/office/drawing/2014/main" xmlns="" id="{CE713D77-2F54-432E-A2B0-C14C687FB49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a16="http://schemas.microsoft.com/office/drawing/2014/main" xmlns="" id="{57AFDE6B-3FA8-4FDD-9611-25947519A01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068777"/>
            <a:ext cx="482352" cy="482352"/>
          </a:xfrm>
          <a:prstGeom prst="rect">
            <a:avLst/>
          </a:prstGeom>
        </p:spPr>
      </p:pic>
      <p:pic>
        <p:nvPicPr>
          <p:cNvPr id="15" name="图形 14" descr="指向右边的反手食指">
            <a:extLst>
              <a:ext uri="{FF2B5EF4-FFF2-40B4-BE49-F238E27FC236}">
                <a16:creationId xmlns:a16="http://schemas.microsoft.com/office/drawing/2014/main" xmlns="" id="{3C4E2FDE-611B-4E17-87A9-28EC14BA017B}"/>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678000"/>
            <a:ext cx="482352" cy="482352"/>
          </a:xfrm>
          <a:prstGeom prst="rect">
            <a:avLst/>
          </a:prstGeom>
        </p:spPr>
      </p:pic>
      <p:sp>
        <p:nvSpPr>
          <p:cNvPr id="17" name="文本框 16">
            <a:extLst>
              <a:ext uri="{FF2B5EF4-FFF2-40B4-BE49-F238E27FC236}">
                <a16:creationId xmlns:a16="http://schemas.microsoft.com/office/drawing/2014/main" xmlns="" id="{5381E62F-0644-462F-8724-5E38520EB779}"/>
              </a:ext>
            </a:extLst>
          </p:cNvPr>
          <p:cNvSpPr txBox="1"/>
          <p:nvPr/>
        </p:nvSpPr>
        <p:spPr>
          <a:xfrm>
            <a:off x="3392425" y="1595265"/>
            <a:ext cx="2952328" cy="461665"/>
          </a:xfrm>
          <a:prstGeom prst="rect">
            <a:avLst/>
          </a:prstGeom>
          <a:noFill/>
        </p:spPr>
        <p:txBody>
          <a:bodyPr wrap="square" rtlCol="0">
            <a:spAutoFit/>
          </a:bodyPr>
          <a:lstStyle/>
          <a:p>
            <a:endParaRPr lang="zh-CN" altLang="en-US" sz="2400" b="1" dirty="0">
              <a:latin typeface="宋体" pitchFamily="2" charset="-122"/>
              <a:ea typeface="宋体" pitchFamily="2" charset="-122"/>
            </a:endParaRPr>
          </a:p>
        </p:txBody>
      </p:sp>
      <p:sp>
        <p:nvSpPr>
          <p:cNvPr id="18" name="文本框 17">
            <a:extLst>
              <a:ext uri="{FF2B5EF4-FFF2-40B4-BE49-F238E27FC236}">
                <a16:creationId xmlns:a16="http://schemas.microsoft.com/office/drawing/2014/main" xmlns="" id="{DBE2DE14-230E-4017-9184-896A866434DD}"/>
              </a:ext>
            </a:extLst>
          </p:cNvPr>
          <p:cNvSpPr txBox="1"/>
          <p:nvPr/>
        </p:nvSpPr>
        <p:spPr>
          <a:xfrm>
            <a:off x="3563888" y="1633364"/>
            <a:ext cx="453650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任务一：铁路货物运输基础知识</a:t>
            </a:r>
          </a:p>
        </p:txBody>
      </p:sp>
      <p:sp>
        <p:nvSpPr>
          <p:cNvPr id="19" name="文本框 18">
            <a:extLst>
              <a:ext uri="{FF2B5EF4-FFF2-40B4-BE49-F238E27FC236}">
                <a16:creationId xmlns:a16="http://schemas.microsoft.com/office/drawing/2014/main" xmlns="" id="{7E87835C-7EB3-481B-AC73-7193C27FE7B2}"/>
              </a:ext>
            </a:extLst>
          </p:cNvPr>
          <p:cNvSpPr txBox="1"/>
          <p:nvPr/>
        </p:nvSpPr>
        <p:spPr>
          <a:xfrm>
            <a:off x="3518506" y="3068777"/>
            <a:ext cx="5301966"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任务三：铁路货物运输费用的计算</a:t>
            </a:r>
          </a:p>
        </p:txBody>
      </p:sp>
      <p:sp>
        <p:nvSpPr>
          <p:cNvPr id="20" name="文本框 19">
            <a:extLst>
              <a:ext uri="{FF2B5EF4-FFF2-40B4-BE49-F238E27FC236}">
                <a16:creationId xmlns:a16="http://schemas.microsoft.com/office/drawing/2014/main" xmlns="" id="{392E543B-D2C6-4367-902E-01BEBFA9AE99}"/>
              </a:ext>
            </a:extLst>
          </p:cNvPr>
          <p:cNvSpPr txBox="1"/>
          <p:nvPr/>
        </p:nvSpPr>
        <p:spPr>
          <a:xfrm>
            <a:off x="3563888" y="2353444"/>
            <a:ext cx="489654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任务二：铁路运单的填制</a:t>
            </a:r>
          </a:p>
        </p:txBody>
      </p:sp>
      <p:sp>
        <p:nvSpPr>
          <p:cNvPr id="21" name="文本框 20">
            <a:extLst>
              <a:ext uri="{FF2B5EF4-FFF2-40B4-BE49-F238E27FC236}">
                <a16:creationId xmlns:a16="http://schemas.microsoft.com/office/drawing/2014/main" xmlns="" id="{1CF00137-4FB9-42F9-8AD0-9211F61625C9}"/>
              </a:ext>
            </a:extLst>
          </p:cNvPr>
          <p:cNvSpPr txBox="1"/>
          <p:nvPr/>
        </p:nvSpPr>
        <p:spPr>
          <a:xfrm>
            <a:off x="3505536" y="3688886"/>
            <a:ext cx="5314935"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任务四：铁路货物运输作业管理</a:t>
            </a:r>
          </a:p>
        </p:txBody>
      </p:sp>
      <p:pic>
        <p:nvPicPr>
          <p:cNvPr id="22" name="图形 21" descr="指向右边的反手食指">
            <a:extLst>
              <a:ext uri="{FF2B5EF4-FFF2-40B4-BE49-F238E27FC236}">
                <a16:creationId xmlns:a16="http://schemas.microsoft.com/office/drawing/2014/main" xmlns="" id="{B464AE59-A9E3-4C52-A2B1-13C8B5A6F97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4296277"/>
            <a:ext cx="482352" cy="482352"/>
          </a:xfrm>
          <a:prstGeom prst="rect">
            <a:avLst/>
          </a:prstGeom>
        </p:spPr>
      </p:pic>
      <p:sp>
        <p:nvSpPr>
          <p:cNvPr id="23" name="文本框 22">
            <a:extLst>
              <a:ext uri="{FF2B5EF4-FFF2-40B4-BE49-F238E27FC236}">
                <a16:creationId xmlns:a16="http://schemas.microsoft.com/office/drawing/2014/main" xmlns="" id="{CF685725-BB64-4E3C-B24B-8BAEFE0C4408}"/>
              </a:ext>
            </a:extLst>
          </p:cNvPr>
          <p:cNvSpPr txBox="1"/>
          <p:nvPr/>
        </p:nvSpPr>
        <p:spPr>
          <a:xfrm>
            <a:off x="3505536" y="4352787"/>
            <a:ext cx="4738871"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任务五：铁路特种货物运输管理</a:t>
            </a:r>
          </a:p>
        </p:txBody>
      </p:sp>
      <p:sp>
        <p:nvSpPr>
          <p:cNvPr id="26" name="矩形 25">
            <a:extLst>
              <a:ext uri="{FF2B5EF4-FFF2-40B4-BE49-F238E27FC236}">
                <a16:creationId xmlns:a16="http://schemas.microsoft.com/office/drawing/2014/main" xmlns="" id="{810FAAC4-2946-4187-AE48-B2616F293B3B}"/>
              </a:ext>
            </a:extLst>
          </p:cNvPr>
          <p:cNvSpPr/>
          <p:nvPr/>
        </p:nvSpPr>
        <p:spPr>
          <a:xfrm>
            <a:off x="3084984" y="314377"/>
            <a:ext cx="2954656" cy="923330"/>
          </a:xfrm>
          <a:prstGeom prst="rect">
            <a:avLst/>
          </a:prstGeom>
          <a:noFill/>
        </p:spPr>
        <p:txBody>
          <a:bodyPr wrap="none" lIns="91440" tIns="45720" rIns="91440" bIns="45720">
            <a:spAutoFit/>
          </a:bodyPr>
          <a:lstStyle/>
          <a:p>
            <a:pPr algn="ctr"/>
            <a:r>
              <a:rPr lang="zh-CN" altLang="en-US" sz="5400" b="0" cap="none" spc="0" dirty="0">
                <a:ln w="0"/>
                <a:solidFill>
                  <a:srgbClr val="FF0000"/>
                </a:solidFill>
                <a:effectLst>
                  <a:reflection blurRad="6350" stA="53000" endA="300" endPos="35500" dir="5400000" sy="-90000" algn="bl" rotWithShape="0"/>
                </a:effectLst>
                <a:latin typeface="华文新魏" panose="02010800040101010101" pitchFamily="2" charset="-122"/>
                <a:ea typeface="华文新魏" panose="02010800040101010101" pitchFamily="2" charset="-122"/>
              </a:rPr>
              <a:t>主要任务</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6DA944F-A788-46E0-8B0E-8CFD2CBD6D42}"/>
              </a:ext>
            </a:extLst>
          </p:cNvPr>
          <p:cNvPicPr>
            <a:picLocks noChangeAspect="1"/>
          </p:cNvPicPr>
          <p:nvPr/>
        </p:nvPicPr>
        <p:blipFill>
          <a:blip r:embed="rId2" cstate="print"/>
          <a:stretch>
            <a:fillRect/>
          </a:stretch>
        </p:blipFill>
        <p:spPr>
          <a:xfrm>
            <a:off x="7524328" y="3777386"/>
            <a:ext cx="1440160" cy="1937614"/>
          </a:xfrm>
          <a:prstGeom prst="rect">
            <a:avLst/>
          </a:prstGeom>
        </p:spPr>
      </p:pic>
      <p:sp>
        <p:nvSpPr>
          <p:cNvPr id="16" name="矩形 15">
            <a:extLst>
              <a:ext uri="{FF2B5EF4-FFF2-40B4-BE49-F238E27FC236}">
                <a16:creationId xmlns:a16="http://schemas.microsoft.com/office/drawing/2014/main" xmlns="" id="{737A1854-A6EC-4748-9B06-A5503060A042}"/>
              </a:ext>
            </a:extLst>
          </p:cNvPr>
          <p:cNvSpPr/>
          <p:nvPr/>
        </p:nvSpPr>
        <p:spPr>
          <a:xfrm>
            <a:off x="1187624" y="751444"/>
            <a:ext cx="2039341" cy="461665"/>
          </a:xfrm>
          <a:prstGeom prst="rect">
            <a:avLst/>
          </a:prstGeom>
        </p:spPr>
        <p:txBody>
          <a:bodyPr wrap="none">
            <a:spAutoFit/>
          </a:bodyPr>
          <a:lstStyle/>
          <a:p>
            <a:pPr indent="304800" algn="just">
              <a:spcAft>
                <a:spcPts val="0"/>
              </a:spcAft>
            </a:pPr>
            <a:r>
              <a:rPr lang="zh-CN" altLang="en-US" sz="2400" b="1" kern="100" dirty="0">
                <a:solidFill>
                  <a:srgbClr val="FF9900"/>
                </a:solidFill>
                <a:latin typeface="Calibri" panose="020F0502020204030204" pitchFamily="34" charset="0"/>
                <a:ea typeface="宋体" panose="02010600030101010101" pitchFamily="2" charset="-122"/>
                <a:cs typeface="Times New Roman" panose="02020603050405020304" pitchFamily="18" charset="0"/>
              </a:rPr>
              <a:t>技能训练</a:t>
            </a:r>
            <a:r>
              <a:rPr lang="zh-CN" altLang="zh-CN" sz="2400" b="1" kern="100" dirty="0">
                <a:solidFill>
                  <a:srgbClr val="FF9900"/>
                </a:solidFill>
                <a:latin typeface="Calibri" panose="020F0502020204030204" pitchFamily="34" charset="0"/>
                <a:ea typeface="宋体" panose="02010600030101010101" pitchFamily="2" charset="-122"/>
                <a:cs typeface="Times New Roman" panose="02020603050405020304" pitchFamily="18" charset="0"/>
              </a:rPr>
              <a:t>：</a:t>
            </a:r>
          </a:p>
        </p:txBody>
      </p:sp>
      <p:sp>
        <p:nvSpPr>
          <p:cNvPr id="2" name="矩形 1">
            <a:extLst>
              <a:ext uri="{FF2B5EF4-FFF2-40B4-BE49-F238E27FC236}">
                <a16:creationId xmlns:a16="http://schemas.microsoft.com/office/drawing/2014/main" xmlns="" id="{FCFE056D-5922-471A-B284-4BB1EB1B0567}"/>
              </a:ext>
            </a:extLst>
          </p:cNvPr>
          <p:cNvSpPr/>
          <p:nvPr/>
        </p:nvSpPr>
        <p:spPr>
          <a:xfrm>
            <a:off x="827584" y="1345332"/>
            <a:ext cx="6966520" cy="4247317"/>
          </a:xfrm>
          <a:prstGeom prst="rect">
            <a:avLst/>
          </a:prstGeom>
        </p:spPr>
        <p:txBody>
          <a:bodyPr wrap="square">
            <a:spAutoFit/>
          </a:bodyPr>
          <a:lstStyle/>
          <a:p>
            <a:pPr indent="304800" algn="just">
              <a:lnSpc>
                <a:spcPct val="150000"/>
              </a:lnSpc>
              <a:spcAft>
                <a:spcPts val="0"/>
              </a:spcAft>
            </a:pP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2006</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1</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月</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16</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日，托运人福建省平和县果品食杂公司给收货人商贸公司从上海铁路局萧山站发运柑桔一车（车辆的载重量为</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60</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吨），到站是乌鲁木齐站，件数</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5100</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件，货物重量</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50t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。货主自行装卸。计算这批柑桔的运费。（</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4077km</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50000"/>
              </a:lnSpc>
              <a:spcAft>
                <a:spcPts val="0"/>
              </a:spcAft>
            </a:pP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、李安</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2005</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4</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月</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16</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日，由哈尔滨站托运零担货物，货物品名为豆饼，</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250</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件，</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1</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.8</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万公斤，货物实际价值</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17</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万元，均用麻袋包装，收货人为石家庄红星饲料试验厂，用棚车装运。计算这批零担货物的运费。（</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1673km</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50000"/>
              </a:lnSpc>
              <a:spcAft>
                <a:spcPts val="0"/>
              </a:spcAft>
            </a:pP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xmlns="" id="{F6B1543F-64A8-4193-B098-1C93D1EB8BF0}"/>
              </a:ext>
            </a:extLst>
          </p:cNvPr>
          <p:cNvPicPr>
            <a:picLocks noChangeAspect="1"/>
          </p:cNvPicPr>
          <p:nvPr/>
        </p:nvPicPr>
        <p:blipFill>
          <a:blip r:embed="rId3" cstate="print"/>
          <a:stretch>
            <a:fillRect/>
          </a:stretch>
        </p:blipFill>
        <p:spPr>
          <a:xfrm>
            <a:off x="395536" y="484125"/>
            <a:ext cx="984002" cy="996302"/>
          </a:xfrm>
          <a:prstGeom prst="rect">
            <a:avLst/>
          </a:prstGeom>
        </p:spPr>
      </p:pic>
    </p:spTree>
    <p:extLst>
      <p:ext uri="{BB962C8B-B14F-4D97-AF65-F5344CB8AC3E}">
        <p14:creationId xmlns:p14="http://schemas.microsoft.com/office/powerpoint/2010/main" xmlns="" val="3040736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6DA944F-A788-46E0-8B0E-8CFD2CBD6D42}"/>
              </a:ext>
            </a:extLst>
          </p:cNvPr>
          <p:cNvPicPr>
            <a:picLocks noChangeAspect="1"/>
          </p:cNvPicPr>
          <p:nvPr/>
        </p:nvPicPr>
        <p:blipFill>
          <a:blip r:embed="rId2" cstate="print"/>
          <a:stretch>
            <a:fillRect/>
          </a:stretch>
        </p:blipFill>
        <p:spPr>
          <a:xfrm>
            <a:off x="7524328" y="3777386"/>
            <a:ext cx="1440160" cy="1937614"/>
          </a:xfrm>
          <a:prstGeom prst="rect">
            <a:avLst/>
          </a:prstGeom>
        </p:spPr>
      </p:pic>
      <p:sp>
        <p:nvSpPr>
          <p:cNvPr id="16" name="矩形 15">
            <a:extLst>
              <a:ext uri="{FF2B5EF4-FFF2-40B4-BE49-F238E27FC236}">
                <a16:creationId xmlns:a16="http://schemas.microsoft.com/office/drawing/2014/main" xmlns="" id="{737A1854-A6EC-4748-9B06-A5503060A042}"/>
              </a:ext>
            </a:extLst>
          </p:cNvPr>
          <p:cNvSpPr/>
          <p:nvPr/>
        </p:nvSpPr>
        <p:spPr>
          <a:xfrm>
            <a:off x="1187624" y="751444"/>
            <a:ext cx="2039341" cy="461665"/>
          </a:xfrm>
          <a:prstGeom prst="rect">
            <a:avLst/>
          </a:prstGeom>
        </p:spPr>
        <p:txBody>
          <a:bodyPr wrap="none">
            <a:spAutoFit/>
          </a:bodyPr>
          <a:lstStyle/>
          <a:p>
            <a:pPr indent="304800" algn="just">
              <a:spcAft>
                <a:spcPts val="0"/>
              </a:spcAft>
            </a:pPr>
            <a:r>
              <a:rPr lang="zh-CN" altLang="en-US" sz="2400" b="1" kern="100" dirty="0">
                <a:solidFill>
                  <a:srgbClr val="FF9900"/>
                </a:solidFill>
                <a:latin typeface="Calibri" panose="020F0502020204030204" pitchFamily="34" charset="0"/>
                <a:ea typeface="宋体" panose="02010600030101010101" pitchFamily="2" charset="-122"/>
                <a:cs typeface="Times New Roman" panose="02020603050405020304" pitchFamily="18" charset="0"/>
              </a:rPr>
              <a:t>技能训练</a:t>
            </a:r>
            <a:r>
              <a:rPr lang="zh-CN" altLang="zh-CN" sz="2400" b="1" kern="100" dirty="0">
                <a:solidFill>
                  <a:srgbClr val="FF9900"/>
                </a:solidFill>
                <a:latin typeface="Calibri" panose="020F0502020204030204" pitchFamily="34" charset="0"/>
                <a:ea typeface="宋体" panose="02010600030101010101" pitchFamily="2" charset="-122"/>
                <a:cs typeface="Times New Roman" panose="02020603050405020304" pitchFamily="18" charset="0"/>
              </a:rPr>
              <a:t>：</a:t>
            </a:r>
          </a:p>
        </p:txBody>
      </p:sp>
      <p:sp>
        <p:nvSpPr>
          <p:cNvPr id="2" name="矩形 1">
            <a:extLst>
              <a:ext uri="{FF2B5EF4-FFF2-40B4-BE49-F238E27FC236}">
                <a16:creationId xmlns:a16="http://schemas.microsoft.com/office/drawing/2014/main" xmlns="" id="{FCFE056D-5922-471A-B284-4BB1EB1B0567}"/>
              </a:ext>
            </a:extLst>
          </p:cNvPr>
          <p:cNvSpPr/>
          <p:nvPr/>
        </p:nvSpPr>
        <p:spPr>
          <a:xfrm>
            <a:off x="1115616" y="1561356"/>
            <a:ext cx="6390456" cy="3251852"/>
          </a:xfrm>
          <a:prstGeom prst="rect">
            <a:avLst/>
          </a:prstGeom>
        </p:spPr>
        <p:txBody>
          <a:bodyPr wrap="square">
            <a:spAutoFit/>
          </a:bodyPr>
          <a:lstStyle/>
          <a:p>
            <a:pPr indent="304800" algn="just">
              <a:lnSpc>
                <a:spcPct val="150000"/>
              </a:lnSpc>
              <a:spcAft>
                <a:spcPts val="0"/>
              </a:spcAft>
            </a:pP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、某托运人从北京西站发往上海站（</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1463km</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）烘干机</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台，电视机</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台，共重</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180</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公斤，总体积</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0.9</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立方米，计算运费。</a:t>
            </a:r>
            <a:endPar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50000"/>
              </a:lnSpc>
              <a:spcAft>
                <a:spcPts val="0"/>
              </a:spcAft>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4</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、某托运人从兰州至银川站（运价里程为</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468km</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）发铝饭盒</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5</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件（</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21</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），玻璃酒具</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10</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件，共重</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352</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公斤，总体积</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1.1</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立方米，计算运费。</a:t>
            </a:r>
            <a:endParaRPr lang="en-US" altLang="zh-CN" sz="2000" kern="100" dirty="0">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50000"/>
              </a:lnSpc>
              <a:spcAft>
                <a:spcPts val="0"/>
              </a:spcAft>
            </a:pP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xmlns="" id="{F6B1543F-64A8-4193-B098-1C93D1EB8BF0}"/>
              </a:ext>
            </a:extLst>
          </p:cNvPr>
          <p:cNvPicPr>
            <a:picLocks noChangeAspect="1"/>
          </p:cNvPicPr>
          <p:nvPr/>
        </p:nvPicPr>
        <p:blipFill>
          <a:blip r:embed="rId3" cstate="print"/>
          <a:stretch>
            <a:fillRect/>
          </a:stretch>
        </p:blipFill>
        <p:spPr>
          <a:xfrm>
            <a:off x="395536" y="484125"/>
            <a:ext cx="984002" cy="996302"/>
          </a:xfrm>
          <a:prstGeom prst="rect">
            <a:avLst/>
          </a:prstGeom>
        </p:spPr>
      </p:pic>
    </p:spTree>
    <p:extLst>
      <p:ext uri="{BB962C8B-B14F-4D97-AF65-F5344CB8AC3E}">
        <p14:creationId xmlns:p14="http://schemas.microsoft.com/office/powerpoint/2010/main" xmlns="" val="2885213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2AB3F3-55BB-4F4A-8B52-9E23E7C40B9C}"/>
              </a:ext>
            </a:extLst>
          </p:cNvPr>
          <p:cNvSpPr txBox="1"/>
          <p:nvPr/>
        </p:nvSpPr>
        <p:spPr>
          <a:xfrm>
            <a:off x="1475656" y="400517"/>
            <a:ext cx="6336704"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务三：铁路货物运输费用的计算</a:t>
            </a: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1115616" y="1733629"/>
            <a:ext cx="7488832" cy="3785652"/>
          </a:xfrm>
          <a:prstGeom prst="rect">
            <a:avLst/>
          </a:prstGeom>
          <a:noFill/>
        </p:spPr>
        <p:txBody>
          <a:bodyPr wrap="square" rtlCol="0">
            <a:spAutoFit/>
          </a:bodyPr>
          <a:lstStyle/>
          <a:p>
            <a:pPr indent="457200">
              <a:lnSpc>
                <a:spcPts val="3200"/>
              </a:lnSpc>
            </a:pP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、兰州发银川站农业机具一台重 </a:t>
            </a:r>
            <a:r>
              <a:rPr lang="en-US" altLang="zh-CN" sz="2000" dirty="0" smtClean="0">
                <a:latin typeface="宋体" panose="02010600030101010101" pitchFamily="2" charset="-122"/>
                <a:ea typeface="宋体" panose="02010600030101010101" pitchFamily="2" charset="-122"/>
              </a:rPr>
              <a:t>24T</a:t>
            </a:r>
            <a:r>
              <a:rPr lang="zh-CN" altLang="en-US" sz="2000" dirty="0" smtClean="0">
                <a:latin typeface="宋体" panose="02010600030101010101" pitchFamily="2" charset="-122"/>
                <a:ea typeface="宋体" panose="02010600030101010101" pitchFamily="2" charset="-122"/>
              </a:rPr>
              <a:t>，用</a:t>
            </a:r>
            <a:r>
              <a:rPr lang="en-US" altLang="zh-CN" sz="2000" dirty="0" smtClean="0">
                <a:latin typeface="宋体" panose="02010600030101010101" pitchFamily="2" charset="-122"/>
                <a:ea typeface="宋体" panose="02010600030101010101" pitchFamily="2" charset="-122"/>
              </a:rPr>
              <a:t>50T</a:t>
            </a:r>
            <a:r>
              <a:rPr lang="zh-CN" altLang="en-US" sz="2000" dirty="0" smtClean="0">
                <a:latin typeface="宋体" panose="02010600030101010101" pitchFamily="2" charset="-122"/>
                <a:ea typeface="宋体" panose="02010600030101010101" pitchFamily="2" charset="-122"/>
              </a:rPr>
              <a:t>货车一辆装运，计算其运费。</a:t>
            </a:r>
          </a:p>
          <a:p>
            <a:pPr indent="457200">
              <a:lnSpc>
                <a:spcPts val="3200"/>
              </a:lnSpc>
            </a:pPr>
            <a:r>
              <a:rPr lang="en-US" altLang="zh-CN" sz="2000" dirty="0" smtClean="0">
                <a:latin typeface="宋体" panose="02010600030101010101" pitchFamily="2" charset="-122"/>
                <a:ea typeface="宋体" panose="02010600030101010101" pitchFamily="2" charset="-122"/>
              </a:rPr>
              <a:t>2</a:t>
            </a:r>
            <a:r>
              <a:rPr lang="zh-CN" altLang="en-US" sz="2000" dirty="0" smtClean="0">
                <a:latin typeface="宋体" panose="02010600030101010101" pitchFamily="2" charset="-122"/>
                <a:ea typeface="宋体" panose="02010600030101010101" pitchFamily="2" charset="-122"/>
              </a:rPr>
              <a:t>、广安门发包头车站灯管</a:t>
            </a:r>
            <a:r>
              <a:rPr lang="en-US" altLang="zh-CN" sz="2000" dirty="0" smtClean="0">
                <a:latin typeface="宋体" panose="02010600030101010101" pitchFamily="2" charset="-122"/>
                <a:ea typeface="宋体" panose="02010600030101010101" pitchFamily="2" charset="-122"/>
              </a:rPr>
              <a:t>4</a:t>
            </a:r>
            <a:r>
              <a:rPr lang="zh-CN" altLang="en-US" sz="2000" dirty="0" smtClean="0">
                <a:latin typeface="宋体" panose="02010600030101010101" pitchFamily="2" charset="-122"/>
                <a:ea typeface="宋体" panose="02010600030101010101" pitchFamily="2" charset="-122"/>
              </a:rPr>
              <a:t>件，重 </a:t>
            </a:r>
            <a:r>
              <a:rPr lang="en-US" altLang="zh-CN" sz="2000" dirty="0" smtClean="0">
                <a:latin typeface="宋体" panose="02010600030101010101" pitchFamily="2" charset="-122"/>
                <a:ea typeface="宋体" panose="02010600030101010101" pitchFamily="2" charset="-122"/>
              </a:rPr>
              <a:t>46</a:t>
            </a:r>
            <a:r>
              <a:rPr lang="zh-CN" altLang="en-US" sz="2000" dirty="0" smtClean="0">
                <a:latin typeface="宋体" panose="02010600030101010101" pitchFamily="2" charset="-122"/>
                <a:ea typeface="宋体" panose="02010600030101010101" pitchFamily="2" charset="-122"/>
              </a:rPr>
              <a:t>公斤，货物每件长</a:t>
            </a: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米，宽</a:t>
            </a:r>
            <a:r>
              <a:rPr lang="en-US" altLang="zh-CN" sz="2000" dirty="0" smtClean="0">
                <a:latin typeface="宋体" panose="02010600030101010101" pitchFamily="2" charset="-122"/>
                <a:ea typeface="宋体" panose="02010600030101010101" pitchFamily="2" charset="-122"/>
              </a:rPr>
              <a:t>0.35</a:t>
            </a:r>
            <a:r>
              <a:rPr lang="zh-CN" altLang="en-US" sz="2000" dirty="0" smtClean="0">
                <a:latin typeface="宋体" panose="02010600030101010101" pitchFamily="2" charset="-122"/>
                <a:ea typeface="宋体" panose="02010600030101010101" pitchFamily="2" charset="-122"/>
              </a:rPr>
              <a:t>米，高 </a:t>
            </a:r>
            <a:r>
              <a:rPr lang="en-US" altLang="zh-CN" sz="2000" dirty="0" smtClean="0">
                <a:latin typeface="宋体" panose="02010600030101010101" pitchFamily="2" charset="-122"/>
                <a:ea typeface="宋体" panose="02010600030101010101" pitchFamily="2" charset="-122"/>
              </a:rPr>
              <a:t>0.16</a:t>
            </a:r>
            <a:r>
              <a:rPr lang="zh-CN" altLang="en-US" sz="2000" dirty="0" smtClean="0">
                <a:latin typeface="宋体" panose="02010600030101010101" pitchFamily="2" charset="-122"/>
                <a:ea typeface="宋体" panose="02010600030101010101" pitchFamily="2" charset="-122"/>
              </a:rPr>
              <a:t>米，试计算运费。</a:t>
            </a:r>
          </a:p>
          <a:p>
            <a:pPr indent="457200">
              <a:lnSpc>
                <a:spcPts val="3200"/>
              </a:lnSpc>
            </a:pPr>
            <a:r>
              <a:rPr lang="en-US" altLang="zh-CN" sz="2000" dirty="0" smtClean="0">
                <a:latin typeface="宋体" panose="02010600030101010101" pitchFamily="2" charset="-122"/>
                <a:ea typeface="宋体" panose="02010600030101010101" pitchFamily="2" charset="-122"/>
              </a:rPr>
              <a:t>3</a:t>
            </a:r>
            <a:r>
              <a:rPr lang="zh-CN" altLang="en-US" sz="2000" dirty="0" smtClean="0">
                <a:latin typeface="宋体" panose="02010600030101010101" pitchFamily="2" charset="-122"/>
                <a:ea typeface="宋体" panose="02010600030101010101" pitchFamily="2" charset="-122"/>
              </a:rPr>
              <a:t>、某托运人从包头站发石家庄南站（</a:t>
            </a:r>
            <a:r>
              <a:rPr lang="en-US" altLang="zh-CN" sz="2000" dirty="0" smtClean="0">
                <a:latin typeface="宋体" panose="02010600030101010101" pitchFamily="2" charset="-122"/>
                <a:ea typeface="宋体" panose="02010600030101010101" pitchFamily="2" charset="-122"/>
              </a:rPr>
              <a:t>1091km</a:t>
            </a:r>
            <a:r>
              <a:rPr lang="zh-CN" altLang="en-US" sz="2000" dirty="0" smtClean="0">
                <a:latin typeface="宋体" panose="02010600030101010101" pitchFamily="2" charset="-122"/>
                <a:ea typeface="宋体" panose="02010600030101010101" pitchFamily="2" charset="-122"/>
              </a:rPr>
              <a:t>）双轮及三轮摩托车各二辆，每辆重分别为 </a:t>
            </a:r>
            <a:r>
              <a:rPr lang="en-US" altLang="zh-CN" sz="2000" dirty="0" smtClean="0">
                <a:latin typeface="宋体" panose="02010600030101010101" pitchFamily="2" charset="-122"/>
                <a:ea typeface="宋体" panose="02010600030101010101" pitchFamily="2" charset="-122"/>
              </a:rPr>
              <a:t>116</a:t>
            </a:r>
            <a:r>
              <a:rPr lang="zh-CN" altLang="en-US" sz="2000" dirty="0" smtClean="0">
                <a:latin typeface="宋体" panose="02010600030101010101" pitchFamily="2" charset="-122"/>
                <a:ea typeface="宋体" panose="02010600030101010101" pitchFamily="2" charset="-122"/>
              </a:rPr>
              <a:t>公斤和</a:t>
            </a:r>
            <a:r>
              <a:rPr lang="en-US" altLang="zh-CN" sz="2000" dirty="0" smtClean="0">
                <a:latin typeface="宋体" panose="02010600030101010101" pitchFamily="2" charset="-122"/>
                <a:ea typeface="宋体" panose="02010600030101010101" pitchFamily="2" charset="-122"/>
              </a:rPr>
              <a:t>166</a:t>
            </a:r>
            <a:r>
              <a:rPr lang="zh-CN" altLang="en-US" sz="2000" dirty="0" smtClean="0">
                <a:latin typeface="宋体" panose="02010600030101010101" pitchFamily="2" charset="-122"/>
                <a:ea typeface="宋体" panose="02010600030101010101" pitchFamily="2" charset="-122"/>
              </a:rPr>
              <a:t>公斤，按一批托运，分项填记重量，试计算其运费。</a:t>
            </a:r>
          </a:p>
          <a:p>
            <a:pPr indent="457200">
              <a:lnSpc>
                <a:spcPts val="3200"/>
              </a:lnSpc>
            </a:pPr>
            <a:r>
              <a:rPr lang="en-US" altLang="zh-CN" sz="2000" dirty="0" smtClean="0">
                <a:latin typeface="宋体" panose="02010600030101010101" pitchFamily="2" charset="-122"/>
                <a:ea typeface="宋体" panose="02010600030101010101" pitchFamily="2" charset="-122"/>
              </a:rPr>
              <a:t>4</a:t>
            </a:r>
            <a:r>
              <a:rPr lang="zh-CN" altLang="en-US" sz="2000" dirty="0" smtClean="0">
                <a:latin typeface="宋体" panose="02010600030101010101" pitchFamily="2" charset="-122"/>
                <a:ea typeface="宋体" panose="02010600030101010101" pitchFamily="2" charset="-122"/>
              </a:rPr>
              <a:t>、某托运人从西安西站发送锦州站</a:t>
            </a:r>
            <a:r>
              <a:rPr lang="en-US" altLang="zh-CN" sz="2000" dirty="0" smtClean="0">
                <a:latin typeface="宋体" panose="02010600030101010101" pitchFamily="2" charset="-122"/>
                <a:ea typeface="宋体" panose="02010600030101010101" pitchFamily="2" charset="-122"/>
              </a:rPr>
              <a:t>(1698km)</a:t>
            </a:r>
            <a:r>
              <a:rPr lang="zh-CN" altLang="en-US" sz="2000" dirty="0" smtClean="0">
                <a:latin typeface="宋体" panose="02010600030101010101" pitchFamily="2" charset="-122"/>
                <a:ea typeface="宋体" panose="02010600030101010101" pitchFamily="2" charset="-122"/>
              </a:rPr>
              <a:t>玻璃保温杯</a:t>
            </a:r>
            <a:r>
              <a:rPr lang="en-US" altLang="zh-CN" sz="2000" dirty="0" smtClean="0">
                <a:latin typeface="宋体" panose="02010600030101010101" pitchFamily="2" charset="-122"/>
                <a:ea typeface="宋体" panose="02010600030101010101" pitchFamily="2" charset="-122"/>
              </a:rPr>
              <a:t>5</a:t>
            </a:r>
            <a:r>
              <a:rPr lang="zh-CN" altLang="en-US" sz="2000" dirty="0" smtClean="0">
                <a:latin typeface="宋体" panose="02010600030101010101" pitchFamily="2" charset="-122"/>
                <a:ea typeface="宋体" panose="02010600030101010101" pitchFamily="2" charset="-122"/>
              </a:rPr>
              <a:t>件，搪瓷杯</a:t>
            </a:r>
            <a:r>
              <a:rPr lang="en-US" altLang="zh-CN" sz="2000" dirty="0" smtClean="0">
                <a:latin typeface="宋体" panose="02010600030101010101" pitchFamily="2" charset="-122"/>
                <a:ea typeface="宋体" panose="02010600030101010101" pitchFamily="2" charset="-122"/>
              </a:rPr>
              <a:t>10</a:t>
            </a:r>
            <a:r>
              <a:rPr lang="zh-CN" altLang="en-US" sz="2000" dirty="0" smtClean="0">
                <a:latin typeface="宋体" panose="02010600030101010101" pitchFamily="2" charset="-122"/>
                <a:ea typeface="宋体" panose="02010600030101010101" pitchFamily="2" charset="-122"/>
              </a:rPr>
              <a:t>件，共重</a:t>
            </a:r>
            <a:r>
              <a:rPr lang="en-US" altLang="zh-CN" sz="2000" dirty="0" smtClean="0">
                <a:latin typeface="宋体" panose="02010600030101010101" pitchFamily="2" charset="-122"/>
                <a:ea typeface="宋体" panose="02010600030101010101" pitchFamily="2" charset="-122"/>
              </a:rPr>
              <a:t>364</a:t>
            </a:r>
            <a:r>
              <a:rPr lang="zh-CN" altLang="en-US" sz="2000" dirty="0" smtClean="0">
                <a:latin typeface="宋体" panose="02010600030101010101" pitchFamily="2" charset="-122"/>
                <a:ea typeface="宋体" panose="02010600030101010101" pitchFamily="2" charset="-122"/>
              </a:rPr>
              <a:t>公斤，总体积</a:t>
            </a:r>
            <a:r>
              <a:rPr lang="en-US" altLang="zh-CN" sz="2000" dirty="0" smtClean="0">
                <a:latin typeface="宋体" panose="02010600030101010101" pitchFamily="2" charset="-122"/>
                <a:ea typeface="宋体" panose="02010600030101010101" pitchFamily="2" charset="-122"/>
              </a:rPr>
              <a:t>1.2</a:t>
            </a:r>
            <a:r>
              <a:rPr lang="zh-CN" altLang="en-US" sz="2000" dirty="0" smtClean="0">
                <a:latin typeface="宋体" panose="02010600030101010101" pitchFamily="2" charset="-122"/>
                <a:ea typeface="宋体" panose="02010600030101010101" pitchFamily="2" charset="-122"/>
              </a:rPr>
              <a:t>立方米，计算运费。</a:t>
            </a:r>
            <a:endParaRPr lang="zh-CN" altLang="en-US" sz="2000" dirty="0">
              <a:latin typeface="宋体" panose="02010600030101010101" pitchFamily="2" charset="-122"/>
              <a:ea typeface="宋体" panose="02010600030101010101" pitchFamily="2" charset="-122"/>
            </a:endParaRP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129308"/>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a16="http://schemas.microsoft.com/office/drawing/2014/main" xmlns=""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a16="http://schemas.microsoft.com/office/drawing/2014/main" xmlns=""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a16="http://schemas.microsoft.com/office/drawing/2014/main" xmlns=""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xmlns="" id="{ADFF371C-9A2C-42B9-8D62-675BE4BB9494}"/>
              </a:ext>
            </a:extLst>
          </p:cNvPr>
          <p:cNvSpPr txBox="1"/>
          <p:nvPr/>
        </p:nvSpPr>
        <p:spPr>
          <a:xfrm>
            <a:off x="1368514" y="625252"/>
            <a:ext cx="553998" cy="4752528"/>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务三：铁路货物运输费用的计算</a:t>
            </a:r>
            <a:endParaRPr lang="zh-CN" altLang="en-US" sz="2400" b="1" dirty="0">
              <a:solidFill>
                <a:schemeClr val="bg1"/>
              </a:solidFill>
              <a:latin typeface="宋体" pitchFamily="2" charset="-122"/>
              <a:ea typeface="宋体" pitchFamily="2" charset="-122"/>
            </a:endParaRPr>
          </a:p>
        </p:txBody>
      </p:sp>
      <p:grpSp>
        <p:nvGrpSpPr>
          <p:cNvPr id="12" name="组合 11"/>
          <p:cNvGrpSpPr/>
          <p:nvPr/>
        </p:nvGrpSpPr>
        <p:grpSpPr>
          <a:xfrm>
            <a:off x="2843808" y="2137420"/>
            <a:ext cx="5009530" cy="1938992"/>
            <a:chOff x="2872380" y="1762473"/>
            <a:chExt cx="5009530" cy="1938992"/>
          </a:xfrm>
        </p:grpSpPr>
        <p:sp>
          <p:nvSpPr>
            <p:cNvPr id="20" name="文本框 19">
              <a:extLst>
                <a:ext uri="{FF2B5EF4-FFF2-40B4-BE49-F238E27FC236}">
                  <a16:creationId xmlns:a16="http://schemas.microsoft.com/office/drawing/2014/main" xmlns="" id="{EB69F60B-D445-4E23-8025-627EC7F182D8}"/>
                </a:ext>
              </a:extLst>
            </p:cNvPr>
            <p:cNvSpPr txBox="1"/>
            <p:nvPr/>
          </p:nvSpPr>
          <p:spPr>
            <a:xfrm>
              <a:off x="3777454" y="1762473"/>
              <a:ext cx="4104456" cy="1938992"/>
            </a:xfrm>
            <a:prstGeom prst="rect">
              <a:avLst/>
            </a:prstGeom>
            <a:noFill/>
          </p:spPr>
          <p:txBody>
            <a:bodyPr wrap="square" rtlCol="0">
              <a:spAutoFit/>
            </a:bodyPr>
            <a:lstStyle/>
            <a:p>
              <a:r>
                <a:rPr lang="zh-CN" altLang="en-US" sz="2400" dirty="0" smtClean="0"/>
                <a:t>铁路货物运价种类</a:t>
              </a:r>
              <a:endParaRPr lang="en-US" altLang="zh-CN" sz="2400" dirty="0" smtClean="0"/>
            </a:p>
            <a:p>
              <a:endParaRPr lang="en-US" altLang="zh-CN" sz="2400" dirty="0"/>
            </a:p>
            <a:p>
              <a:r>
                <a:rPr lang="zh-CN" altLang="en-US" sz="2400" dirty="0" smtClean="0"/>
                <a:t>铁路货物运价核收依据</a:t>
              </a:r>
              <a:endParaRPr lang="en-US" altLang="zh-CN" sz="2400" dirty="0" smtClean="0"/>
            </a:p>
            <a:p>
              <a:endParaRPr lang="en-US" altLang="zh-CN" sz="2400" dirty="0"/>
            </a:p>
            <a:p>
              <a:r>
                <a:rPr lang="zh-CN" altLang="en-US" sz="2400" dirty="0" smtClean="0"/>
                <a:t>计算货物运输费用的程序</a:t>
              </a:r>
              <a:endParaRPr lang="zh-CN" altLang="en-US" sz="2400" dirty="0"/>
            </a:p>
          </p:txBody>
        </p:sp>
        <p:pic>
          <p:nvPicPr>
            <p:cNvPr id="23" name="图形 22" descr="枞树">
              <a:extLst>
                <a:ext uri="{FF2B5EF4-FFF2-40B4-BE49-F238E27FC236}">
                  <a16:creationId xmlns:a16="http://schemas.microsoft.com/office/drawing/2014/main" xmlns="" id="{41FD8185-9228-4797-8A64-014F3F6CB2B3}"/>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1834481"/>
              <a:ext cx="341423" cy="349527"/>
            </a:xfrm>
            <a:prstGeom prst="rect">
              <a:avLst/>
            </a:prstGeom>
          </p:spPr>
        </p:pic>
        <p:pic>
          <p:nvPicPr>
            <p:cNvPr id="27" name="图形 26" descr="枞树">
              <a:extLst>
                <a:ext uri="{FF2B5EF4-FFF2-40B4-BE49-F238E27FC236}">
                  <a16:creationId xmlns:a16="http://schemas.microsoft.com/office/drawing/2014/main" xmlns="" id="{66932EE6-8730-4B84-8D52-969A28D7C20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2554561"/>
              <a:ext cx="336691" cy="344683"/>
            </a:xfrm>
            <a:prstGeom prst="rect">
              <a:avLst/>
            </a:prstGeom>
          </p:spPr>
        </p:pic>
        <p:pic>
          <p:nvPicPr>
            <p:cNvPr id="28" name="图形 27" descr="枞树">
              <a:extLst>
                <a:ext uri="{FF2B5EF4-FFF2-40B4-BE49-F238E27FC236}">
                  <a16:creationId xmlns:a16="http://schemas.microsoft.com/office/drawing/2014/main" xmlns="" id="{1AF2ED81-338E-49F5-BE72-D68A9F0D1D52}"/>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2380" y="3346649"/>
              <a:ext cx="336691" cy="344683"/>
            </a:xfrm>
            <a:prstGeom prst="rect">
              <a:avLst/>
            </a:prstGeom>
          </p:spPr>
        </p:pic>
      </p:grpSp>
      <p:cxnSp>
        <p:nvCxnSpPr>
          <p:cNvPr id="26" name="直接连接符 25">
            <a:extLst>
              <a:ext uri="{FF2B5EF4-FFF2-40B4-BE49-F238E27FC236}">
                <a16:creationId xmlns="" xmlns:a16="http://schemas.microsoft.com/office/drawing/2014/main" id="{3E401B2C-C83B-4020-A942-524FF528151A}"/>
              </a:ext>
            </a:extLst>
          </p:cNvPr>
          <p:cNvCxnSpPr>
            <a:cxnSpLocks/>
          </p:cNvCxnSpPr>
          <p:nvPr/>
        </p:nvCxnSpPr>
        <p:spPr>
          <a:xfrm>
            <a:off x="1691680" y="5351412"/>
            <a:ext cx="0" cy="38640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254B56D-5E8C-43A8-A97E-11A06CE6E233}"/>
              </a:ext>
            </a:extLst>
          </p:cNvPr>
          <p:cNvPicPr>
            <a:picLocks noChangeAspect="1"/>
          </p:cNvPicPr>
          <p:nvPr/>
        </p:nvPicPr>
        <p:blipFill>
          <a:blip r:embed="rId2" cstate="print"/>
          <a:stretch>
            <a:fillRect/>
          </a:stretch>
        </p:blipFill>
        <p:spPr>
          <a:xfrm>
            <a:off x="251520" y="441727"/>
            <a:ext cx="792088" cy="799098"/>
          </a:xfrm>
          <a:prstGeom prst="rect">
            <a:avLst/>
          </a:prstGeom>
        </p:spPr>
      </p:pic>
      <p:sp>
        <p:nvSpPr>
          <p:cNvPr id="6" name="文本框 5">
            <a:extLst>
              <a:ext uri="{FF2B5EF4-FFF2-40B4-BE49-F238E27FC236}">
                <a16:creationId xmlns:a16="http://schemas.microsoft.com/office/drawing/2014/main" xmlns="" id="{8D732556-2A90-46CE-B664-AA7999ECF3D8}"/>
              </a:ext>
            </a:extLst>
          </p:cNvPr>
          <p:cNvSpPr txBox="1"/>
          <p:nvPr/>
        </p:nvSpPr>
        <p:spPr>
          <a:xfrm>
            <a:off x="1835696" y="1201316"/>
            <a:ext cx="6264696" cy="1200329"/>
          </a:xfrm>
          <a:prstGeom prst="rect">
            <a:avLst/>
          </a:prstGeom>
          <a:noFill/>
        </p:spPr>
        <p:txBody>
          <a:bodyPr wrap="square" rtlCol="0">
            <a:spAutoFit/>
          </a:bodyPr>
          <a:lstStyle/>
          <a:p>
            <a:pPr>
              <a:lnSpc>
                <a:spcPct val="150000"/>
              </a:lnSpc>
            </a:pPr>
            <a:r>
              <a:rPr lang="zh-CN" altLang="en-US" sz="2400" b="1" dirty="0">
                <a:solidFill>
                  <a:srgbClr val="33CC33"/>
                </a:solidFill>
                <a:latin typeface="宋体" panose="02010600030101010101" pitchFamily="2" charset="-122"/>
                <a:ea typeface="宋体" panose="02010600030101010101" pitchFamily="2" charset="-122"/>
              </a:rPr>
              <a:t>铁路货物运价</a:t>
            </a:r>
            <a:r>
              <a:rPr lang="zh-CN" altLang="en-US" sz="2400" dirty="0">
                <a:latin typeface="宋体" panose="02010600030101010101" pitchFamily="2" charset="-122"/>
                <a:ea typeface="宋体" panose="02010600030101010101" pitchFamily="2" charset="-122"/>
              </a:rPr>
              <a:t>按货物运输种类分为</a:t>
            </a:r>
            <a:r>
              <a:rPr lang="zh-CN" altLang="en-US" sz="2400" b="1" dirty="0">
                <a:solidFill>
                  <a:srgbClr val="33CC33"/>
                </a:solidFill>
                <a:latin typeface="宋体" panose="02010600030101010101" pitchFamily="2" charset="-122"/>
                <a:ea typeface="宋体" panose="02010600030101010101" pitchFamily="2" charset="-122"/>
              </a:rPr>
              <a:t>整车货物运价、零担货物运价</a:t>
            </a:r>
            <a:r>
              <a:rPr lang="zh-CN" altLang="en-US" sz="2400" dirty="0">
                <a:latin typeface="宋体" panose="02010600030101010101" pitchFamily="2" charset="-122"/>
                <a:ea typeface="宋体" panose="02010600030101010101" pitchFamily="2" charset="-122"/>
              </a:rPr>
              <a:t>和</a:t>
            </a:r>
            <a:r>
              <a:rPr lang="zh-CN" altLang="en-US" sz="2400" b="1" dirty="0">
                <a:solidFill>
                  <a:srgbClr val="33CC33"/>
                </a:solidFill>
                <a:latin typeface="宋体" panose="02010600030101010101" pitchFamily="2" charset="-122"/>
                <a:ea typeface="宋体" panose="02010600030101010101" pitchFamily="2" charset="-122"/>
              </a:rPr>
              <a:t>集装箱货物运价</a:t>
            </a:r>
            <a:r>
              <a:rPr lang="zh-CN" altLang="en-US" sz="2400" dirty="0">
                <a:latin typeface="宋体" panose="02010600030101010101" pitchFamily="2" charset="-122"/>
                <a:ea typeface="宋体" panose="02010600030101010101" pitchFamily="2" charset="-122"/>
              </a:rPr>
              <a:t>三种</a:t>
            </a:r>
          </a:p>
        </p:txBody>
      </p:sp>
      <p:sp>
        <p:nvSpPr>
          <p:cNvPr id="7" name="文本框 6">
            <a:extLst>
              <a:ext uri="{FF2B5EF4-FFF2-40B4-BE49-F238E27FC236}">
                <a16:creationId xmlns:a16="http://schemas.microsoft.com/office/drawing/2014/main" xmlns="" id="{C7ABB86A-B16F-475C-A15A-E2A7062A72C7}"/>
              </a:ext>
            </a:extLst>
          </p:cNvPr>
          <p:cNvSpPr txBox="1"/>
          <p:nvPr/>
        </p:nvSpPr>
        <p:spPr>
          <a:xfrm>
            <a:off x="1043608" y="2353444"/>
            <a:ext cx="7416824" cy="3323987"/>
          </a:xfrm>
          <a:prstGeom prst="rect">
            <a:avLst/>
          </a:prstGeom>
          <a:noFill/>
        </p:spPr>
        <p:txBody>
          <a:bodyPr wrap="square" rtlCol="0">
            <a:spAutoFit/>
          </a:bodyPr>
          <a:lstStyle/>
          <a:p>
            <a:pPr indent="457200">
              <a:lnSpc>
                <a:spcPct val="150000"/>
              </a:lnSpc>
            </a:pPr>
            <a:r>
              <a:rPr lang="zh-CN" altLang="en-US" sz="2000" b="1" dirty="0">
                <a:solidFill>
                  <a:srgbClr val="00B0F0"/>
                </a:solidFill>
                <a:latin typeface="宋体" panose="02010600030101010101" pitchFamily="2" charset="-122"/>
                <a:ea typeface="宋体" panose="02010600030101010101" pitchFamily="2" charset="-122"/>
              </a:rPr>
              <a:t>整车货物运价</a:t>
            </a:r>
            <a:r>
              <a:rPr lang="zh-CN" altLang="en-US" sz="2000" dirty="0">
                <a:latin typeface="宋体" panose="02010600030101010101" pitchFamily="2" charset="-122"/>
                <a:ea typeface="宋体" panose="02010600030101010101" pitchFamily="2" charset="-122"/>
              </a:rPr>
              <a:t>是铁路对整车运输的货物所规定的运价，由货物</a:t>
            </a:r>
            <a:r>
              <a:rPr lang="zh-CN" altLang="en-US" sz="2000" dirty="0">
                <a:solidFill>
                  <a:srgbClr val="FF0000"/>
                </a:solidFill>
                <a:latin typeface="宋体" panose="02010600030101010101" pitchFamily="2" charset="-122"/>
                <a:ea typeface="宋体" panose="02010600030101010101" pitchFamily="2" charset="-122"/>
              </a:rPr>
              <a:t>每吨的发到基价和每吨多少公里</a:t>
            </a:r>
            <a:r>
              <a:rPr lang="zh-CN" altLang="en-US" sz="2000" dirty="0">
                <a:latin typeface="宋体" panose="02010600030101010101" pitchFamily="2" charset="-122"/>
                <a:ea typeface="宋体" panose="02010600030101010101" pitchFamily="2" charset="-122"/>
              </a:rPr>
              <a:t>的运行基价组成</a:t>
            </a:r>
            <a:r>
              <a:rPr lang="zh-CN" altLang="en-US" sz="2000" dirty="0" smtClean="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b="1" dirty="0">
                <a:solidFill>
                  <a:srgbClr val="00B0F0"/>
                </a:solidFill>
                <a:latin typeface="宋体" panose="02010600030101010101" pitchFamily="2" charset="-122"/>
                <a:ea typeface="宋体" panose="02010600030101010101" pitchFamily="2" charset="-122"/>
              </a:rPr>
              <a:t>零担货物运价</a:t>
            </a:r>
            <a:r>
              <a:rPr lang="zh-CN" altLang="en-US" sz="2000" dirty="0">
                <a:latin typeface="宋体" panose="02010600030101010101" pitchFamily="2" charset="-122"/>
                <a:ea typeface="宋体" panose="02010600030101010101" pitchFamily="2" charset="-122"/>
              </a:rPr>
              <a:t>是铁路对按零担运输的货物所规定的运价，按货物种别的</a:t>
            </a:r>
            <a:r>
              <a:rPr lang="zh-CN" altLang="en-US" sz="2000" dirty="0">
                <a:solidFill>
                  <a:srgbClr val="FF0000"/>
                </a:solidFill>
                <a:latin typeface="宋体" panose="02010600030101010101" pitchFamily="2" charset="-122"/>
                <a:ea typeface="宋体" panose="02010600030101010101" pitchFamily="2" charset="-122"/>
              </a:rPr>
              <a:t>每</a:t>
            </a:r>
            <a:r>
              <a:rPr lang="en-US" altLang="zh-CN" sz="2000" dirty="0">
                <a:solidFill>
                  <a:srgbClr val="FF0000"/>
                </a:solidFill>
                <a:latin typeface="宋体" panose="02010600030101010101" pitchFamily="2" charset="-122"/>
                <a:ea typeface="宋体" panose="02010600030101010101" pitchFamily="2" charset="-122"/>
              </a:rPr>
              <a:t>10</a:t>
            </a:r>
            <a:r>
              <a:rPr lang="zh-CN" altLang="en-US" sz="2000" dirty="0">
                <a:solidFill>
                  <a:srgbClr val="FF0000"/>
                </a:solidFill>
                <a:latin typeface="宋体" panose="02010600030101010101" pitchFamily="2" charset="-122"/>
                <a:ea typeface="宋体" panose="02010600030101010101" pitchFamily="2" charset="-122"/>
              </a:rPr>
              <a:t>千克</a:t>
            </a:r>
            <a:r>
              <a:rPr lang="zh-CN" altLang="en-US" sz="2000" dirty="0">
                <a:latin typeface="宋体" panose="02010600030101010101" pitchFamily="2" charset="-122"/>
                <a:ea typeface="宋体" panose="02010600030101010101" pitchFamily="2" charset="-122"/>
              </a:rPr>
              <a:t>的发到基价和</a:t>
            </a:r>
            <a:r>
              <a:rPr lang="zh-CN" altLang="en-US" sz="2000" dirty="0">
                <a:solidFill>
                  <a:srgbClr val="FF0000"/>
                </a:solidFill>
                <a:latin typeface="宋体" panose="02010600030101010101" pitchFamily="2" charset="-122"/>
                <a:ea typeface="宋体" panose="02010600030101010101" pitchFamily="2" charset="-122"/>
              </a:rPr>
              <a:t>每</a:t>
            </a:r>
            <a:r>
              <a:rPr lang="en-US" altLang="zh-CN" sz="2000" dirty="0">
                <a:solidFill>
                  <a:srgbClr val="FF0000"/>
                </a:solidFill>
                <a:latin typeface="宋体" panose="02010600030101010101" pitchFamily="2" charset="-122"/>
                <a:ea typeface="宋体" panose="02010600030101010101" pitchFamily="2" charset="-122"/>
              </a:rPr>
              <a:t>10</a:t>
            </a:r>
            <a:r>
              <a:rPr lang="zh-CN" altLang="en-US" sz="2000" dirty="0">
                <a:solidFill>
                  <a:srgbClr val="FF0000"/>
                </a:solidFill>
                <a:latin typeface="宋体" panose="02010600030101010101" pitchFamily="2" charset="-122"/>
                <a:ea typeface="宋体" panose="02010600030101010101" pitchFamily="2" charset="-122"/>
              </a:rPr>
              <a:t>千克多少公里</a:t>
            </a:r>
            <a:r>
              <a:rPr lang="zh-CN" altLang="en-US" sz="2000" dirty="0">
                <a:latin typeface="宋体" panose="02010600030101010101" pitchFamily="2" charset="-122"/>
                <a:ea typeface="宋体" panose="02010600030101010101" pitchFamily="2" charset="-122"/>
              </a:rPr>
              <a:t>的运行基价组成</a:t>
            </a:r>
            <a:r>
              <a:rPr lang="zh-CN" altLang="en-US" sz="2000" dirty="0" smtClean="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b="1" dirty="0">
                <a:solidFill>
                  <a:srgbClr val="00B0F0"/>
                </a:solidFill>
                <a:latin typeface="宋体" panose="02010600030101010101" pitchFamily="2" charset="-122"/>
                <a:ea typeface="宋体" panose="02010600030101010101" pitchFamily="2" charset="-122"/>
              </a:rPr>
              <a:t>集装箱货物运价</a:t>
            </a:r>
            <a:r>
              <a:rPr lang="zh-CN" altLang="en-US" sz="2000" dirty="0">
                <a:latin typeface="宋体" panose="02010600030101010101" pitchFamily="2" charset="-122"/>
                <a:ea typeface="宋体" panose="02010600030101010101" pitchFamily="2" charset="-122"/>
              </a:rPr>
              <a:t>是铁路对按集装箱运输的货物所规定的运价，由</a:t>
            </a:r>
            <a:r>
              <a:rPr lang="zh-CN" altLang="en-US" sz="2000" dirty="0">
                <a:solidFill>
                  <a:srgbClr val="FF0000"/>
                </a:solidFill>
                <a:latin typeface="宋体" panose="02010600030101010101" pitchFamily="2" charset="-122"/>
                <a:ea typeface="宋体" panose="02010600030101010101" pitchFamily="2" charset="-122"/>
              </a:rPr>
              <a:t>每箱的发到基价和每箱多少公里的运行基价</a:t>
            </a:r>
            <a:r>
              <a:rPr lang="zh-CN" altLang="en-US" sz="2000" dirty="0">
                <a:latin typeface="宋体" panose="02010600030101010101" pitchFamily="2" charset="-122"/>
                <a:ea typeface="宋体" panose="02010600030101010101" pitchFamily="2" charset="-122"/>
              </a:rPr>
              <a:t>组成</a:t>
            </a:r>
            <a:r>
              <a:rPr lang="zh-CN" altLang="en-US" sz="2000" dirty="0" smtClean="0">
                <a:latin typeface="宋体" panose="02010600030101010101" pitchFamily="2" charset="-122"/>
                <a:ea typeface="宋体" panose="02010600030101010101" pitchFamily="2" charset="-122"/>
              </a:rPr>
              <a:t>；</a:t>
            </a:r>
            <a:endParaRPr lang="zh-CN" altLang="en-US" sz="2400" dirty="0"/>
          </a:p>
        </p:txBody>
      </p:sp>
      <p:pic>
        <p:nvPicPr>
          <p:cNvPr id="9" name="图形 8" descr="用户">
            <a:extLst>
              <a:ext uri="{FF2B5EF4-FFF2-40B4-BE49-F238E27FC236}">
                <a16:creationId xmlns:a16="http://schemas.microsoft.com/office/drawing/2014/main" xmlns="" id="{6F278A28-1DC6-432B-96FE-D7945A3BD799}"/>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71600" y="1417340"/>
            <a:ext cx="576064" cy="576064"/>
          </a:xfrm>
          <a:prstGeom prst="rect">
            <a:avLst/>
          </a:prstGeom>
        </p:spPr>
      </p:pic>
      <p:sp>
        <p:nvSpPr>
          <p:cNvPr id="8" name="文本框 2">
            <a:extLst>
              <a:ext uri="{FF2B5EF4-FFF2-40B4-BE49-F238E27FC236}">
                <a16:creationId xmlns="" xmlns:a16="http://schemas.microsoft.com/office/drawing/2014/main" id="{C495479F-8938-467C-B6A1-5D2B4DC4F2A9}"/>
              </a:ext>
            </a:extLst>
          </p:cNvPr>
          <p:cNvSpPr txBox="1"/>
          <p:nvPr/>
        </p:nvSpPr>
        <p:spPr>
          <a:xfrm>
            <a:off x="917848" y="481236"/>
            <a:ext cx="437423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、铁路货物运价种类</a:t>
            </a:r>
            <a:endParaRPr lang="zh-CN" altLang="en-US" sz="32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0DB38FD-D2BC-4C41-A193-ACED09366766}"/>
              </a:ext>
            </a:extLst>
          </p:cNvPr>
          <p:cNvPicPr>
            <a:picLocks noChangeAspect="1"/>
          </p:cNvPicPr>
          <p:nvPr/>
        </p:nvPicPr>
        <p:blipFill>
          <a:blip r:embed="rId2" cstate="print"/>
          <a:stretch>
            <a:fillRect/>
          </a:stretch>
        </p:blipFill>
        <p:spPr>
          <a:xfrm>
            <a:off x="107504" y="469349"/>
            <a:ext cx="971600" cy="880512"/>
          </a:xfrm>
          <a:prstGeom prst="rect">
            <a:avLst/>
          </a:prstGeom>
        </p:spPr>
      </p:pic>
      <p:sp>
        <p:nvSpPr>
          <p:cNvPr id="8" name="文本框 7">
            <a:extLst>
              <a:ext uri="{FF2B5EF4-FFF2-40B4-BE49-F238E27FC236}">
                <a16:creationId xmlns:a16="http://schemas.microsoft.com/office/drawing/2014/main" xmlns="" id="{EA108585-4573-4724-80A7-D750A0E06C09}"/>
              </a:ext>
            </a:extLst>
          </p:cNvPr>
          <p:cNvSpPr txBox="1"/>
          <p:nvPr/>
        </p:nvSpPr>
        <p:spPr>
          <a:xfrm>
            <a:off x="1187624" y="1273324"/>
            <a:ext cx="7061872" cy="1113766"/>
          </a:xfrm>
          <a:prstGeom prst="rect">
            <a:avLst/>
          </a:prstGeom>
          <a:noFill/>
        </p:spPr>
        <p:txBody>
          <a:bodyPr wrap="square" rtlCol="0">
            <a:spAutoFit/>
          </a:bodyPr>
          <a:lstStyle/>
          <a:p>
            <a:pPr indent="457200">
              <a:lnSpc>
                <a:spcPct val="150000"/>
              </a:lnSpc>
            </a:pPr>
            <a:r>
              <a:rPr lang="zh-CN" altLang="en-US" sz="2400" b="1" dirty="0">
                <a:solidFill>
                  <a:srgbClr val="00B050"/>
                </a:solidFill>
                <a:latin typeface="宋体" panose="02010600030101010101" pitchFamily="2" charset="-122"/>
                <a:ea typeface="宋体" panose="02010600030101010101" pitchFamily="2" charset="-122"/>
              </a:rPr>
              <a:t>铁路货物运输费用根据</a:t>
            </a:r>
            <a:r>
              <a:rPr lang="en-US" altLang="zh-CN" sz="2400" b="1" dirty="0">
                <a:solidFill>
                  <a:srgbClr val="00B050"/>
                </a:solidFill>
                <a:latin typeface="宋体" panose="02010600030101010101" pitchFamily="2" charset="-122"/>
                <a:ea typeface="宋体" panose="02010600030101010101" pitchFamily="2" charset="-122"/>
              </a:rPr>
              <a:t>《</a:t>
            </a:r>
            <a:r>
              <a:rPr lang="zh-CN" altLang="en-US" sz="2400" b="1" dirty="0">
                <a:solidFill>
                  <a:srgbClr val="00B050"/>
                </a:solidFill>
                <a:latin typeface="宋体" panose="02010600030101010101" pitchFamily="2" charset="-122"/>
                <a:ea typeface="宋体" panose="02010600030101010101" pitchFamily="2" charset="-122"/>
              </a:rPr>
              <a:t>铁路货物运价规则</a:t>
            </a:r>
            <a:r>
              <a:rPr lang="en-US" altLang="zh-CN" sz="2400" b="1" dirty="0">
                <a:solidFill>
                  <a:srgbClr val="00B050"/>
                </a:solidFill>
                <a:latin typeface="宋体" panose="02010600030101010101" pitchFamily="2" charset="-122"/>
                <a:ea typeface="宋体" panose="02010600030101010101" pitchFamily="2" charset="-122"/>
              </a:rPr>
              <a:t>》</a:t>
            </a:r>
            <a:r>
              <a:rPr lang="zh-CN" altLang="en-US" sz="2400" b="1" dirty="0">
                <a:solidFill>
                  <a:srgbClr val="00B050"/>
                </a:solidFill>
                <a:latin typeface="宋体" panose="02010600030101010101" pitchFamily="2" charset="-122"/>
                <a:ea typeface="宋体" panose="02010600030101010101" pitchFamily="2" charset="-122"/>
              </a:rPr>
              <a:t>（简称</a:t>
            </a:r>
            <a:r>
              <a:rPr lang="en-US" altLang="zh-CN" sz="2400" b="1" dirty="0">
                <a:solidFill>
                  <a:srgbClr val="00B050"/>
                </a:solidFill>
                <a:latin typeface="宋体" panose="02010600030101010101" pitchFamily="2" charset="-122"/>
                <a:ea typeface="宋体" panose="02010600030101010101" pitchFamily="2" charset="-122"/>
              </a:rPr>
              <a:t>《</a:t>
            </a:r>
            <a:r>
              <a:rPr lang="zh-CN" altLang="en-US" sz="2400" b="1" dirty="0">
                <a:solidFill>
                  <a:srgbClr val="00B050"/>
                </a:solidFill>
                <a:latin typeface="宋体" panose="02010600030101010101" pitchFamily="2" charset="-122"/>
                <a:ea typeface="宋体" panose="02010600030101010101" pitchFamily="2" charset="-122"/>
              </a:rPr>
              <a:t>价规</a:t>
            </a:r>
            <a:r>
              <a:rPr lang="en-US" altLang="zh-CN" sz="2400" b="1" dirty="0">
                <a:solidFill>
                  <a:srgbClr val="00B050"/>
                </a:solidFill>
                <a:latin typeface="宋体" panose="02010600030101010101" pitchFamily="2" charset="-122"/>
                <a:ea typeface="宋体" panose="02010600030101010101" pitchFamily="2" charset="-122"/>
              </a:rPr>
              <a:t>》</a:t>
            </a:r>
            <a:r>
              <a:rPr lang="zh-CN" altLang="en-US" sz="2400" b="1" dirty="0">
                <a:solidFill>
                  <a:srgbClr val="00B050"/>
                </a:solidFill>
                <a:latin typeface="宋体" panose="02010600030101010101" pitchFamily="2" charset="-122"/>
                <a:ea typeface="宋体" panose="02010600030101010101" pitchFamily="2" charset="-122"/>
              </a:rPr>
              <a:t>）核收</a:t>
            </a:r>
          </a:p>
        </p:txBody>
      </p:sp>
      <p:sp>
        <p:nvSpPr>
          <p:cNvPr id="10" name="文本框 9">
            <a:extLst>
              <a:ext uri="{FF2B5EF4-FFF2-40B4-BE49-F238E27FC236}">
                <a16:creationId xmlns:a16="http://schemas.microsoft.com/office/drawing/2014/main" xmlns="" id="{25A86BAB-EACC-470F-93B6-2BE17F838D2B}"/>
              </a:ext>
            </a:extLst>
          </p:cNvPr>
          <p:cNvSpPr txBox="1"/>
          <p:nvPr/>
        </p:nvSpPr>
        <p:spPr>
          <a:xfrm>
            <a:off x="1545286" y="2569469"/>
            <a:ext cx="3602778" cy="830997"/>
          </a:xfrm>
          <a:prstGeom prst="rect">
            <a:avLst/>
          </a:prstGeom>
          <a:noFill/>
        </p:spPr>
        <p:txBody>
          <a:bodyPr wrap="square" rtlCol="0">
            <a:spAutoFit/>
          </a:bodyPr>
          <a:lstStyle/>
          <a:p>
            <a:r>
              <a:rPr lang="en-US" altLang="zh-CN" sz="2400" b="1" dirty="0" smtClean="0">
                <a:solidFill>
                  <a:srgbClr val="C00000"/>
                </a:solidFill>
                <a:latin typeface="宋体" panose="02010600030101010101" pitchFamily="2" charset="-122"/>
                <a:ea typeface="宋体" panose="02010600030101010101" pitchFamily="2" charset="-122"/>
              </a:rPr>
              <a:t>《</a:t>
            </a:r>
            <a:r>
              <a:rPr lang="zh-CN" altLang="en-US" sz="2400" b="1" dirty="0">
                <a:solidFill>
                  <a:srgbClr val="C00000"/>
                </a:solidFill>
                <a:latin typeface="宋体" panose="02010600030101010101" pitchFamily="2" charset="-122"/>
                <a:ea typeface="宋体" panose="02010600030101010101" pitchFamily="2" charset="-122"/>
              </a:rPr>
              <a:t>价规</a:t>
            </a:r>
            <a:r>
              <a:rPr lang="en-US" altLang="zh-CN" sz="2400" b="1" dirty="0">
                <a:solidFill>
                  <a:srgbClr val="C00000"/>
                </a:solidFill>
                <a:latin typeface="宋体" panose="02010600030101010101" pitchFamily="2" charset="-122"/>
                <a:ea typeface="宋体" panose="02010600030101010101" pitchFamily="2" charset="-122"/>
              </a:rPr>
              <a:t>》</a:t>
            </a:r>
            <a:r>
              <a:rPr lang="zh-CN" altLang="en-US" sz="2400" b="1" dirty="0">
                <a:solidFill>
                  <a:srgbClr val="C00000"/>
                </a:solidFill>
                <a:latin typeface="宋体" panose="02010600030101010101" pitchFamily="2" charset="-122"/>
                <a:ea typeface="宋体" panose="02010600030101010101" pitchFamily="2" charset="-122"/>
              </a:rPr>
              <a:t>适用范围</a:t>
            </a:r>
            <a:endParaRPr lang="en-US" altLang="zh-CN" sz="2400" b="1" dirty="0">
              <a:solidFill>
                <a:srgbClr val="C00000"/>
              </a:solidFill>
              <a:latin typeface="宋体" panose="02010600030101010101" pitchFamily="2" charset="-122"/>
              <a:ea typeface="宋体" panose="02010600030101010101" pitchFamily="2" charset="-122"/>
            </a:endParaRPr>
          </a:p>
          <a:p>
            <a:endParaRPr lang="zh-CN" altLang="en-US" sz="2400" b="1" dirty="0"/>
          </a:p>
        </p:txBody>
      </p:sp>
      <p:sp>
        <p:nvSpPr>
          <p:cNvPr id="12" name="矩形 11">
            <a:extLst>
              <a:ext uri="{FF2B5EF4-FFF2-40B4-BE49-F238E27FC236}">
                <a16:creationId xmlns:a16="http://schemas.microsoft.com/office/drawing/2014/main" xmlns="" id="{F1715C10-9E64-415E-AA19-C03A8A1C1DB9}"/>
              </a:ext>
            </a:extLst>
          </p:cNvPr>
          <p:cNvSpPr/>
          <p:nvPr/>
        </p:nvSpPr>
        <p:spPr>
          <a:xfrm>
            <a:off x="1115616" y="3047390"/>
            <a:ext cx="7272808" cy="1754326"/>
          </a:xfrm>
          <a:prstGeom prst="rect">
            <a:avLst/>
          </a:prstGeom>
        </p:spPr>
        <p:txBody>
          <a:bodyPr wrap="square">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 铁</a:t>
            </a:r>
            <a:r>
              <a:rPr lang="zh-CN" altLang="en-US" sz="2400" dirty="0">
                <a:latin typeface="宋体" panose="02010600030101010101" pitchFamily="2" charset="-122"/>
                <a:ea typeface="宋体" panose="02010600030101010101" pitchFamily="2" charset="-122"/>
              </a:rPr>
              <a:t>路营业线的货物运输，除军事运输、水陆联运、国际铁路联运过境运输及其他另有规定者外，均按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价规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计算货物的运输费用。</a:t>
            </a:r>
          </a:p>
        </p:txBody>
      </p:sp>
      <p:sp>
        <p:nvSpPr>
          <p:cNvPr id="9" name="文本框 2">
            <a:extLst>
              <a:ext uri="{FF2B5EF4-FFF2-40B4-BE49-F238E27FC236}">
                <a16:creationId xmlns="" xmlns:a16="http://schemas.microsoft.com/office/drawing/2014/main" id="{C495479F-8938-467C-B6A1-5D2B4DC4F2A9}"/>
              </a:ext>
            </a:extLst>
          </p:cNvPr>
          <p:cNvSpPr txBox="1"/>
          <p:nvPr/>
        </p:nvSpPr>
        <p:spPr>
          <a:xfrm>
            <a:off x="989856" y="616541"/>
            <a:ext cx="545435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、铁路货物运价核收依据</a:t>
            </a:r>
            <a:endParaRPr lang="zh-CN" altLang="en-US" sz="3200" b="1" dirty="0">
              <a:solidFill>
                <a:srgbClr val="7030A0"/>
              </a:solidFill>
              <a:latin typeface="宋体" pitchFamily="2" charset="-122"/>
              <a:ea typeface="宋体" pitchFamily="2" charset="-122"/>
            </a:endParaRPr>
          </a:p>
        </p:txBody>
      </p:sp>
    </p:spTree>
    <p:extLst>
      <p:ext uri="{BB962C8B-B14F-4D97-AF65-F5344CB8AC3E}">
        <p14:creationId xmlns:p14="http://schemas.microsoft.com/office/powerpoint/2010/main" xmlns="" val="4050292757"/>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0DB38FD-D2BC-4C41-A193-ACED09366766}"/>
              </a:ext>
            </a:extLst>
          </p:cNvPr>
          <p:cNvPicPr>
            <a:picLocks noChangeAspect="1"/>
          </p:cNvPicPr>
          <p:nvPr/>
        </p:nvPicPr>
        <p:blipFill>
          <a:blip r:embed="rId2" cstate="print"/>
          <a:stretch>
            <a:fillRect/>
          </a:stretch>
        </p:blipFill>
        <p:spPr>
          <a:xfrm>
            <a:off x="107504" y="469349"/>
            <a:ext cx="971600" cy="880512"/>
          </a:xfrm>
          <a:prstGeom prst="rect">
            <a:avLst/>
          </a:prstGeom>
        </p:spPr>
      </p:pic>
      <p:sp>
        <p:nvSpPr>
          <p:cNvPr id="13" name="文本框 12">
            <a:extLst>
              <a:ext uri="{FF2B5EF4-FFF2-40B4-BE49-F238E27FC236}">
                <a16:creationId xmlns:a16="http://schemas.microsoft.com/office/drawing/2014/main" xmlns="" id="{5A827752-31C7-43C6-ABC6-9943090D5DF2}"/>
              </a:ext>
            </a:extLst>
          </p:cNvPr>
          <p:cNvSpPr txBox="1"/>
          <p:nvPr/>
        </p:nvSpPr>
        <p:spPr>
          <a:xfrm>
            <a:off x="1043608" y="1993404"/>
            <a:ext cx="7416824" cy="2308324"/>
          </a:xfrm>
          <a:prstGeom prst="rect">
            <a:avLst/>
          </a:prstGeom>
          <a:noFill/>
        </p:spPr>
        <p:txBody>
          <a:bodyPr wrap="square" rtlCol="0">
            <a:spAutoFit/>
          </a:bodyPr>
          <a:lstStyle/>
          <a:p>
            <a:pPr>
              <a:lnSpc>
                <a:spcPct val="150000"/>
              </a:lnSpc>
            </a:pPr>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价规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规定了在各种不同情况下计算货物运输费用的基本条件，各种货物运费、杂费和其他费用的计算方法及国际铁路联运货物国内段的运输费用的计算方法等。</a:t>
            </a:r>
          </a:p>
        </p:txBody>
      </p:sp>
      <p:sp>
        <p:nvSpPr>
          <p:cNvPr id="14" name="矩形 13">
            <a:extLst>
              <a:ext uri="{FF2B5EF4-FFF2-40B4-BE49-F238E27FC236}">
                <a16:creationId xmlns:a16="http://schemas.microsoft.com/office/drawing/2014/main" xmlns="" id="{2FB2C761-CDB4-4C90-A321-47B829AF6127}"/>
              </a:ext>
            </a:extLst>
          </p:cNvPr>
          <p:cNvSpPr/>
          <p:nvPr/>
        </p:nvSpPr>
        <p:spPr>
          <a:xfrm>
            <a:off x="1475656" y="1417340"/>
            <a:ext cx="2646878" cy="461665"/>
          </a:xfrm>
          <a:prstGeom prst="rect">
            <a:avLst/>
          </a:prstGeom>
        </p:spPr>
        <p:txBody>
          <a:bodyPr wrap="none">
            <a:spAutoFit/>
          </a:bodyPr>
          <a:lstStyle/>
          <a:p>
            <a:r>
              <a:rPr lang="en-US" altLang="zh-CN" sz="2400" b="1" dirty="0" smtClean="0">
                <a:solidFill>
                  <a:srgbClr val="C00000"/>
                </a:solidFill>
                <a:latin typeface="宋体" panose="02010600030101010101" pitchFamily="2" charset="-122"/>
                <a:ea typeface="宋体" panose="02010600030101010101" pitchFamily="2" charset="-122"/>
              </a:rPr>
              <a:t>《</a:t>
            </a:r>
            <a:r>
              <a:rPr lang="zh-CN" altLang="en-US" sz="2400" b="1" dirty="0">
                <a:solidFill>
                  <a:srgbClr val="C00000"/>
                </a:solidFill>
                <a:latin typeface="宋体" panose="02010600030101010101" pitchFamily="2" charset="-122"/>
                <a:ea typeface="宋体" panose="02010600030101010101" pitchFamily="2" charset="-122"/>
              </a:rPr>
              <a:t>价规</a:t>
            </a:r>
            <a:r>
              <a:rPr lang="en-US" altLang="zh-CN" sz="2400" b="1" dirty="0">
                <a:solidFill>
                  <a:srgbClr val="C00000"/>
                </a:solidFill>
                <a:latin typeface="宋体" panose="02010600030101010101" pitchFamily="2" charset="-122"/>
                <a:ea typeface="宋体" panose="02010600030101010101" pitchFamily="2" charset="-122"/>
              </a:rPr>
              <a:t>》</a:t>
            </a:r>
            <a:r>
              <a:rPr lang="zh-CN" altLang="en-US" sz="2400" b="1" dirty="0">
                <a:solidFill>
                  <a:srgbClr val="C00000"/>
                </a:solidFill>
                <a:latin typeface="宋体" panose="02010600030101010101" pitchFamily="2" charset="-122"/>
                <a:ea typeface="宋体" panose="02010600030101010101" pitchFamily="2" charset="-122"/>
              </a:rPr>
              <a:t>基本内容</a:t>
            </a:r>
            <a:endParaRPr lang="en-US" altLang="zh-CN" sz="2400" b="1" dirty="0">
              <a:solidFill>
                <a:srgbClr val="C00000"/>
              </a:solidFill>
              <a:latin typeface="宋体" panose="02010600030101010101" pitchFamily="2" charset="-122"/>
              <a:ea typeface="宋体" panose="02010600030101010101" pitchFamily="2" charset="-122"/>
            </a:endParaRPr>
          </a:p>
        </p:txBody>
      </p:sp>
      <p:sp>
        <p:nvSpPr>
          <p:cNvPr id="9" name="文本框 2">
            <a:extLst>
              <a:ext uri="{FF2B5EF4-FFF2-40B4-BE49-F238E27FC236}">
                <a16:creationId xmlns="" xmlns:a16="http://schemas.microsoft.com/office/drawing/2014/main" id="{C495479F-8938-467C-B6A1-5D2B4DC4F2A9}"/>
              </a:ext>
            </a:extLst>
          </p:cNvPr>
          <p:cNvSpPr txBox="1"/>
          <p:nvPr/>
        </p:nvSpPr>
        <p:spPr>
          <a:xfrm>
            <a:off x="989856" y="616541"/>
            <a:ext cx="545435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、铁路货物运价核收依据</a:t>
            </a:r>
            <a:endParaRPr lang="zh-CN" altLang="en-US" sz="3200" b="1" dirty="0">
              <a:solidFill>
                <a:srgbClr val="7030A0"/>
              </a:solidFill>
              <a:latin typeface="宋体" pitchFamily="2" charset="-122"/>
              <a:ea typeface="宋体" pitchFamily="2" charset="-122"/>
            </a:endParaRPr>
          </a:p>
        </p:txBody>
      </p:sp>
    </p:spTree>
    <p:extLst>
      <p:ext uri="{BB962C8B-B14F-4D97-AF65-F5344CB8AC3E}">
        <p14:creationId xmlns:p14="http://schemas.microsoft.com/office/powerpoint/2010/main" xmlns="" val="4050292757"/>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25A86BAB-EACC-470F-93B6-2BE17F838D2B}"/>
              </a:ext>
            </a:extLst>
          </p:cNvPr>
          <p:cNvSpPr txBox="1"/>
          <p:nvPr/>
        </p:nvSpPr>
        <p:spPr>
          <a:xfrm>
            <a:off x="755576" y="696883"/>
            <a:ext cx="2376264" cy="892552"/>
          </a:xfrm>
          <a:prstGeom prst="rect">
            <a:avLst/>
          </a:prstGeom>
          <a:noFill/>
        </p:spPr>
        <p:txBody>
          <a:bodyPr wrap="square" rtlCol="0">
            <a:spAutoFit/>
          </a:bodyPr>
          <a:lstStyle/>
          <a:p>
            <a:r>
              <a:rPr lang="en-US" altLang="zh-CN" sz="2400" b="1" dirty="0" smtClean="0">
                <a:solidFill>
                  <a:srgbClr val="C00000"/>
                </a:solidFill>
                <a:latin typeface="宋体" panose="02010600030101010101" pitchFamily="2" charset="-122"/>
                <a:ea typeface="宋体" panose="02010600030101010101" pitchFamily="2" charset="-122"/>
              </a:rPr>
              <a:t>《</a:t>
            </a:r>
            <a:r>
              <a:rPr lang="zh-CN" altLang="en-US" sz="2400" b="1" dirty="0">
                <a:solidFill>
                  <a:srgbClr val="C00000"/>
                </a:solidFill>
                <a:latin typeface="宋体" panose="02010600030101010101" pitchFamily="2" charset="-122"/>
                <a:ea typeface="宋体" panose="02010600030101010101" pitchFamily="2" charset="-122"/>
              </a:rPr>
              <a:t>价规</a:t>
            </a:r>
            <a:r>
              <a:rPr lang="en-US" altLang="zh-CN" sz="2400" b="1" dirty="0">
                <a:solidFill>
                  <a:srgbClr val="C00000"/>
                </a:solidFill>
                <a:latin typeface="宋体" panose="02010600030101010101" pitchFamily="2" charset="-122"/>
                <a:ea typeface="宋体" panose="02010600030101010101" pitchFamily="2" charset="-122"/>
              </a:rPr>
              <a:t>》</a:t>
            </a:r>
            <a:r>
              <a:rPr lang="zh-CN" altLang="en-US" sz="2400" b="1" dirty="0">
                <a:solidFill>
                  <a:srgbClr val="C00000"/>
                </a:solidFill>
                <a:latin typeface="宋体" panose="02010600030101010101" pitchFamily="2" charset="-122"/>
                <a:ea typeface="宋体" panose="02010600030101010101" pitchFamily="2" charset="-122"/>
              </a:rPr>
              <a:t>附件</a:t>
            </a:r>
            <a:endParaRPr lang="en-US" altLang="zh-CN" sz="2400" b="1" dirty="0">
              <a:solidFill>
                <a:srgbClr val="C00000"/>
              </a:solidFill>
              <a:latin typeface="宋体" panose="02010600030101010101" pitchFamily="2" charset="-122"/>
              <a:ea typeface="宋体" panose="02010600030101010101" pitchFamily="2" charset="-122"/>
            </a:endParaRPr>
          </a:p>
          <a:p>
            <a:endParaRPr lang="zh-CN" altLang="en-US" sz="2800" b="1" dirty="0"/>
          </a:p>
        </p:txBody>
      </p:sp>
      <p:sp>
        <p:nvSpPr>
          <p:cNvPr id="12" name="矩形 11">
            <a:extLst>
              <a:ext uri="{FF2B5EF4-FFF2-40B4-BE49-F238E27FC236}">
                <a16:creationId xmlns:a16="http://schemas.microsoft.com/office/drawing/2014/main" xmlns="" id="{F1715C10-9E64-415E-AA19-C03A8A1C1DB9}"/>
              </a:ext>
            </a:extLst>
          </p:cNvPr>
          <p:cNvSpPr/>
          <p:nvPr/>
        </p:nvSpPr>
        <p:spPr>
          <a:xfrm>
            <a:off x="1115616" y="1417340"/>
            <a:ext cx="6254330" cy="2862322"/>
          </a:xfrm>
          <a:prstGeom prst="rect">
            <a:avLst/>
          </a:prstGeom>
        </p:spPr>
        <p:txBody>
          <a:bodyPr wrap="square">
            <a:spAutoFit/>
          </a:bodyPr>
          <a:lstStyle/>
          <a:p>
            <a:pPr>
              <a:lnSpc>
                <a:spcPct val="150000"/>
              </a:lnSpc>
            </a:pPr>
            <a:r>
              <a:rPr lang="en-US" altLang="zh-CN" sz="2400" dirty="0"/>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价规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包含有</a:t>
            </a:r>
            <a:r>
              <a:rPr lang="zh-CN" altLang="en-US" sz="2400" dirty="0">
                <a:solidFill>
                  <a:srgbClr val="FF0000"/>
                </a:solidFill>
                <a:latin typeface="宋体" panose="02010600030101010101" pitchFamily="2" charset="-122"/>
                <a:ea typeface="宋体" panose="02010600030101010101" pitchFamily="2" charset="-122"/>
              </a:rPr>
              <a:t>四个附件</a:t>
            </a:r>
            <a:r>
              <a:rPr lang="zh-CN" altLang="en-US" sz="2400" dirty="0">
                <a:latin typeface="宋体" panose="02010600030101010101" pitchFamily="2" charset="-122"/>
                <a:ea typeface="宋体" panose="02010600030101010101" pitchFamily="2" charset="-122"/>
              </a:rPr>
              <a:t>。附件一为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铁路货物运输品名分类与代码表</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（简称</a:t>
            </a:r>
            <a:r>
              <a:rPr lang="en-US" altLang="zh-CN" sz="2400" dirty="0" smtClean="0">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分类表</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附件三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铁路货物陨石品名检查表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（简称</a:t>
            </a:r>
            <a:r>
              <a:rPr lang="en-US" altLang="zh-CN" sz="2400" dirty="0">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检查表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），都是用来判定货物的类别代码和确定运价号的工具</a:t>
            </a:r>
          </a:p>
        </p:txBody>
      </p:sp>
      <p:pic>
        <p:nvPicPr>
          <p:cNvPr id="2" name="图片 1">
            <a:extLst>
              <a:ext uri="{FF2B5EF4-FFF2-40B4-BE49-F238E27FC236}">
                <a16:creationId xmlns:a16="http://schemas.microsoft.com/office/drawing/2014/main" xmlns="" id="{936565BF-A17A-48AE-93C1-FF00773A8352}"/>
              </a:ext>
            </a:extLst>
          </p:cNvPr>
          <p:cNvPicPr>
            <a:picLocks noChangeAspect="1"/>
          </p:cNvPicPr>
          <p:nvPr/>
        </p:nvPicPr>
        <p:blipFill>
          <a:blip r:embed="rId2" cstate="print"/>
          <a:stretch>
            <a:fillRect/>
          </a:stretch>
        </p:blipFill>
        <p:spPr>
          <a:xfrm>
            <a:off x="7452320" y="1126764"/>
            <a:ext cx="1514286" cy="1638095"/>
          </a:xfrm>
          <a:prstGeom prst="rect">
            <a:avLst/>
          </a:prstGeom>
        </p:spPr>
      </p:pic>
      <p:pic>
        <p:nvPicPr>
          <p:cNvPr id="3" name="图片 2">
            <a:extLst>
              <a:ext uri="{FF2B5EF4-FFF2-40B4-BE49-F238E27FC236}">
                <a16:creationId xmlns:a16="http://schemas.microsoft.com/office/drawing/2014/main" xmlns="" id="{BC3ED941-537A-4356-ACBB-F591117550A9}"/>
              </a:ext>
            </a:extLst>
          </p:cNvPr>
          <p:cNvPicPr>
            <a:picLocks noChangeAspect="1"/>
          </p:cNvPicPr>
          <p:nvPr/>
        </p:nvPicPr>
        <p:blipFill>
          <a:blip r:embed="rId3" cstate="print"/>
          <a:stretch>
            <a:fillRect/>
          </a:stretch>
        </p:blipFill>
        <p:spPr>
          <a:xfrm>
            <a:off x="5454" y="4276089"/>
            <a:ext cx="1688604" cy="1378321"/>
          </a:xfrm>
          <a:prstGeom prst="rect">
            <a:avLst/>
          </a:prstGeom>
        </p:spPr>
      </p:pic>
    </p:spTree>
    <p:extLst>
      <p:ext uri="{BB962C8B-B14F-4D97-AF65-F5344CB8AC3E}">
        <p14:creationId xmlns:p14="http://schemas.microsoft.com/office/powerpoint/2010/main" xmlns="" val="3794558840"/>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4048</TotalTime>
  <Words>2914</Words>
  <Application>Microsoft Office PowerPoint</Application>
  <PresentationFormat>全屏显示(16:10)</PresentationFormat>
  <Paragraphs>139</Paragraphs>
  <Slides>31</Slides>
  <Notes>0</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uu</vt:lpstr>
      <vt:lpstr>幻灯片 1</vt:lpstr>
      <vt:lpstr>项目二   铁路货物运输组织管理</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840</cp:revision>
  <dcterms:created xsi:type="dcterms:W3CDTF">2014-09-04T05:16:00Z</dcterms:created>
  <dcterms:modified xsi:type="dcterms:W3CDTF">2017-08-11T08:46:00Z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