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588" r:id="rId2"/>
    <p:sldId id="261" r:id="rId3"/>
    <p:sldId id="323" r:id="rId4"/>
    <p:sldId id="590" r:id="rId5"/>
    <p:sldId id="324" r:id="rId6"/>
    <p:sldId id="382" r:id="rId7"/>
    <p:sldId id="381" r:id="rId8"/>
    <p:sldId id="591" r:id="rId9"/>
    <p:sldId id="592" r:id="rId10"/>
    <p:sldId id="593" r:id="rId11"/>
    <p:sldId id="594" r:id="rId12"/>
    <p:sldId id="595" r:id="rId13"/>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917848"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、联合运输的特点</a:t>
            </a:r>
            <a:endParaRPr lang="zh-CN" altLang="en-US" sz="3200" b="1" dirty="0">
              <a:solidFill>
                <a:srgbClr val="7030A0"/>
              </a:solidFill>
              <a:latin typeface="宋体" pitchFamily="2" charset="-122"/>
              <a:ea typeface="宋体" pitchFamily="2" charset="-122"/>
            </a:endParaRPr>
          </a:p>
        </p:txBody>
      </p:sp>
      <p:pic>
        <p:nvPicPr>
          <p:cNvPr id="4" name="Picture 7" descr="t7-1"/>
          <p:cNvPicPr>
            <a:picLocks noChangeAspect="1" noChangeArrowheads="1"/>
          </p:cNvPicPr>
          <p:nvPr/>
        </p:nvPicPr>
        <p:blipFill>
          <a:blip r:embed="rId2" cstate="print"/>
          <a:srcRect/>
          <a:stretch>
            <a:fillRect/>
          </a:stretch>
        </p:blipFill>
        <p:spPr bwMode="auto">
          <a:xfrm>
            <a:off x="755576" y="1345332"/>
            <a:ext cx="7778750" cy="39973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79512" y="409228"/>
            <a:ext cx="942975" cy="914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440346" y="3433564"/>
            <a:ext cx="2524142" cy="2281436"/>
          </a:xfrm>
          <a:prstGeom prst="rect">
            <a:avLst/>
          </a:prstGeom>
          <a:noFill/>
          <a:ln w="9525">
            <a:noFill/>
            <a:miter lim="800000"/>
            <a:headEnd/>
            <a:tailEnd/>
          </a:ln>
        </p:spPr>
      </p:pic>
      <p:sp>
        <p:nvSpPr>
          <p:cNvPr id="3" name="文本框 2">
            <a:extLst>
              <a:ext uri="{FF2B5EF4-FFF2-40B4-BE49-F238E27FC236}">
                <a16:creationId xmlns="" xmlns:a16="http://schemas.microsoft.com/office/drawing/2014/main" id="{C495479F-8938-467C-B6A1-5D2B4DC4F2A9}"/>
              </a:ext>
            </a:extLst>
          </p:cNvPr>
          <p:cNvSpPr txBox="1"/>
          <p:nvPr/>
        </p:nvSpPr>
        <p:spPr>
          <a:xfrm>
            <a:off x="917848" y="472525"/>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4</a:t>
            </a:r>
            <a:r>
              <a:rPr lang="zh-CN" altLang="en-US" sz="3200" b="1" dirty="0" smtClean="0">
                <a:solidFill>
                  <a:srgbClr val="7030A0"/>
                </a:solidFill>
                <a:latin typeface="宋体" pitchFamily="2" charset="-122"/>
                <a:ea typeface="宋体" pitchFamily="2" charset="-122"/>
              </a:rPr>
              <a:t>、联合运输的作用</a:t>
            </a:r>
            <a:endParaRPr lang="zh-CN" altLang="en-US" sz="3200" b="1" dirty="0">
              <a:solidFill>
                <a:srgbClr val="7030A0"/>
              </a:solidFill>
              <a:latin typeface="宋体" pitchFamily="2" charset="-122"/>
              <a:ea typeface="宋体" pitchFamily="2" charset="-122"/>
            </a:endParaRPr>
          </a:p>
        </p:txBody>
      </p:sp>
      <p:sp>
        <p:nvSpPr>
          <p:cNvPr id="5" name="Rectangle 3"/>
          <p:cNvSpPr txBox="1">
            <a:spLocks noChangeArrowheads="1"/>
          </p:cNvSpPr>
          <p:nvPr/>
        </p:nvSpPr>
        <p:spPr bwMode="auto">
          <a:xfrm>
            <a:off x="539552" y="1417340"/>
            <a:ext cx="7128792" cy="3024336"/>
          </a:xfrm>
          <a:prstGeom prst="rect">
            <a:avLst/>
          </a:prstGeom>
          <a:noFill/>
          <a:ln w="9525">
            <a:noFill/>
            <a:miter lim="800000"/>
            <a:headEnd/>
            <a:tailEnd/>
          </a:ln>
        </p:spPr>
        <p:txBody>
          <a:bodyPr/>
          <a:lstStyle/>
          <a:p>
            <a:pPr marL="342900" indent="457200" eaLnBrk="0" hangingPunct="0">
              <a:lnSpc>
                <a:spcPct val="150000"/>
              </a:lnSpc>
              <a:spcBef>
                <a:spcPct val="20000"/>
              </a:spcBef>
              <a:defRPr/>
            </a:pPr>
            <a:r>
              <a:rPr lang="zh-CN" altLang="en-US" sz="2400" kern="0" dirty="0" smtClean="0">
                <a:solidFill>
                  <a:srgbClr val="FF0000"/>
                </a:solidFill>
                <a:latin typeface="宋体" pitchFamily="2" charset="-122"/>
                <a:ea typeface="宋体" pitchFamily="2" charset="-122"/>
              </a:rPr>
              <a:t>联合运输不是一种新的运输方式，而是一种新的运输组织形式</a:t>
            </a:r>
            <a:r>
              <a:rPr lang="zh-CN" altLang="en-US" sz="2400" kern="0" dirty="0" smtClean="0">
                <a:latin typeface="宋体" pitchFamily="2" charset="-122"/>
                <a:ea typeface="宋体" pitchFamily="2" charset="-122"/>
              </a:rPr>
              <a:t>，是在旅客和货物多次中转连续运输的全程运输过程中，在不同运输区段、不同运输方式的结合部（中转、换装地点）发挥纽带、贯通和衔接作用。</a:t>
            </a:r>
          </a:p>
          <a:p>
            <a:pPr marL="342900" indent="457200" eaLnBrk="0" hangingPunct="0">
              <a:lnSpc>
                <a:spcPct val="150000"/>
              </a:lnSpc>
              <a:spcBef>
                <a:spcPct val="20000"/>
              </a:spcBef>
              <a:defRPr/>
            </a:pPr>
            <a:endParaRPr lang="zh-CN" altLang="en-US" sz="2400" kern="0" dirty="0">
              <a:latin typeface="宋体" pitchFamily="2" charset="-122"/>
              <a:ea typeface="宋体" pitchFamily="2" charset="-122"/>
            </a:endParaRPr>
          </a:p>
          <a:p>
            <a:pPr marL="742950" lvl="1" indent="457200" algn="just" eaLnBrk="0" hangingPunct="0">
              <a:lnSpc>
                <a:spcPct val="150000"/>
              </a:lnSpc>
              <a:spcBef>
                <a:spcPct val="20000"/>
              </a:spcBef>
              <a:defRPr/>
            </a:pPr>
            <a:endParaRPr kumimoji="1" lang="zh-CN" altLang="en-US" sz="2400" kern="0" dirty="0">
              <a:latin typeface="宋体" pitchFamily="2" charset="-122"/>
              <a:ea typeface="宋体" pitchFamily="2" charset="-122"/>
            </a:endParaRPr>
          </a:p>
          <a:p>
            <a:pPr marL="742950" lvl="1" indent="457200" algn="just" eaLnBrk="0" hangingPunct="0">
              <a:lnSpc>
                <a:spcPct val="150000"/>
              </a:lnSpc>
              <a:spcBef>
                <a:spcPct val="20000"/>
              </a:spcBef>
              <a:defRPr/>
            </a:pPr>
            <a:endParaRPr lang="zh-CN" altLang="en-US" sz="2400" kern="0" dirty="0">
              <a:latin typeface="宋体" pitchFamily="2" charset="-122"/>
              <a:ea typeface="宋体" pitchFamily="2" charset="-122"/>
            </a:endParaRPr>
          </a:p>
        </p:txBody>
      </p:sp>
      <p:pic>
        <p:nvPicPr>
          <p:cNvPr id="4" name="Picture 2"/>
          <p:cNvPicPr>
            <a:picLocks noChangeAspect="1" noChangeArrowheads="1"/>
          </p:cNvPicPr>
          <p:nvPr/>
        </p:nvPicPr>
        <p:blipFill>
          <a:blip r:embed="rId3" cstate="print"/>
          <a:srcRect/>
          <a:stretch>
            <a:fillRect/>
          </a:stretch>
        </p:blipFill>
        <p:spPr bwMode="auto">
          <a:xfrm>
            <a:off x="179512" y="409228"/>
            <a:ext cx="942975" cy="914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76256" y="3361556"/>
            <a:ext cx="1990525" cy="2184887"/>
          </a:xfrm>
          <a:prstGeom prst="rect">
            <a:avLst/>
          </a:prstGeom>
          <a:noFill/>
          <a:ln w="9525">
            <a:noFill/>
            <a:miter lim="800000"/>
            <a:headEnd/>
            <a:tailEnd/>
          </a:ln>
        </p:spPr>
      </p:pic>
      <p:sp>
        <p:nvSpPr>
          <p:cNvPr id="3" name="文本框 2">
            <a:extLst>
              <a:ext uri="{FF2B5EF4-FFF2-40B4-BE49-F238E27FC236}">
                <a16:creationId xmlns="" xmlns:a16="http://schemas.microsoft.com/office/drawing/2014/main" id="{C495479F-8938-467C-B6A1-5D2B4DC4F2A9}"/>
              </a:ext>
            </a:extLst>
          </p:cNvPr>
          <p:cNvSpPr txBox="1"/>
          <p:nvPr/>
        </p:nvSpPr>
        <p:spPr>
          <a:xfrm>
            <a:off x="845840"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4</a:t>
            </a:r>
            <a:r>
              <a:rPr lang="zh-CN" altLang="en-US" sz="3200" b="1" dirty="0" smtClean="0">
                <a:solidFill>
                  <a:srgbClr val="7030A0"/>
                </a:solidFill>
                <a:latin typeface="宋体" pitchFamily="2" charset="-122"/>
                <a:ea typeface="宋体" pitchFamily="2" charset="-122"/>
              </a:rPr>
              <a:t>、联合运输的作用</a:t>
            </a:r>
            <a:endParaRPr lang="zh-CN" altLang="en-US" sz="3200" b="1" dirty="0">
              <a:solidFill>
                <a:srgbClr val="7030A0"/>
              </a:solidFill>
              <a:latin typeface="宋体" pitchFamily="2" charset="-122"/>
              <a:ea typeface="宋体" pitchFamily="2" charset="-122"/>
            </a:endParaRPr>
          </a:p>
        </p:txBody>
      </p:sp>
      <p:sp>
        <p:nvSpPr>
          <p:cNvPr id="5" name="Rectangle 3"/>
          <p:cNvSpPr txBox="1">
            <a:spLocks noChangeArrowheads="1"/>
          </p:cNvSpPr>
          <p:nvPr/>
        </p:nvSpPr>
        <p:spPr bwMode="auto">
          <a:xfrm>
            <a:off x="539552" y="1417340"/>
            <a:ext cx="6696744" cy="3024336"/>
          </a:xfrm>
          <a:prstGeom prst="rect">
            <a:avLst/>
          </a:prstGeom>
          <a:noFill/>
          <a:ln w="9525">
            <a:noFill/>
            <a:miter lim="800000"/>
            <a:headEnd/>
            <a:tailEnd/>
          </a:ln>
        </p:spPr>
        <p:txBody>
          <a:bodyPr/>
          <a:lstStyle/>
          <a:p>
            <a:pPr marL="342900" indent="457200" eaLnBrk="0" hangingPunct="0">
              <a:lnSpc>
                <a:spcPct val="150000"/>
              </a:lnSpc>
              <a:spcBef>
                <a:spcPct val="20000"/>
              </a:spcBef>
              <a:defRPr/>
            </a:pPr>
            <a:r>
              <a:rPr lang="zh-CN" altLang="en-US" sz="2400" kern="0" dirty="0" smtClean="0">
                <a:latin typeface="宋体" pitchFamily="2" charset="-122"/>
                <a:ea typeface="宋体" pitchFamily="2" charset="-122"/>
              </a:rPr>
              <a:t>联合运输的产生打破了传统的不同运输方式，不同运输企业独立经营，独立组织运输的局面，把不同运输方式的运输线路、运输枢纽，各种运输企业、运输服务企业组成了一个不可分割的整体。</a:t>
            </a:r>
          </a:p>
          <a:p>
            <a:pPr marL="342900" indent="457200" eaLnBrk="0" hangingPunct="0">
              <a:lnSpc>
                <a:spcPct val="150000"/>
              </a:lnSpc>
              <a:spcBef>
                <a:spcPct val="20000"/>
              </a:spcBef>
              <a:defRPr/>
            </a:pPr>
            <a:endParaRPr lang="zh-CN" altLang="en-US" sz="2400" kern="0" dirty="0">
              <a:latin typeface="宋体" pitchFamily="2" charset="-122"/>
              <a:ea typeface="宋体" pitchFamily="2" charset="-122"/>
            </a:endParaRPr>
          </a:p>
          <a:p>
            <a:pPr marL="742950" lvl="1" indent="457200" algn="just" eaLnBrk="0" hangingPunct="0">
              <a:lnSpc>
                <a:spcPct val="150000"/>
              </a:lnSpc>
              <a:spcBef>
                <a:spcPct val="20000"/>
              </a:spcBef>
              <a:defRPr/>
            </a:pPr>
            <a:endParaRPr kumimoji="1" lang="zh-CN" altLang="en-US" sz="2400" kern="0" dirty="0">
              <a:latin typeface="宋体" pitchFamily="2" charset="-122"/>
              <a:ea typeface="宋体" pitchFamily="2" charset="-122"/>
            </a:endParaRPr>
          </a:p>
          <a:p>
            <a:pPr marL="742950" lvl="1" indent="457200" algn="just" eaLnBrk="0" hangingPunct="0">
              <a:lnSpc>
                <a:spcPct val="150000"/>
              </a:lnSpc>
              <a:spcBef>
                <a:spcPct val="20000"/>
              </a:spcBef>
              <a:defRPr/>
            </a:pPr>
            <a:endParaRPr lang="zh-CN" altLang="en-US" sz="2400" kern="0" dirty="0">
              <a:latin typeface="宋体" pitchFamily="2" charset="-122"/>
              <a:ea typeface="宋体" pitchFamily="2" charset="-122"/>
            </a:endParaRPr>
          </a:p>
        </p:txBody>
      </p:sp>
      <p:pic>
        <p:nvPicPr>
          <p:cNvPr id="4" name="Picture 2"/>
          <p:cNvPicPr>
            <a:picLocks noChangeAspect="1" noChangeArrowheads="1"/>
          </p:cNvPicPr>
          <p:nvPr/>
        </p:nvPicPr>
        <p:blipFill>
          <a:blip r:embed="rId3" cstate="print"/>
          <a:srcRect/>
          <a:stretch>
            <a:fillRect/>
          </a:stretch>
        </p:blipFill>
        <p:spPr bwMode="auto">
          <a:xfrm>
            <a:off x="179512" y="409228"/>
            <a:ext cx="942975" cy="914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F3E6B61-C146-4AD6-ADE4-56EC001ACF9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 xmlns:a16="http://schemas.microsoft.com/office/drawing/2014/main" id="{CE713D77-2F54-432E-A2B0-C14C687FB496}"/>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 xmlns:a16="http://schemas.microsoft.com/office/drawing/2014/main" id="{57AFDE6B-3FA8-4FDD-9611-25947519A018}"/>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068777"/>
            <a:ext cx="482352" cy="482352"/>
          </a:xfrm>
          <a:prstGeom prst="rect">
            <a:avLst/>
          </a:prstGeom>
        </p:spPr>
      </p:pic>
      <p:sp>
        <p:nvSpPr>
          <p:cNvPr id="17" name="文本框 16">
            <a:extLst>
              <a:ext uri="{FF2B5EF4-FFF2-40B4-BE49-F238E27FC236}">
                <a16:creationId xmlns="" xmlns:a16="http://schemas.microsoft.com/office/drawing/2014/main"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 xmlns:a16="http://schemas.microsoft.com/office/drawing/2014/main" id="{DBE2DE14-230E-4017-9184-896A866434DD}"/>
              </a:ext>
            </a:extLst>
          </p:cNvPr>
          <p:cNvSpPr txBox="1"/>
          <p:nvPr/>
        </p:nvSpPr>
        <p:spPr>
          <a:xfrm>
            <a:off x="3491880" y="163336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：联合运输知识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 xmlns:a16="http://schemas.microsoft.com/office/drawing/2014/main"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：国际多式联运组织管理</a:t>
            </a:r>
          </a:p>
        </p:txBody>
      </p:sp>
      <p:sp>
        <p:nvSpPr>
          <p:cNvPr id="20" name="文本框 19">
            <a:extLst>
              <a:ext uri="{FF2B5EF4-FFF2-40B4-BE49-F238E27FC236}">
                <a16:creationId xmlns="" xmlns:a16="http://schemas.microsoft.com/office/drawing/2014/main" id="{392E543B-D2C6-4367-902E-01BEBFA9AE99}"/>
              </a:ext>
            </a:extLst>
          </p:cNvPr>
          <p:cNvSpPr txBox="1"/>
          <p:nvPr/>
        </p:nvSpPr>
        <p:spPr>
          <a:xfrm>
            <a:off x="3491880" y="235344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：国内联合运输组织管理</a:t>
            </a:r>
            <a:endParaRPr lang="zh-CN" altLang="en-US" sz="2400" b="1" dirty="0">
              <a:latin typeface="宋体" pitchFamily="2" charset="-122"/>
              <a:ea typeface="宋体" pitchFamily="2" charset="-122"/>
            </a:endParaRPr>
          </a:p>
        </p:txBody>
      </p:sp>
      <p:sp>
        <p:nvSpPr>
          <p:cNvPr id="26" name="矩形 25">
            <a:extLst>
              <a:ext uri="{FF2B5EF4-FFF2-40B4-BE49-F238E27FC236}">
                <a16:creationId xmlns="" xmlns:a16="http://schemas.microsoft.com/office/drawing/2014/main" id="{810FAAC4-2946-4187-AE48-B2616F293B3B}"/>
              </a:ext>
            </a:extLst>
          </p:cNvPr>
          <p:cNvSpPr/>
          <p:nvPr/>
        </p:nvSpPr>
        <p:spPr>
          <a:xfrm>
            <a:off x="539552" y="1048589"/>
            <a:ext cx="1832553" cy="584775"/>
          </a:xfrm>
          <a:prstGeom prst="rect">
            <a:avLst/>
          </a:prstGeom>
          <a:noFill/>
        </p:spPr>
        <p:txBody>
          <a:bodyPr wrap="none" lIns="91440" tIns="45720" rIns="91440" bIns="45720">
            <a:spAutoFit/>
          </a:bodyPr>
          <a:lstStyle/>
          <a:p>
            <a:pPr algn="ctr"/>
            <a:r>
              <a:rPr lang="zh-CN" altLang="en-US" sz="32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409228"/>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项目八   联合运输</a:t>
            </a:r>
            <a:endParaRPr lang="zh-CN" altLang="en-US" sz="3600" dirty="0">
              <a:solidFill>
                <a:srgbClr val="FF000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室内, 墙壁, 人员&#10;&#10;已生成极高可信度的说明">
            <a:extLst>
              <a:ext uri="{FF2B5EF4-FFF2-40B4-BE49-F238E27FC236}">
                <a16:creationId xmlns="" xmlns:a16="http://schemas.microsoft.com/office/drawing/2014/main" id="{2F707FA4-5E4F-4FB1-9AEB-89F71C955C6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39842" y="3199440"/>
            <a:ext cx="2133600" cy="2133600"/>
          </a:xfrm>
          <a:prstGeom prst="rect">
            <a:avLst/>
          </a:prstGeom>
        </p:spPr>
      </p:pic>
      <p:sp>
        <p:nvSpPr>
          <p:cNvPr id="5" name="标题 4">
            <a:extLst>
              <a:ext uri="{FF2B5EF4-FFF2-40B4-BE49-F238E27FC236}">
                <a16:creationId xmlns="" xmlns:a16="http://schemas.microsoft.com/office/drawing/2014/main" id="{0183E837-6518-44D5-81FD-EBB85DAEF6DC}"/>
              </a:ext>
            </a:extLst>
          </p:cNvPr>
          <p:cNvSpPr>
            <a:spLocks noGrp="1"/>
          </p:cNvSpPr>
          <p:nvPr>
            <p:ph type="title"/>
          </p:nvPr>
        </p:nvSpPr>
        <p:spPr>
          <a:xfrm>
            <a:off x="440970" y="481236"/>
            <a:ext cx="8229600" cy="635265"/>
          </a:xfrm>
        </p:spPr>
        <p:txBody>
          <a:bodyPr/>
          <a:lstStyle/>
          <a:p>
            <a:r>
              <a:rPr lang="zh-CN" altLang="en-US" dirty="0">
                <a:solidFill>
                  <a:srgbClr val="00B050"/>
                </a:solidFill>
                <a:latin typeface="宋体" pitchFamily="2" charset="-122"/>
                <a:ea typeface="宋体" pitchFamily="2" charset="-122"/>
              </a:rPr>
              <a:t>知识目标</a:t>
            </a:r>
          </a:p>
        </p:txBody>
      </p:sp>
      <p:sp>
        <p:nvSpPr>
          <p:cNvPr id="6" name="文本框 5">
            <a:extLst>
              <a:ext uri="{FF2B5EF4-FFF2-40B4-BE49-F238E27FC236}">
                <a16:creationId xmlns="" xmlns:a16="http://schemas.microsoft.com/office/drawing/2014/main" id="{A597F7CB-BA2E-43EF-8116-BFC6B1DEFF2B}"/>
              </a:ext>
            </a:extLst>
          </p:cNvPr>
          <p:cNvSpPr txBox="1"/>
          <p:nvPr/>
        </p:nvSpPr>
        <p:spPr>
          <a:xfrm>
            <a:off x="1043608" y="1116501"/>
            <a:ext cx="5760640" cy="2185214"/>
          </a:xfrm>
          <a:prstGeom prst="rect">
            <a:avLst/>
          </a:prstGeom>
          <a:noFill/>
        </p:spPr>
        <p:txBody>
          <a:bodyPr wrap="square" rtlCol="0">
            <a:spAutoFit/>
          </a:bodyPr>
          <a:lstStyle/>
          <a:p>
            <a:r>
              <a:rPr lang="zh-CN" altLang="en-US" sz="2800" dirty="0">
                <a:solidFill>
                  <a:srgbClr val="0000FF"/>
                </a:solidFill>
                <a:latin typeface="宋体" pitchFamily="2" charset="-122"/>
                <a:ea typeface="宋体" pitchFamily="2" charset="-122"/>
              </a:rPr>
              <a:t>重点掌握：</a:t>
            </a:r>
            <a:endParaRPr lang="en-US" altLang="zh-CN" sz="2800" dirty="0">
              <a:solidFill>
                <a:srgbClr val="0000FF"/>
              </a:solidFill>
              <a:latin typeface="宋体" pitchFamily="2" charset="-122"/>
              <a:ea typeface="宋体" pitchFamily="2" charset="-122"/>
            </a:endParaRPr>
          </a:p>
          <a:p>
            <a:pPr>
              <a:lnSpc>
                <a:spcPct val="150000"/>
              </a:lnSpc>
            </a:pPr>
            <a:r>
              <a:rPr lang="en-US" altLang="zh-CN"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1</a:t>
            </a:r>
            <a:r>
              <a:rPr lang="zh-CN" altLang="en-US" sz="2400" dirty="0" smtClean="0">
                <a:latin typeface="宋体" pitchFamily="2" charset="-122"/>
                <a:ea typeface="宋体" pitchFamily="2" charset="-122"/>
              </a:rPr>
              <a:t>）联合运输的组织体制及运行机制</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smtClean="0">
                <a:latin typeface="宋体" pitchFamily="2" charset="-122"/>
                <a:ea typeface="宋体" pitchFamily="2" charset="-122"/>
              </a:rPr>
              <a:t>）国际多式联运定义</a:t>
            </a:r>
            <a:endParaRPr lang="en-US" altLang="zh-CN" sz="2400" dirty="0">
              <a:latin typeface="宋体" pitchFamily="2" charset="-122"/>
              <a:ea typeface="宋体" pitchFamily="2" charset="-122"/>
            </a:endParaRPr>
          </a:p>
          <a:p>
            <a:pPr marL="176213" indent="-176213">
              <a:lnSpc>
                <a:spcPct val="150000"/>
              </a:lnSpc>
            </a:pPr>
            <a:r>
              <a:rPr lang="zh-CN" altLang="en-US" sz="2400" dirty="0">
                <a:latin typeface="宋体" pitchFamily="2" charset="-122"/>
                <a:ea typeface="宋体" pitchFamily="2" charset="-122"/>
              </a:rPr>
              <a:t> （</a:t>
            </a:r>
            <a:r>
              <a:rPr lang="en-US" altLang="zh-CN" sz="2400" dirty="0">
                <a:latin typeface="宋体" pitchFamily="2" charset="-122"/>
                <a:ea typeface="宋体" pitchFamily="2" charset="-122"/>
              </a:rPr>
              <a:t>3</a:t>
            </a:r>
            <a:r>
              <a:rPr lang="zh-CN" altLang="en-US" sz="2400" dirty="0" smtClean="0">
                <a:latin typeface="宋体" pitchFamily="2" charset="-122"/>
                <a:ea typeface="宋体" pitchFamily="2" charset="-122"/>
              </a:rPr>
              <a:t>）国际多式联运经营人应具备的条件</a:t>
            </a:r>
            <a:endParaRPr lang="en-US" altLang="zh-CN" sz="2400" dirty="0">
              <a:latin typeface="宋体" pitchFamily="2" charset="-122"/>
              <a:ea typeface="宋体" pitchFamily="2" charset="-122"/>
            </a:endParaRPr>
          </a:p>
        </p:txBody>
      </p:sp>
      <p:sp>
        <p:nvSpPr>
          <p:cNvPr id="7" name="文本框 5">
            <a:extLst>
              <a:ext uri="{FF2B5EF4-FFF2-40B4-BE49-F238E27FC236}">
                <a16:creationId xmlns="" xmlns:a16="http://schemas.microsoft.com/office/drawing/2014/main" id="{A597F7CB-BA2E-43EF-8116-BFC6B1DEFF2B}"/>
              </a:ext>
            </a:extLst>
          </p:cNvPr>
          <p:cNvSpPr txBox="1"/>
          <p:nvPr/>
        </p:nvSpPr>
        <p:spPr>
          <a:xfrm>
            <a:off x="1043608" y="3252961"/>
            <a:ext cx="7272808" cy="1692771"/>
          </a:xfrm>
          <a:prstGeom prst="rect">
            <a:avLst/>
          </a:prstGeom>
          <a:noFill/>
        </p:spPr>
        <p:txBody>
          <a:bodyPr wrap="square" rtlCol="0">
            <a:spAutoFit/>
          </a:bodyPr>
          <a:lstStyle/>
          <a:p>
            <a:r>
              <a:rPr lang="zh-CN" altLang="en-US" sz="2800" dirty="0" smtClean="0">
                <a:solidFill>
                  <a:srgbClr val="0000FF"/>
                </a:solidFill>
                <a:latin typeface="宋体" pitchFamily="2" charset="-122"/>
                <a:ea typeface="宋体" pitchFamily="2" charset="-122"/>
              </a:rPr>
              <a:t>掌</a:t>
            </a:r>
            <a:r>
              <a:rPr lang="zh-CN" altLang="en-US" sz="2800" dirty="0">
                <a:solidFill>
                  <a:srgbClr val="0000FF"/>
                </a:solidFill>
                <a:latin typeface="宋体" pitchFamily="2" charset="-122"/>
                <a:ea typeface="宋体" pitchFamily="2" charset="-122"/>
              </a:rPr>
              <a:t>握：</a:t>
            </a:r>
            <a:endParaRPr lang="en-US" altLang="zh-CN" sz="2800" dirty="0">
              <a:solidFill>
                <a:srgbClr val="0000FF"/>
              </a:solidFill>
              <a:latin typeface="宋体" pitchFamily="2" charset="-122"/>
              <a:ea typeface="宋体" pitchFamily="2" charset="-122"/>
            </a:endParaRPr>
          </a:p>
          <a:p>
            <a:pPr>
              <a:lnSpc>
                <a:spcPct val="150000"/>
              </a:lnSpc>
            </a:pPr>
            <a:r>
              <a:rPr lang="zh-CN" altLang="en-US"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1</a:t>
            </a:r>
            <a:r>
              <a:rPr lang="zh-CN" altLang="en-US" sz="2400" dirty="0" smtClean="0">
                <a:latin typeface="宋体" pitchFamily="2" charset="-122"/>
                <a:ea typeface="宋体" pitchFamily="2" charset="-122"/>
              </a:rPr>
              <a:t>）联合运输定义、特点</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smtClean="0">
                <a:latin typeface="宋体" pitchFamily="2" charset="-122"/>
                <a:ea typeface="宋体" pitchFamily="2" charset="-122"/>
              </a:rPr>
              <a:t>）国际多式联运的组织形式</a:t>
            </a:r>
            <a:endParaRPr lang="en-US" altLang="zh-CN" sz="2400"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 xmlns:a16="http://schemas.microsoft.com/office/drawing/2014/main" id="{0183E837-6518-44D5-81FD-EBB85DAEF6DC}"/>
              </a:ext>
            </a:extLst>
          </p:cNvPr>
          <p:cNvSpPr>
            <a:spLocks noGrp="1"/>
          </p:cNvSpPr>
          <p:nvPr>
            <p:ph type="title"/>
          </p:nvPr>
        </p:nvSpPr>
        <p:spPr>
          <a:xfrm>
            <a:off x="3923928" y="625252"/>
            <a:ext cx="2690870" cy="635265"/>
          </a:xfrm>
        </p:spPr>
        <p:txBody>
          <a:bodyPr/>
          <a:lstStyle/>
          <a:p>
            <a:r>
              <a:rPr lang="zh-CN" altLang="en-US" dirty="0" smtClean="0">
                <a:solidFill>
                  <a:srgbClr val="00B050"/>
                </a:solidFill>
                <a:latin typeface="宋体" pitchFamily="2" charset="-122"/>
                <a:ea typeface="宋体" pitchFamily="2" charset="-122"/>
              </a:rPr>
              <a:t>能力目</a:t>
            </a:r>
            <a:r>
              <a:rPr lang="zh-CN" altLang="en-US" dirty="0">
                <a:solidFill>
                  <a:srgbClr val="00B050"/>
                </a:solidFill>
                <a:latin typeface="宋体" pitchFamily="2" charset="-122"/>
                <a:ea typeface="宋体" pitchFamily="2" charset="-122"/>
              </a:rPr>
              <a:t>标</a:t>
            </a:r>
          </a:p>
        </p:txBody>
      </p:sp>
      <p:pic>
        <p:nvPicPr>
          <p:cNvPr id="1026" name="Picture 2"/>
          <p:cNvPicPr>
            <a:picLocks noChangeAspect="1" noChangeArrowheads="1"/>
          </p:cNvPicPr>
          <p:nvPr/>
        </p:nvPicPr>
        <p:blipFill>
          <a:blip r:embed="rId2" cstate="print"/>
          <a:srcRect/>
          <a:stretch>
            <a:fillRect/>
          </a:stretch>
        </p:blipFill>
        <p:spPr bwMode="auto">
          <a:xfrm>
            <a:off x="683568" y="1129308"/>
            <a:ext cx="1438275" cy="1400175"/>
          </a:xfrm>
          <a:prstGeom prst="rect">
            <a:avLst/>
          </a:prstGeom>
          <a:noFill/>
          <a:ln w="9525">
            <a:noFill/>
            <a:miter lim="800000"/>
            <a:headEnd/>
            <a:tailEnd/>
          </a:ln>
        </p:spPr>
      </p:pic>
      <p:sp>
        <p:nvSpPr>
          <p:cNvPr id="7" name="文本框 1">
            <a:extLst>
              <a:ext uri="{FF2B5EF4-FFF2-40B4-BE49-F238E27FC236}">
                <a16:creationId xmlns="" xmlns:a16="http://schemas.microsoft.com/office/drawing/2014/main" id="{D73F1835-0B77-4B38-875C-0F22DE0BBCB2}"/>
              </a:ext>
            </a:extLst>
          </p:cNvPr>
          <p:cNvSpPr txBox="1"/>
          <p:nvPr/>
        </p:nvSpPr>
        <p:spPr>
          <a:xfrm>
            <a:off x="3131840" y="1561356"/>
            <a:ext cx="4752528" cy="2308324"/>
          </a:xfrm>
          <a:prstGeom prst="rect">
            <a:avLst/>
          </a:prstGeom>
          <a:noFill/>
        </p:spPr>
        <p:txBody>
          <a:bodyPr wrap="square" rtlCol="0">
            <a:spAutoFit/>
          </a:bodyPr>
          <a:lstStyle/>
          <a:p>
            <a:pPr>
              <a:lnSpc>
                <a:spcPct val="150000"/>
              </a:lnSpc>
            </a:pPr>
            <a:r>
              <a:rPr lang="en-US" altLang="zh-CN" sz="2400" dirty="0">
                <a:latin typeface="宋体" pitchFamily="2" charset="-122"/>
                <a:ea typeface="宋体" pitchFamily="2" charset="-122"/>
              </a:rPr>
              <a:t>1</a:t>
            </a:r>
            <a:r>
              <a:rPr lang="zh-CN" altLang="en-US" sz="2400" dirty="0" smtClean="0">
                <a:latin typeface="宋体" pitchFamily="2" charset="-122"/>
                <a:ea typeface="宋体" pitchFamily="2" charset="-122"/>
              </a:rPr>
              <a:t>、掌握联合运输的组织体制及运行机制</a:t>
            </a:r>
            <a:endParaRPr lang="en-US" altLang="zh-CN" sz="2400" dirty="0" smtClean="0">
              <a:latin typeface="宋体" pitchFamily="2" charset="-122"/>
              <a:ea typeface="宋体" pitchFamily="2" charset="-122"/>
            </a:endParaRPr>
          </a:p>
          <a:p>
            <a:pPr>
              <a:lnSpc>
                <a:spcPct val="150000"/>
              </a:lnSpc>
            </a:pP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、掌握国际多式联运的组织方法和组织形式</a:t>
            </a:r>
            <a:endParaRPr lang="zh-CN" altLang="en-US" sz="2400"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2AB3F3-55BB-4F4A-8B52-9E23E7C40B9C}"/>
              </a:ext>
            </a:extLst>
          </p:cNvPr>
          <p:cNvSpPr txBox="1"/>
          <p:nvPr/>
        </p:nvSpPr>
        <p:spPr>
          <a:xfrm>
            <a:off x="1907704" y="553244"/>
            <a:ext cx="5904656"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任务一</a:t>
            </a:r>
            <a:r>
              <a:rPr lang="zh-CN" altLang="en-US" sz="3200" b="1" dirty="0" smtClean="0">
                <a:solidFill>
                  <a:srgbClr val="FFC000"/>
                </a:solidFill>
                <a:latin typeface="宋体" pitchFamily="2" charset="-122"/>
                <a:ea typeface="宋体" pitchFamily="2" charset="-122"/>
              </a:rPr>
              <a:t>：联合运输基础知识</a:t>
            </a:r>
            <a:endParaRPr lang="zh-CN" altLang="en-US" sz="3200" b="1" dirty="0">
              <a:solidFill>
                <a:srgbClr val="FFC000"/>
              </a:solidFill>
              <a:latin typeface="宋体" pitchFamily="2" charset="-122"/>
              <a:ea typeface="宋体" pitchFamily="2" charset="-122"/>
            </a:endParaRP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3059832" y="2569468"/>
            <a:ext cx="4680520" cy="1200329"/>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试分析分段运输与联合运输的区别是什么？</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827584" y="2569468"/>
            <a:ext cx="1626865" cy="208556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 xmlns:a16="http://schemas.microsoft.com/office/drawing/2014/main"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 xmlns:a16="http://schemas.microsoft.com/office/drawing/2014/main"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 xmlns:a16="http://schemas.microsoft.com/office/drawing/2014/main"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 xmlns:a16="http://schemas.microsoft.com/office/drawing/2014/main" id="{ADFF371C-9A2C-42B9-8D62-675BE4BB9494}"/>
              </a:ext>
            </a:extLst>
          </p:cNvPr>
          <p:cNvSpPr txBox="1"/>
          <p:nvPr/>
        </p:nvSpPr>
        <p:spPr>
          <a:xfrm>
            <a:off x="1368515" y="913284"/>
            <a:ext cx="553998" cy="3960440"/>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任务一</a:t>
            </a:r>
            <a:r>
              <a:rPr lang="zh-CN" altLang="en-US" sz="2400" b="1" dirty="0" smtClean="0">
                <a:solidFill>
                  <a:schemeClr val="bg1"/>
                </a:solidFill>
                <a:latin typeface="宋体" pitchFamily="2" charset="-122"/>
                <a:ea typeface="宋体" pitchFamily="2" charset="-122"/>
              </a:rPr>
              <a:t>：联合运输基础知识</a:t>
            </a:r>
            <a:endParaRPr lang="zh-CN" altLang="en-US" sz="2400" b="1" dirty="0">
              <a:solidFill>
                <a:schemeClr val="bg1"/>
              </a:solidFill>
              <a:latin typeface="宋体" pitchFamily="2" charset="-122"/>
              <a:ea typeface="宋体" pitchFamily="2" charset="-122"/>
            </a:endParaRPr>
          </a:p>
        </p:txBody>
      </p:sp>
      <p:sp>
        <p:nvSpPr>
          <p:cNvPr id="20" name="文本框 19">
            <a:extLst>
              <a:ext uri="{FF2B5EF4-FFF2-40B4-BE49-F238E27FC236}">
                <a16:creationId xmlns="" xmlns:a16="http://schemas.microsoft.com/office/drawing/2014/main" id="{EB69F60B-D445-4E23-8025-627EC7F182D8}"/>
              </a:ext>
            </a:extLst>
          </p:cNvPr>
          <p:cNvSpPr txBox="1"/>
          <p:nvPr/>
        </p:nvSpPr>
        <p:spPr>
          <a:xfrm>
            <a:off x="3777454" y="1906489"/>
            <a:ext cx="4104456" cy="2677656"/>
          </a:xfrm>
          <a:prstGeom prst="rect">
            <a:avLst/>
          </a:prstGeom>
          <a:noFill/>
        </p:spPr>
        <p:txBody>
          <a:bodyPr wrap="square" rtlCol="0">
            <a:spAutoFit/>
          </a:bodyPr>
          <a:lstStyle/>
          <a:p>
            <a:r>
              <a:rPr lang="zh-CN" altLang="en-US" sz="2400" dirty="0" smtClean="0"/>
              <a:t>联合运输的定义</a:t>
            </a:r>
            <a:endParaRPr lang="en-US" altLang="zh-CN" sz="2400" dirty="0" smtClean="0"/>
          </a:p>
          <a:p>
            <a:endParaRPr lang="en-US" altLang="zh-CN" sz="2400" dirty="0"/>
          </a:p>
          <a:p>
            <a:r>
              <a:rPr lang="zh-CN" altLang="en-US" sz="2400" dirty="0" smtClean="0"/>
              <a:t>联合运输的内容</a:t>
            </a:r>
            <a:endParaRPr lang="en-US" altLang="zh-CN" sz="2400" dirty="0" smtClean="0"/>
          </a:p>
          <a:p>
            <a:endParaRPr lang="en-US" altLang="zh-CN" sz="2400" dirty="0"/>
          </a:p>
          <a:p>
            <a:r>
              <a:rPr lang="zh-CN" altLang="en-US" sz="2400" dirty="0" smtClean="0"/>
              <a:t>联合运输的特点</a:t>
            </a:r>
            <a:endParaRPr lang="en-US" altLang="zh-CN" sz="2400" dirty="0" smtClean="0"/>
          </a:p>
          <a:p>
            <a:endParaRPr lang="en-US" altLang="zh-CN" sz="2400" dirty="0"/>
          </a:p>
          <a:p>
            <a:r>
              <a:rPr lang="zh-CN" altLang="en-US" sz="2400" dirty="0" smtClean="0"/>
              <a:t>联合运输的作用</a:t>
            </a:r>
            <a:endParaRPr lang="zh-CN" altLang="en-US" sz="2400" dirty="0"/>
          </a:p>
        </p:txBody>
      </p:sp>
      <p:pic>
        <p:nvPicPr>
          <p:cNvPr id="23"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1931909"/>
            <a:ext cx="341423" cy="349527"/>
          </a:xfrm>
          <a:prstGeom prst="rect">
            <a:avLst/>
          </a:prstGeom>
        </p:spPr>
      </p:pic>
      <p:pic>
        <p:nvPicPr>
          <p:cNvPr id="27" name="图形 26" descr="枞树">
            <a:extLst>
              <a:ext uri="{FF2B5EF4-FFF2-40B4-BE49-F238E27FC236}">
                <a16:creationId xmlns="" xmlns:a16="http://schemas.microsoft.com/office/drawing/2014/main" id="{66932EE6-8730-4B84-8D52-969A28D7C20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2728841"/>
            <a:ext cx="336691" cy="344683"/>
          </a:xfrm>
          <a:prstGeom prst="rect">
            <a:avLst/>
          </a:prstGeom>
        </p:spPr>
      </p:pic>
      <p:pic>
        <p:nvPicPr>
          <p:cNvPr id="28" name="图形 27" descr="枞树">
            <a:extLst>
              <a:ext uri="{FF2B5EF4-FFF2-40B4-BE49-F238E27FC236}">
                <a16:creationId xmlns="" xmlns:a16="http://schemas.microsoft.com/office/drawing/2014/main" id="{1AF2ED81-338E-49F5-BE72-D68A9F0D1D52}"/>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2380" y="3448921"/>
            <a:ext cx="336691" cy="344683"/>
          </a:xfrm>
          <a:prstGeom prst="rect">
            <a:avLst/>
          </a:prstGeom>
        </p:spPr>
      </p:pic>
      <p:pic>
        <p:nvPicPr>
          <p:cNvPr id="29" name="图形 28" descr="枞树">
            <a:extLst>
              <a:ext uri="{FF2B5EF4-FFF2-40B4-BE49-F238E27FC236}">
                <a16:creationId xmlns="" xmlns:a16="http://schemas.microsoft.com/office/drawing/2014/main" id="{3BEDA0AC-4316-4071-A7CC-29183D762396}"/>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80360" y="4153644"/>
            <a:ext cx="336691" cy="344683"/>
          </a:xfrm>
          <a:prstGeom prst="rect">
            <a:avLst/>
          </a:prstGeom>
        </p:spPr>
      </p:pic>
      <p:cxnSp>
        <p:nvCxnSpPr>
          <p:cNvPr id="21" name="直接连接符 20">
            <a:extLst>
              <a:ext uri="{FF2B5EF4-FFF2-40B4-BE49-F238E27FC236}">
                <a16:creationId xmlns="" xmlns:a16="http://schemas.microsoft.com/office/drawing/2014/main" id="{3E401B2C-C83B-4020-A942-524FF528151A}"/>
              </a:ext>
            </a:extLst>
          </p:cNvPr>
          <p:cNvCxnSpPr>
            <a:cxnSpLocks/>
          </p:cNvCxnSpPr>
          <p:nvPr/>
        </p:nvCxnSpPr>
        <p:spPr>
          <a:xfrm>
            <a:off x="1691680" y="4873724"/>
            <a:ext cx="0" cy="84127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048252" y="3433564"/>
            <a:ext cx="1988244" cy="2233294"/>
          </a:xfrm>
          <a:prstGeom prst="rect">
            <a:avLst/>
          </a:prstGeom>
          <a:noFill/>
          <a:ln w="9525">
            <a:noFill/>
            <a:miter lim="800000"/>
            <a:headEnd/>
            <a:tailEnd/>
          </a:ln>
        </p:spPr>
      </p:pic>
      <p:sp>
        <p:nvSpPr>
          <p:cNvPr id="3" name="文本框 2">
            <a:extLst>
              <a:ext uri="{FF2B5EF4-FFF2-40B4-BE49-F238E27FC236}">
                <a16:creationId xmlns="" xmlns:a16="http://schemas.microsoft.com/office/drawing/2014/main" id="{C495479F-8938-467C-B6A1-5D2B4DC4F2A9}"/>
              </a:ext>
            </a:extLst>
          </p:cNvPr>
          <p:cNvSpPr txBox="1"/>
          <p:nvPr/>
        </p:nvSpPr>
        <p:spPr>
          <a:xfrm>
            <a:off x="917848"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、联合运输的定义</a:t>
            </a:r>
            <a:endParaRPr lang="zh-CN" altLang="en-US" sz="3200" b="1" dirty="0">
              <a:solidFill>
                <a:srgbClr val="7030A0"/>
              </a:solidFill>
              <a:latin typeface="宋体" pitchFamily="2" charset="-122"/>
              <a:ea typeface="宋体" pitchFamily="2" charset="-122"/>
            </a:endParaRPr>
          </a:p>
        </p:txBody>
      </p:sp>
      <p:sp>
        <p:nvSpPr>
          <p:cNvPr id="5" name="Rectangle 3"/>
          <p:cNvSpPr txBox="1">
            <a:spLocks noChangeArrowheads="1"/>
          </p:cNvSpPr>
          <p:nvPr/>
        </p:nvSpPr>
        <p:spPr bwMode="auto">
          <a:xfrm>
            <a:off x="251520" y="1417340"/>
            <a:ext cx="7128792" cy="3888432"/>
          </a:xfrm>
          <a:prstGeom prst="rect">
            <a:avLst/>
          </a:prstGeom>
          <a:noFill/>
          <a:ln w="9525">
            <a:noFill/>
            <a:miter lim="800000"/>
            <a:headEnd/>
            <a:tailEnd/>
          </a:ln>
        </p:spPr>
        <p:txBody>
          <a:bodyPr/>
          <a:lstStyle/>
          <a:p>
            <a:pPr marL="342900" indent="457200" eaLnBrk="0" hangingPunct="0">
              <a:lnSpc>
                <a:spcPct val="150000"/>
              </a:lnSpc>
              <a:spcBef>
                <a:spcPct val="20000"/>
              </a:spcBef>
              <a:defRPr/>
            </a:pPr>
            <a:r>
              <a:rPr lang="zh-CN" altLang="en-US" sz="2400" kern="0" dirty="0">
                <a:solidFill>
                  <a:srgbClr val="FF0000"/>
                </a:solidFill>
                <a:latin typeface="宋体" pitchFamily="2" charset="-122"/>
                <a:ea typeface="宋体" pitchFamily="2" charset="-122"/>
              </a:rPr>
              <a:t>分段运输</a:t>
            </a:r>
            <a:r>
              <a:rPr lang="zh-CN" altLang="en-US" sz="2400" kern="0" dirty="0">
                <a:latin typeface="宋体" pitchFamily="2" charset="-122"/>
                <a:ea typeface="宋体" pitchFamily="2" charset="-122"/>
              </a:rPr>
              <a:t>即是由托运人（出口商）分别与有关运输方式的承运人签定运输合同，由各运输方式的承运人负责完成各区段的运输，或由起运点的承运人代理托运人与下一程的签运输合同，</a:t>
            </a:r>
            <a:r>
              <a:rPr lang="zh-CN" altLang="en-US" sz="2400" kern="0" dirty="0">
                <a:solidFill>
                  <a:srgbClr val="FF0000"/>
                </a:solidFill>
                <a:latin typeface="宋体" pitchFamily="2" charset="-122"/>
                <a:ea typeface="宋体" pitchFamily="2" charset="-122"/>
              </a:rPr>
              <a:t>分段完成全程运输</a:t>
            </a:r>
            <a:r>
              <a:rPr lang="zh-CN" altLang="en-US" sz="2400" kern="0" dirty="0">
                <a:latin typeface="宋体" pitchFamily="2" charset="-122"/>
                <a:ea typeface="宋体" pitchFamily="2" charset="-122"/>
              </a:rPr>
              <a:t>。</a:t>
            </a:r>
            <a:r>
              <a:rPr lang="zh-CN" altLang="en-US" sz="2400" dirty="0">
                <a:latin typeface="宋体" pitchFamily="2" charset="-122"/>
                <a:ea typeface="宋体" pitchFamily="2" charset="-122"/>
              </a:rPr>
              <a:t>托运人或他的代理人不仅要照料两种运输方式之间的换装安排，还要安排货物的仓储搬运。</a:t>
            </a:r>
            <a:endParaRPr lang="en-US" altLang="zh-CN" sz="2400" dirty="0">
              <a:latin typeface="宋体" pitchFamily="2" charset="-122"/>
              <a:ea typeface="宋体" pitchFamily="2" charset="-122"/>
            </a:endParaRPr>
          </a:p>
          <a:p>
            <a:pPr marL="342900" indent="457200" eaLnBrk="0" hangingPunct="0">
              <a:lnSpc>
                <a:spcPct val="150000"/>
              </a:lnSpc>
              <a:spcBef>
                <a:spcPct val="20000"/>
              </a:spcBef>
              <a:defRPr/>
            </a:pPr>
            <a:endParaRPr lang="zh-CN" altLang="en-US" sz="2400" kern="0" dirty="0">
              <a:latin typeface="宋体" pitchFamily="2" charset="-122"/>
              <a:ea typeface="宋体" pitchFamily="2" charset="-122"/>
            </a:endParaRPr>
          </a:p>
          <a:p>
            <a:pPr marL="742950" lvl="1" indent="457200" algn="just" eaLnBrk="0" hangingPunct="0">
              <a:lnSpc>
                <a:spcPct val="150000"/>
              </a:lnSpc>
              <a:spcBef>
                <a:spcPct val="20000"/>
              </a:spcBef>
              <a:defRPr/>
            </a:pPr>
            <a:endParaRPr kumimoji="1" lang="zh-CN" altLang="en-US" sz="2400" kern="0" dirty="0">
              <a:latin typeface="宋体" pitchFamily="2" charset="-122"/>
              <a:ea typeface="宋体" pitchFamily="2" charset="-122"/>
            </a:endParaRPr>
          </a:p>
          <a:p>
            <a:pPr marL="742950" lvl="1" indent="457200" algn="just" eaLnBrk="0" hangingPunct="0">
              <a:lnSpc>
                <a:spcPct val="150000"/>
              </a:lnSpc>
              <a:spcBef>
                <a:spcPct val="20000"/>
              </a:spcBef>
              <a:defRPr/>
            </a:pPr>
            <a:endParaRPr lang="zh-CN" altLang="en-US" sz="2400" kern="0" dirty="0">
              <a:latin typeface="宋体" pitchFamily="2" charset="-122"/>
              <a:ea typeface="宋体" pitchFamily="2" charset="-122"/>
            </a:endParaRPr>
          </a:p>
        </p:txBody>
      </p:sp>
      <p:pic>
        <p:nvPicPr>
          <p:cNvPr id="4" name="Picture 2"/>
          <p:cNvPicPr>
            <a:picLocks noChangeAspect="1" noChangeArrowheads="1"/>
          </p:cNvPicPr>
          <p:nvPr/>
        </p:nvPicPr>
        <p:blipFill>
          <a:blip r:embed="rId3" cstate="print"/>
          <a:srcRect/>
          <a:stretch>
            <a:fillRect/>
          </a:stretch>
        </p:blipFill>
        <p:spPr bwMode="auto">
          <a:xfrm>
            <a:off x="179512" y="409228"/>
            <a:ext cx="942975" cy="914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917848"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、联合运输的定义</a:t>
            </a:r>
            <a:endParaRPr lang="zh-CN" altLang="en-US" sz="3200" b="1" dirty="0">
              <a:solidFill>
                <a:srgbClr val="7030A0"/>
              </a:solidFill>
              <a:latin typeface="宋体" pitchFamily="2" charset="-122"/>
              <a:ea typeface="宋体" pitchFamily="2" charset="-122"/>
            </a:endParaRPr>
          </a:p>
        </p:txBody>
      </p:sp>
      <p:sp>
        <p:nvSpPr>
          <p:cNvPr id="5" name="Rectangle 3"/>
          <p:cNvSpPr txBox="1">
            <a:spLocks noChangeArrowheads="1"/>
          </p:cNvSpPr>
          <p:nvPr/>
        </p:nvSpPr>
        <p:spPr bwMode="auto">
          <a:xfrm>
            <a:off x="1835696" y="1417340"/>
            <a:ext cx="6768752" cy="3528392"/>
          </a:xfrm>
          <a:prstGeom prst="rect">
            <a:avLst/>
          </a:prstGeom>
          <a:noFill/>
          <a:ln w="9525">
            <a:noFill/>
            <a:miter lim="800000"/>
            <a:headEnd/>
            <a:tailEnd/>
          </a:ln>
        </p:spPr>
        <p:txBody>
          <a:bodyPr/>
          <a:lstStyle/>
          <a:p>
            <a:pPr marL="342900" indent="457200" eaLnBrk="0" hangingPunct="0">
              <a:lnSpc>
                <a:spcPct val="150000"/>
              </a:lnSpc>
              <a:spcBef>
                <a:spcPct val="20000"/>
              </a:spcBef>
              <a:defRPr/>
            </a:pPr>
            <a:r>
              <a:rPr lang="zh-CN" altLang="en-US" sz="2400" kern="0" dirty="0" smtClean="0">
                <a:solidFill>
                  <a:srgbClr val="FF0000"/>
                </a:solidFill>
                <a:latin typeface="宋体" pitchFamily="2" charset="-122"/>
                <a:ea typeface="宋体" pitchFamily="2" charset="-122"/>
              </a:rPr>
              <a:t>联合运输</a:t>
            </a:r>
            <a:r>
              <a:rPr lang="zh-CN" altLang="en-US" sz="2400" kern="0" dirty="0" smtClean="0">
                <a:latin typeface="宋体" pitchFamily="2" charset="-122"/>
                <a:ea typeface="宋体" pitchFamily="2" charset="-122"/>
              </a:rPr>
              <a:t>是联运经营人根据单一的联运合同，通过一次托运、一次计费、一张单证、一次保险，完成两程以上的运输衔接，或使用两种以上运输方式，负责将货物从指定地点运至交付地点的运输。即将全程运输作为一个完整的单一运输过程来安排。 </a:t>
            </a:r>
          </a:p>
          <a:p>
            <a:pPr marL="342900" indent="457200" eaLnBrk="0" hangingPunct="0">
              <a:lnSpc>
                <a:spcPct val="150000"/>
              </a:lnSpc>
              <a:spcBef>
                <a:spcPct val="20000"/>
              </a:spcBef>
              <a:defRPr/>
            </a:pPr>
            <a:endParaRPr lang="zh-CN" altLang="en-US" sz="2400" kern="0" dirty="0">
              <a:latin typeface="宋体" pitchFamily="2" charset="-122"/>
              <a:ea typeface="宋体" pitchFamily="2" charset="-122"/>
            </a:endParaRPr>
          </a:p>
          <a:p>
            <a:pPr marL="742950" lvl="1" indent="457200" algn="just" eaLnBrk="0" hangingPunct="0">
              <a:lnSpc>
                <a:spcPct val="150000"/>
              </a:lnSpc>
              <a:spcBef>
                <a:spcPct val="20000"/>
              </a:spcBef>
              <a:defRPr/>
            </a:pPr>
            <a:endParaRPr kumimoji="1" lang="zh-CN" altLang="en-US" sz="2400" kern="0" dirty="0">
              <a:latin typeface="宋体" pitchFamily="2" charset="-122"/>
              <a:ea typeface="宋体" pitchFamily="2" charset="-122"/>
            </a:endParaRPr>
          </a:p>
          <a:p>
            <a:pPr marL="742950" lvl="1" indent="457200" algn="just" eaLnBrk="0" hangingPunct="0">
              <a:lnSpc>
                <a:spcPct val="150000"/>
              </a:lnSpc>
              <a:spcBef>
                <a:spcPct val="20000"/>
              </a:spcBef>
              <a:defRPr/>
            </a:pPr>
            <a:endParaRPr lang="zh-CN" altLang="en-US" sz="2400" kern="0" dirty="0">
              <a:latin typeface="宋体" pitchFamily="2" charset="-122"/>
              <a:ea typeface="宋体" pitchFamily="2" charset="-122"/>
            </a:endParaRPr>
          </a:p>
        </p:txBody>
      </p:sp>
      <p:pic>
        <p:nvPicPr>
          <p:cNvPr id="4" name="Picture 2"/>
          <p:cNvPicPr>
            <a:picLocks noChangeAspect="1" noChangeArrowheads="1"/>
          </p:cNvPicPr>
          <p:nvPr/>
        </p:nvPicPr>
        <p:blipFill>
          <a:blip r:embed="rId2" cstate="print"/>
          <a:srcRect/>
          <a:stretch>
            <a:fillRect/>
          </a:stretch>
        </p:blipFill>
        <p:spPr bwMode="auto">
          <a:xfrm>
            <a:off x="179512" y="409228"/>
            <a:ext cx="942975" cy="91440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72008" y="3865612"/>
            <a:ext cx="2123728" cy="166835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917848"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、联合运输的内容</a:t>
            </a:r>
            <a:endParaRPr lang="zh-CN" altLang="en-US" sz="3200" b="1" dirty="0">
              <a:solidFill>
                <a:srgbClr val="7030A0"/>
              </a:solidFill>
              <a:latin typeface="宋体" pitchFamily="2" charset="-122"/>
              <a:ea typeface="宋体" pitchFamily="2" charset="-122"/>
            </a:endParaRPr>
          </a:p>
        </p:txBody>
      </p:sp>
      <p:graphicFrame>
        <p:nvGraphicFramePr>
          <p:cNvPr id="4" name="Group 3"/>
          <p:cNvGraphicFramePr>
            <a:graphicFrameLocks noGrp="1"/>
          </p:cNvGraphicFramePr>
          <p:nvPr/>
        </p:nvGraphicFramePr>
        <p:xfrm>
          <a:off x="467544" y="1285875"/>
          <a:ext cx="8424863" cy="3759840"/>
        </p:xfrm>
        <a:graphic>
          <a:graphicData uri="http://schemas.openxmlformats.org/drawingml/2006/table">
            <a:tbl>
              <a:tblPr/>
              <a:tblGrid>
                <a:gridCol w="2087563"/>
                <a:gridCol w="6337300"/>
              </a:tblGrid>
              <a:tr h="173038">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2"/>
                          </a:solidFill>
                          <a:effectLst/>
                          <a:latin typeface="宋体" pitchFamily="2" charset="-122"/>
                          <a:ea typeface="宋体" pitchFamily="2" charset="-122"/>
                          <a:cs typeface="Times New Roman" pitchFamily="18" charset="0"/>
                        </a:rPr>
                        <a:t>运输种类</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2"/>
                          </a:solidFill>
                          <a:effectLst/>
                          <a:latin typeface="宋体" pitchFamily="2" charset="-122"/>
                          <a:ea typeface="宋体" pitchFamily="2" charset="-122"/>
                          <a:cs typeface="Times New Roman" pitchFamily="18" charset="0"/>
                        </a:rPr>
                        <a:t>具体解释</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zh-CN" altLang="en-US" sz="2000" b="0" i="0" u="none" strike="noStrike" cap="none" normalizeH="0" baseline="0" smtClean="0">
                          <a:ln>
                            <a:noFill/>
                          </a:ln>
                          <a:solidFill>
                            <a:schemeClr val="tx2"/>
                          </a:solidFill>
                          <a:effectLst/>
                          <a:latin typeface="宋体" pitchFamily="2" charset="-122"/>
                          <a:ea typeface="宋体" pitchFamily="2" charset="-122"/>
                          <a:cs typeface="Times New Roman" pitchFamily="18" charset="0"/>
                        </a:rPr>
                        <a:t>多方式运输</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货物全程运输中使用两种或两种以上运输工具</a:t>
                      </a: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方式</a:t>
                      </a: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的运输衔接</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zh-CN" altLang="en-US" sz="2000" b="0" i="0" u="none" strike="noStrike" cap="none" normalizeH="0" baseline="0" smtClean="0">
                          <a:ln>
                            <a:noFill/>
                          </a:ln>
                          <a:solidFill>
                            <a:schemeClr val="tx2"/>
                          </a:solidFill>
                          <a:effectLst/>
                          <a:latin typeface="宋体" pitchFamily="2" charset="-122"/>
                          <a:ea typeface="宋体" pitchFamily="2" charset="-122"/>
                          <a:cs typeface="Times New Roman" pitchFamily="18" charset="0"/>
                        </a:rPr>
                        <a:t>多程运输</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货物全程运输中使用同一种运输工具两程或两程以上运输的衔接</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zh-CN" altLang="en-US" sz="2000" b="0" i="0" u="none" strike="noStrike" cap="none" normalizeH="0" baseline="0" smtClean="0">
                          <a:ln>
                            <a:noFill/>
                          </a:ln>
                          <a:solidFill>
                            <a:schemeClr val="tx2"/>
                          </a:solidFill>
                          <a:effectLst/>
                          <a:latin typeface="宋体" pitchFamily="2" charset="-122"/>
                          <a:ea typeface="宋体" pitchFamily="2" charset="-122"/>
                          <a:cs typeface="Times New Roman" pitchFamily="18" charset="0"/>
                        </a:rPr>
                        <a:t>多经营人运输</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1" lang="zh-CN" altLang="en-US"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货物全程运输中使用一种运输方式多家经营和多种运输方式联合经营的组织衔接。</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zh-CN" altLang="en-US" sz="2000" b="0" i="0" u="none" strike="noStrike" cap="none" normalizeH="0" baseline="0" smtClean="0">
                          <a:ln>
                            <a:noFill/>
                          </a:ln>
                          <a:solidFill>
                            <a:schemeClr val="tx2"/>
                          </a:solidFill>
                          <a:effectLst/>
                          <a:latin typeface="宋体" pitchFamily="2" charset="-122"/>
                          <a:ea typeface="宋体" pitchFamily="2" charset="-122"/>
                          <a:cs typeface="Times New Roman" pitchFamily="18" charset="0"/>
                        </a:rPr>
                        <a:t>多行业协作</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1" lang="zh-CN" altLang="en-US"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货物全程运输所涉及的货物生产、供应、运输、销售企业的运输协作组织</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179512" y="409228"/>
            <a:ext cx="942975" cy="914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897</Words>
  <Application>Microsoft Office PowerPoint</Application>
  <PresentationFormat>全屏显示(16:10)</PresentationFormat>
  <Paragraphs>55</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uu</vt:lpstr>
      <vt:lpstr>幻灯片 1</vt:lpstr>
      <vt:lpstr>项目八   联合运输</vt:lpstr>
      <vt:lpstr>知识目标</vt:lpstr>
      <vt:lpstr>能力目标</vt:lpstr>
      <vt:lpstr>幻灯片 5</vt:lpstr>
      <vt:lpstr>幻灯片 6</vt:lpstr>
      <vt:lpstr>幻灯片 7</vt:lpstr>
      <vt:lpstr>幻灯片 8</vt:lpstr>
      <vt:lpstr>幻灯片 9</vt:lpstr>
      <vt:lpstr>幻灯片 10</vt:lpstr>
      <vt:lpstr>幻灯片 11</vt:lpstr>
      <vt:lpstr>幻灯片 12</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589</cp:revision>
  <dcterms:created xsi:type="dcterms:W3CDTF">2014-09-04T05:16:00Z</dcterms:created>
  <dcterms:modified xsi:type="dcterms:W3CDTF">2017-08-12T09:24:27Z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