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588" r:id="rId2"/>
    <p:sldId id="261" r:id="rId3"/>
    <p:sldId id="324" r:id="rId4"/>
    <p:sldId id="382" r:id="rId5"/>
    <p:sldId id="685" r:id="rId6"/>
    <p:sldId id="684" r:id="rId7"/>
    <p:sldId id="681" r:id="rId8"/>
    <p:sldId id="682" r:id="rId9"/>
    <p:sldId id="680" r:id="rId10"/>
    <p:sldId id="683" r:id="rId11"/>
    <p:sldId id="686" r:id="rId12"/>
    <p:sldId id="687" r:id="rId13"/>
    <p:sldId id="689" r:id="rId14"/>
    <p:sldId id="690" r:id="rId15"/>
    <p:sldId id="691" r:id="rId16"/>
    <p:sldId id="692" r:id="rId17"/>
    <p:sldId id="693" r:id="rId18"/>
    <p:sldId id="694" r:id="rId19"/>
    <p:sldId id="695" r:id="rId20"/>
    <p:sldId id="696" r:id="rId21"/>
    <p:sldId id="697" r:id="rId22"/>
    <p:sldId id="699" r:id="rId23"/>
    <p:sldId id="700" r:id="rId24"/>
    <p:sldId id="702" r:id="rId25"/>
    <p:sldId id="701" r:id="rId26"/>
    <p:sldId id="703" r:id="rId27"/>
    <p:sldId id="705" r:id="rId28"/>
    <p:sldId id="704" r:id="rId29"/>
    <p:sldId id="707" r:id="rId30"/>
    <p:sldId id="706" r:id="rId31"/>
    <p:sldId id="708" r:id="rId32"/>
    <p:sldId id="709" r:id="rId3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6" d="100"/>
          <a:sy n="66" d="100"/>
        </p:scale>
        <p:origin x="-372" y="-318"/>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2017/8/11</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87624" y="697260"/>
            <a:ext cx="1771650" cy="17907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779912" y="409228"/>
            <a:ext cx="1676400" cy="18764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347864" y="3073524"/>
            <a:ext cx="3295650" cy="1866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38388" y="1323975"/>
            <a:ext cx="4467225" cy="3067050"/>
          </a:xfrm>
          <a:prstGeom prst="rect">
            <a:avLst/>
          </a:prstGeom>
          <a:noFill/>
          <a:ln w="9525">
            <a:noFill/>
            <a:miter lim="800000"/>
            <a:headEnd/>
            <a:tailEnd/>
          </a:ln>
        </p:spPr>
      </p:pic>
      <p:sp>
        <p:nvSpPr>
          <p:cNvPr id="5" name="TextBox 4"/>
          <p:cNvSpPr txBox="1"/>
          <p:nvPr/>
        </p:nvSpPr>
        <p:spPr>
          <a:xfrm>
            <a:off x="2411760" y="4729708"/>
            <a:ext cx="4032448" cy="369332"/>
          </a:xfrm>
          <a:prstGeom prst="rect">
            <a:avLst/>
          </a:prstGeom>
          <a:noFill/>
        </p:spPr>
        <p:txBody>
          <a:bodyPr wrap="square" rtlCol="0">
            <a:spAutoFit/>
          </a:bodyPr>
          <a:lstStyle/>
          <a:p>
            <a:r>
              <a:rPr lang="zh-CN" altLang="en-US" dirty="0" smtClean="0"/>
              <a:t>运载油料、酸碱液体等危险品车辆</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57300"/>
            <a:ext cx="7128792" cy="4136710"/>
          </a:xfrm>
          <a:prstGeom prst="rect">
            <a:avLst/>
          </a:prstGeom>
          <a:noFill/>
        </p:spPr>
        <p:txBody>
          <a:bodyPr wrap="square" rtlCol="0">
            <a:spAutoFit/>
          </a:bodyPr>
          <a:lstStyle/>
          <a:p>
            <a:pPr indent="457200">
              <a:lnSpc>
                <a:spcPts val="3200"/>
              </a:lnSpc>
            </a:pPr>
            <a:r>
              <a:rPr lang="zh-CN" altLang="en-US" sz="2000" dirty="0" smtClean="0">
                <a:latin typeface="宋体" panose="02010600030101010101" pitchFamily="2" charset="-122"/>
                <a:ea typeface="宋体" panose="02010600030101010101" pitchFamily="2" charset="-122"/>
              </a:rPr>
              <a:t>远达石化公司经营化工产品和原料的批发、零售。</a:t>
            </a:r>
            <a:r>
              <a:rPr lang="en-US" altLang="zh-CN" sz="2000" dirty="0" smtClean="0">
                <a:latin typeface="宋体" panose="02010600030101010101" pitchFamily="2" charset="-122"/>
                <a:ea typeface="宋体" panose="02010600030101010101" pitchFamily="2" charset="-122"/>
              </a:rPr>
              <a:t>2005</a:t>
            </a:r>
            <a:r>
              <a:rPr lang="zh-CN" altLang="en-US" sz="2000" dirty="0" smtClean="0">
                <a:latin typeface="宋体" panose="02010600030101010101" pitchFamily="2" charset="-122"/>
                <a:ea typeface="宋体" panose="02010600030101010101" pitchFamily="2" charset="-122"/>
              </a:rPr>
              <a:t>年</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28</a:t>
            </a:r>
            <a:r>
              <a:rPr lang="zh-CN" altLang="en-US" sz="2000" dirty="0" smtClean="0">
                <a:latin typeface="宋体" panose="02010600030101010101" pitchFamily="2" charset="-122"/>
                <a:ea typeface="宋体" panose="02010600030101010101" pitchFamily="2" charset="-122"/>
              </a:rPr>
              <a:t>日上午，受公司经理马建国的指令，该公司派驻在南京的车队队长张凤哲安排王刚和康兆永驾驶鲁</a:t>
            </a:r>
            <a:r>
              <a:rPr lang="en-US" altLang="zh-CN" sz="2000" dirty="0" smtClean="0">
                <a:latin typeface="宋体" panose="02010600030101010101" pitchFamily="2" charset="-122"/>
                <a:ea typeface="宋体" panose="02010600030101010101" pitchFamily="2" charset="-122"/>
              </a:rPr>
              <a:t>H00099</a:t>
            </a:r>
            <a:r>
              <a:rPr lang="zh-CN" altLang="en-US" sz="2000" dirty="0" smtClean="0">
                <a:latin typeface="宋体" panose="02010600030101010101" pitchFamily="2" charset="-122"/>
                <a:ea typeface="宋体" panose="02010600030101010101" pitchFamily="2" charset="-122"/>
              </a:rPr>
              <a:t>号槽罐车去山东省临沂市拖运液氯到江苏钟山石化有限公司。鲁</a:t>
            </a:r>
            <a:r>
              <a:rPr lang="en-US" altLang="zh-CN" sz="2000" dirty="0" smtClean="0">
                <a:latin typeface="宋体" panose="02010600030101010101" pitchFamily="2" charset="-122"/>
                <a:ea typeface="宋体" panose="02010600030101010101" pitchFamily="2" charset="-122"/>
              </a:rPr>
              <a:t>H00099</a:t>
            </a:r>
            <a:r>
              <a:rPr lang="zh-CN" altLang="en-US" sz="2000" dirty="0" smtClean="0">
                <a:latin typeface="宋体" panose="02010600030101010101" pitchFamily="2" charset="-122"/>
                <a:ea typeface="宋体" panose="02010600030101010101" pitchFamily="2" charset="-122"/>
              </a:rPr>
              <a:t>号车行驶证核定该车载质量为</a:t>
            </a:r>
            <a:r>
              <a:rPr lang="en-US" altLang="zh-CN" sz="2000" dirty="0" smtClean="0">
                <a:latin typeface="宋体" panose="02010600030101010101" pitchFamily="2" charset="-122"/>
                <a:ea typeface="宋体" panose="02010600030101010101" pitchFamily="2" charset="-122"/>
              </a:rPr>
              <a:t>15</a:t>
            </a:r>
            <a:r>
              <a:rPr lang="zh-CN" altLang="en-US" sz="2000" dirty="0" smtClean="0">
                <a:latin typeface="宋体" panose="02010600030101010101" pitchFamily="2" charset="-122"/>
                <a:ea typeface="宋体" panose="02010600030101010101" pitchFamily="2" charset="-122"/>
              </a:rPr>
              <a:t>吨，山东省液化气体罐车使用证核定该罐车最大充装重量为</a:t>
            </a:r>
            <a:r>
              <a:rPr lang="en-US" altLang="zh-CN" sz="2000" dirty="0" smtClean="0">
                <a:latin typeface="宋体" panose="02010600030101010101" pitchFamily="2" charset="-122"/>
                <a:ea typeface="宋体" panose="02010600030101010101" pitchFamily="2" charset="-122"/>
              </a:rPr>
              <a:t>30</a:t>
            </a:r>
            <a:r>
              <a:rPr lang="zh-CN" altLang="en-US" sz="2000" dirty="0" smtClean="0">
                <a:latin typeface="宋体" panose="02010600030101010101" pitchFamily="2" charset="-122"/>
                <a:ea typeface="宋体" panose="02010600030101010101" pitchFamily="2" charset="-122"/>
              </a:rPr>
              <a:t>吨。同年</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29</a:t>
            </a:r>
            <a:r>
              <a:rPr lang="zh-CN" altLang="en-US" sz="2000" dirty="0" smtClean="0">
                <a:latin typeface="宋体" panose="02010600030101010101" pitchFamily="2" charset="-122"/>
                <a:ea typeface="宋体" panose="02010600030101010101" pitchFamily="2" charset="-122"/>
              </a:rPr>
              <a:t>日上午，王刚到沂州化工公司申请装货，经该公司负责销售工作的销售二部经理刘超和公司副总经理朱平书审批，沂州化工公司违反鲁</a:t>
            </a:r>
            <a:r>
              <a:rPr lang="en-US" altLang="zh-CN" sz="2000" dirty="0" smtClean="0">
                <a:latin typeface="宋体" panose="02010600030101010101" pitchFamily="2" charset="-122"/>
                <a:ea typeface="宋体" panose="02010600030101010101" pitchFamily="2" charset="-122"/>
              </a:rPr>
              <a:t>H00099</a:t>
            </a:r>
            <a:r>
              <a:rPr lang="zh-CN" altLang="en-US" sz="2000" dirty="0" smtClean="0">
                <a:latin typeface="宋体" panose="02010600030101010101" pitchFamily="2" charset="-122"/>
                <a:ea typeface="宋体" panose="02010600030101010101" pitchFamily="2" charset="-122"/>
              </a:rPr>
              <a:t>号罐车的核定载重技术要求，为该车充装</a:t>
            </a:r>
            <a:r>
              <a:rPr lang="en-US" altLang="zh-CN" sz="2000" dirty="0" smtClean="0">
                <a:latin typeface="宋体" panose="02010600030101010101" pitchFamily="2" charset="-122"/>
                <a:ea typeface="宋体" panose="02010600030101010101" pitchFamily="2" charset="-122"/>
              </a:rPr>
              <a:t>40.44</a:t>
            </a:r>
            <a:r>
              <a:rPr lang="zh-CN" altLang="en-US" sz="2000" dirty="0" smtClean="0">
                <a:latin typeface="宋体" panose="02010600030101010101" pitchFamily="2" charset="-122"/>
                <a:ea typeface="宋体" panose="02010600030101010101" pitchFamily="2" charset="-122"/>
              </a:rPr>
              <a:t>吨液氯。</a:t>
            </a:r>
          </a:p>
          <a:p>
            <a:pPr indent="457200">
              <a:lnSpc>
                <a:spcPts val="3200"/>
              </a:lnSpc>
            </a:pPr>
            <a:endParaRPr lang="en-US" altLang="zh-CN" sz="2000"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629816" y="40922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案例分析</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809022"/>
            <a:ext cx="7128792" cy="4136710"/>
          </a:xfrm>
          <a:prstGeom prst="rect">
            <a:avLst/>
          </a:prstGeom>
          <a:noFill/>
        </p:spPr>
        <p:txBody>
          <a:bodyPr wrap="square" rtlCol="0">
            <a:spAutoFit/>
          </a:bodyPr>
          <a:lstStyle/>
          <a:p>
            <a:pPr indent="457200">
              <a:lnSpc>
                <a:spcPts val="3200"/>
              </a:lnSpc>
            </a:pPr>
            <a:r>
              <a:rPr lang="zh-CN" altLang="en-US" sz="2000" dirty="0" smtClean="0">
                <a:latin typeface="宋体" panose="02010600030101010101" pitchFamily="2" charset="-122"/>
                <a:ea typeface="宋体" panose="02010600030101010101" pitchFamily="2" charset="-122"/>
              </a:rPr>
              <a:t>当日约</a:t>
            </a:r>
            <a:r>
              <a:rPr lang="en-US" altLang="zh-CN" sz="2000" dirty="0" smtClean="0">
                <a:latin typeface="宋体" panose="02010600030101010101" pitchFamily="2" charset="-122"/>
                <a:ea typeface="宋体" panose="02010600030101010101" pitchFamily="2" charset="-122"/>
              </a:rPr>
              <a:t>18</a:t>
            </a:r>
            <a:r>
              <a:rPr lang="zh-CN" altLang="en-US" sz="2000" dirty="0" smtClean="0">
                <a:latin typeface="宋体" panose="02010600030101010101" pitchFamily="2" charset="-122"/>
                <a:ea typeface="宋体" panose="02010600030101010101" pitchFamily="2" charset="-122"/>
              </a:rPr>
              <a:t>时</a:t>
            </a:r>
            <a:r>
              <a:rPr lang="en-US" altLang="zh-CN" sz="2000" dirty="0" smtClean="0">
                <a:latin typeface="宋体" panose="02010600030101010101" pitchFamily="2" charset="-122"/>
                <a:ea typeface="宋体" panose="02010600030101010101" pitchFamily="2" charset="-122"/>
              </a:rPr>
              <a:t>40</a:t>
            </a:r>
            <a:r>
              <a:rPr lang="zh-CN" altLang="en-US" sz="2000" dirty="0" smtClean="0">
                <a:latin typeface="宋体" panose="02010600030101010101" pitchFamily="2" charset="-122"/>
                <a:ea typeface="宋体" panose="02010600030101010101" pitchFamily="2" charset="-122"/>
              </a:rPr>
              <a:t>分，该车由康兆永驾驶，王刚押运，沿京沪高速公路向南行驶到沂淮江段</a:t>
            </a:r>
            <a:r>
              <a:rPr lang="en-US" altLang="zh-CN" sz="2000" dirty="0" smtClean="0">
                <a:latin typeface="宋体" panose="02010600030101010101" pitchFamily="2" charset="-122"/>
                <a:ea typeface="宋体" panose="02010600030101010101" pitchFamily="2" charset="-122"/>
              </a:rPr>
              <a:t>103KM</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525M</a:t>
            </a:r>
            <a:r>
              <a:rPr lang="zh-CN" altLang="en-US" sz="2000" dirty="0" smtClean="0">
                <a:latin typeface="宋体" panose="02010600030101010101" pitchFamily="2" charset="-122"/>
                <a:ea typeface="宋体" panose="02010600030101010101" pitchFamily="2" charset="-122"/>
              </a:rPr>
              <a:t>处时，车辆左前轮所使用的报废轮胎突然爆裂，致使车辆方向失控撞毁中间隔离护栏并冲入对面的上行车道，槽罐车与牵引车脱离后向左侧翻在道路上。事发时，由山东临沂籍驾驶员马建军驾驶的鲁</a:t>
            </a:r>
            <a:r>
              <a:rPr lang="en-US" altLang="zh-CN" sz="2000" dirty="0" smtClean="0">
                <a:latin typeface="宋体" panose="02010600030101010101" pitchFamily="2" charset="-122"/>
                <a:ea typeface="宋体" panose="02010600030101010101" pitchFamily="2" charset="-122"/>
              </a:rPr>
              <a:t>Q08477</a:t>
            </a:r>
            <a:r>
              <a:rPr lang="zh-CN" altLang="en-US" sz="2000" dirty="0" smtClean="0">
                <a:latin typeface="宋体" panose="02010600030101010101" pitchFamily="2" charset="-122"/>
                <a:ea typeface="宋体" panose="02010600030101010101" pitchFamily="2" charset="-122"/>
              </a:rPr>
              <a:t>号半挂车在上行车道上正常向北行驶</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因马建军紧急避让鲁</a:t>
            </a:r>
            <a:r>
              <a:rPr lang="en-US" altLang="zh-CN" sz="2000" dirty="0" smtClean="0">
                <a:latin typeface="宋体" panose="02010600030101010101" pitchFamily="2" charset="-122"/>
                <a:ea typeface="宋体" panose="02010600030101010101" pitchFamily="2" charset="-122"/>
              </a:rPr>
              <a:t>H00099</a:t>
            </a:r>
            <a:r>
              <a:rPr lang="zh-CN" altLang="en-US" sz="2000" dirty="0" smtClean="0">
                <a:latin typeface="宋体" panose="02010600030101010101" pitchFamily="2" charset="-122"/>
                <a:ea typeface="宋体" panose="02010600030101010101" pitchFamily="2" charset="-122"/>
              </a:rPr>
              <a:t>号车未成功，鲁</a:t>
            </a:r>
            <a:r>
              <a:rPr lang="en-US" altLang="zh-CN" sz="2000" dirty="0" smtClean="0">
                <a:latin typeface="宋体" panose="02010600030101010101" pitchFamily="2" charset="-122"/>
                <a:ea typeface="宋体" panose="02010600030101010101" pitchFamily="2" charset="-122"/>
              </a:rPr>
              <a:t>Q08477</a:t>
            </a:r>
            <a:r>
              <a:rPr lang="zh-CN" altLang="en-US" sz="2000" dirty="0" smtClean="0">
                <a:latin typeface="宋体" panose="02010600030101010101" pitchFamily="2" charset="-122"/>
                <a:ea typeface="宋体" panose="02010600030101010101" pitchFamily="2" charset="-122"/>
              </a:rPr>
              <a:t>号车的车体左侧与侧翻的鲁</a:t>
            </a:r>
            <a:r>
              <a:rPr lang="en-US" altLang="zh-CN" sz="2000" dirty="0" smtClean="0">
                <a:latin typeface="宋体" panose="02010600030101010101" pitchFamily="2" charset="-122"/>
                <a:ea typeface="宋体" panose="02010600030101010101" pitchFamily="2" charset="-122"/>
              </a:rPr>
              <a:t>H00099</a:t>
            </a:r>
            <a:r>
              <a:rPr lang="zh-CN" altLang="en-US" sz="2000" dirty="0" smtClean="0">
                <a:latin typeface="宋体" panose="02010600030101010101" pitchFamily="2" charset="-122"/>
                <a:ea typeface="宋体" panose="02010600030101010101" pitchFamily="2" charset="-122"/>
              </a:rPr>
              <a:t>号罐车的顶部碰刮，致使罐车顶部的液相阀和气相阀阀门被撞脱落，罐内液氯大量泄漏。事故发生后，康兆永、王刚弃车逃离现场。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737014"/>
            <a:ext cx="7128792" cy="4136710"/>
          </a:xfrm>
          <a:prstGeom prst="rect">
            <a:avLst/>
          </a:prstGeom>
          <a:noFill/>
        </p:spPr>
        <p:txBody>
          <a:bodyPr wrap="square" rtlCol="0">
            <a:spAutoFit/>
          </a:bodyPr>
          <a:lstStyle/>
          <a:p>
            <a:pPr indent="457200">
              <a:lnSpc>
                <a:spcPts val="3200"/>
              </a:lnSpc>
            </a:pPr>
            <a:r>
              <a:rPr lang="zh-CN" altLang="en-US" sz="2000" dirty="0" smtClean="0">
                <a:latin typeface="宋体" panose="02010600030101010101" pitchFamily="2" charset="-122"/>
                <a:ea typeface="宋体" panose="02010600030101010101" pitchFamily="2" charset="-122"/>
              </a:rPr>
              <a:t>由于事故发生地紧临村民居住区，氯气为剧毒有害物，极易通过风、水等介体传播，造成重大人员伤亡和财产损失。该起液氯泄漏事故，造成事故现场周边的江苏省涟水县、淮安市淮阴区的大批群众中毒，其中，因氯气中毒死亡</a:t>
            </a:r>
            <a:r>
              <a:rPr lang="en-US" altLang="zh-CN" sz="2000" dirty="0" smtClean="0">
                <a:latin typeface="宋体" panose="02010600030101010101" pitchFamily="2" charset="-122"/>
                <a:ea typeface="宋体" panose="02010600030101010101" pitchFamily="2" charset="-122"/>
              </a:rPr>
              <a:t>29</a:t>
            </a:r>
            <a:r>
              <a:rPr lang="zh-CN" altLang="en-US" sz="2000" dirty="0" smtClean="0">
                <a:latin typeface="宋体" panose="02010600030101010101" pitchFamily="2" charset="-122"/>
                <a:ea typeface="宋体" panose="02010600030101010101" pitchFamily="2" charset="-122"/>
              </a:rPr>
              <a:t>人（包括山东籍驾驶员马建军</a:t>
            </a: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10000</a:t>
            </a:r>
            <a:r>
              <a:rPr lang="zh-CN" altLang="en-US" sz="2000" dirty="0" smtClean="0">
                <a:latin typeface="宋体" panose="02010600030101010101" pitchFamily="2" charset="-122"/>
                <a:ea typeface="宋体" panose="02010600030101010101" pitchFamily="2" charset="-122"/>
              </a:rPr>
              <a:t>余名村民被迫疏散转移。牛</a:t>
            </a:r>
            <a:r>
              <a:rPr lang="en-US" altLang="zh-CN" sz="2000" dirty="0" smtClean="0">
                <a:latin typeface="宋体" panose="02010600030101010101" pitchFamily="2" charset="-122"/>
                <a:ea typeface="宋体" panose="02010600030101010101" pitchFamily="2" charset="-122"/>
              </a:rPr>
              <a:t>18</a:t>
            </a:r>
            <a:r>
              <a:rPr lang="zh-CN" altLang="en-US" sz="2000" dirty="0" smtClean="0">
                <a:latin typeface="宋体" panose="02010600030101010101" pitchFamily="2" charset="-122"/>
                <a:ea typeface="宋体" panose="02010600030101010101" pitchFamily="2" charset="-122"/>
              </a:rPr>
              <a:t>头、猪</a:t>
            </a:r>
            <a:r>
              <a:rPr lang="en-US" altLang="zh-CN" sz="2000" dirty="0" smtClean="0">
                <a:latin typeface="宋体" panose="02010600030101010101" pitchFamily="2" charset="-122"/>
                <a:ea typeface="宋体" panose="02010600030101010101" pitchFamily="2" charset="-122"/>
              </a:rPr>
              <a:t>243</a:t>
            </a:r>
            <a:r>
              <a:rPr lang="zh-CN" altLang="en-US" sz="2000" dirty="0" smtClean="0">
                <a:latin typeface="宋体" panose="02010600030101010101" pitchFamily="2" charset="-122"/>
                <a:ea typeface="宋体" panose="02010600030101010101" pitchFamily="2" charset="-122"/>
              </a:rPr>
              <a:t>头、羊</a:t>
            </a:r>
            <a:r>
              <a:rPr lang="en-US" altLang="zh-CN" sz="2000" dirty="0" smtClean="0">
                <a:latin typeface="宋体" panose="02010600030101010101" pitchFamily="2" charset="-122"/>
                <a:ea typeface="宋体" panose="02010600030101010101" pitchFamily="2" charset="-122"/>
              </a:rPr>
              <a:t>145</a:t>
            </a:r>
            <a:r>
              <a:rPr lang="zh-CN" altLang="en-US" sz="2000" dirty="0" smtClean="0">
                <a:latin typeface="宋体" panose="02010600030101010101" pitchFamily="2" charset="-122"/>
                <a:ea typeface="宋体" panose="02010600030101010101" pitchFamily="2" charset="-122"/>
              </a:rPr>
              <a:t>只、鸡</a:t>
            </a:r>
            <a:r>
              <a:rPr lang="en-US" altLang="zh-CN" sz="2000" dirty="0" smtClean="0">
                <a:latin typeface="宋体" panose="02010600030101010101" pitchFamily="2" charset="-122"/>
                <a:ea typeface="宋体" panose="02010600030101010101" pitchFamily="2" charset="-122"/>
              </a:rPr>
              <a:t>12212</a:t>
            </a:r>
            <a:r>
              <a:rPr lang="zh-CN" altLang="en-US" sz="2000" dirty="0" smtClean="0">
                <a:latin typeface="宋体" panose="02010600030101010101" pitchFamily="2" charset="-122"/>
                <a:ea typeface="宋体" panose="02010600030101010101" pitchFamily="2" charset="-122"/>
              </a:rPr>
              <a:t>只、鸭</a:t>
            </a:r>
            <a:r>
              <a:rPr lang="en-US" altLang="zh-CN" sz="2000" dirty="0" smtClean="0">
                <a:latin typeface="宋体" panose="02010600030101010101" pitchFamily="2" charset="-122"/>
                <a:ea typeface="宋体" panose="02010600030101010101" pitchFamily="2" charset="-122"/>
              </a:rPr>
              <a:t>1331</a:t>
            </a:r>
            <a:r>
              <a:rPr lang="zh-CN" altLang="en-US" sz="2000" dirty="0" smtClean="0">
                <a:latin typeface="宋体" panose="02010600030101010101" pitchFamily="2" charset="-122"/>
                <a:ea typeface="宋体" panose="02010600030101010101" pitchFamily="2" charset="-122"/>
              </a:rPr>
              <a:t>只、鹅</a:t>
            </a:r>
            <a:r>
              <a:rPr lang="en-US" altLang="zh-CN" sz="2000" dirty="0" smtClean="0">
                <a:latin typeface="宋体" panose="02010600030101010101" pitchFamily="2" charset="-122"/>
                <a:ea typeface="宋体" panose="02010600030101010101" pitchFamily="2" charset="-122"/>
              </a:rPr>
              <a:t>1689</a:t>
            </a:r>
            <a:r>
              <a:rPr lang="zh-CN" altLang="en-US" sz="2000" dirty="0" smtClean="0">
                <a:latin typeface="宋体" panose="02010600030101010101" pitchFamily="2" charset="-122"/>
                <a:ea typeface="宋体" panose="02010600030101010101" pitchFamily="2" charset="-122"/>
              </a:rPr>
              <a:t>只，鸽</a:t>
            </a:r>
            <a:r>
              <a:rPr lang="en-US" altLang="zh-CN" sz="2000" dirty="0" smtClean="0">
                <a:latin typeface="宋体" panose="02010600030101010101" pitchFamily="2" charset="-122"/>
                <a:ea typeface="宋体" panose="02010600030101010101" pitchFamily="2" charset="-122"/>
              </a:rPr>
              <a:t>1422</a:t>
            </a:r>
            <a:r>
              <a:rPr lang="zh-CN" altLang="en-US" sz="2000" dirty="0" smtClean="0">
                <a:latin typeface="宋体" panose="02010600030101010101" pitchFamily="2" charset="-122"/>
                <a:ea typeface="宋体" panose="02010600030101010101" pitchFamily="2" charset="-122"/>
              </a:rPr>
              <a:t>只等大量家畜、家禽死亡，经有关部门组织调查统计和评估，直接损失为</a:t>
            </a:r>
            <a:r>
              <a:rPr lang="en-US" altLang="zh-CN" sz="2000" dirty="0" smtClean="0">
                <a:latin typeface="宋体" panose="02010600030101010101" pitchFamily="2" charset="-122"/>
                <a:ea typeface="宋体" panose="02010600030101010101" pitchFamily="2" charset="-122"/>
              </a:rPr>
              <a:t>526840108 </a:t>
            </a:r>
            <a:r>
              <a:rPr lang="zh-CN" altLang="en-US" sz="2000" dirty="0" smtClean="0">
                <a:latin typeface="宋体" panose="02010600030101010101" pitchFamily="2" charset="-122"/>
                <a:ea typeface="宋体" panose="02010600030101010101" pitchFamily="2" charset="-122"/>
              </a:rPr>
              <a:t>元；此外，该起事故还造成村民承包经营的农作物绝收或不同程度受损，经有关部门评估，农作物及土地改良损失为</a:t>
            </a:r>
            <a:r>
              <a:rPr lang="en-US" altLang="zh-CN" sz="2000" dirty="0" smtClean="0">
                <a:latin typeface="宋体" panose="02010600030101010101" pitchFamily="2" charset="-122"/>
                <a:ea typeface="宋体" panose="02010600030101010101" pitchFamily="2" charset="-122"/>
              </a:rPr>
              <a:t>3517492.02</a:t>
            </a:r>
            <a:r>
              <a:rPr lang="zh-CN" altLang="en-US" sz="2000" dirty="0" smtClean="0">
                <a:latin typeface="宋体" panose="02010600030101010101" pitchFamily="2" charset="-122"/>
                <a:ea typeface="宋体" panose="02010600030101010101" pitchFamily="2" charset="-122"/>
              </a:rPr>
              <a:t>元。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195700"/>
            <a:ext cx="4248472" cy="2554545"/>
          </a:xfrm>
          <a:prstGeom prst="rect">
            <a:avLst/>
          </a:prstGeom>
          <a:noFill/>
        </p:spPr>
        <p:txBody>
          <a:bodyPr wrap="square" rtlCol="0">
            <a:spAutoFit/>
          </a:bodyPr>
          <a:lstStyle/>
          <a:p>
            <a:pPr indent="457200">
              <a:lnSpc>
                <a:spcPts val="3200"/>
              </a:lnSpc>
            </a:pPr>
            <a:r>
              <a:rPr lang="en-US" altLang="zh-CN" sz="2000" dirty="0" smtClean="0">
                <a:latin typeface="宋体" panose="02010600030101010101" pitchFamily="2" charset="-122"/>
                <a:ea typeface="宋体" panose="02010600030101010101" pitchFamily="2" charset="-122"/>
              </a:rPr>
              <a:t>2006</a:t>
            </a:r>
            <a:r>
              <a:rPr lang="zh-CN" altLang="en-US" sz="2000" dirty="0" smtClean="0">
                <a:latin typeface="宋体" panose="02010600030101010101" pitchFamily="2" charset="-122"/>
                <a:ea typeface="宋体" panose="02010600030101010101" pitchFamily="2" charset="-122"/>
              </a:rPr>
              <a:t>年</a:t>
            </a: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18</a:t>
            </a:r>
            <a:r>
              <a:rPr lang="zh-CN" altLang="en-US" sz="2000" dirty="0" smtClean="0">
                <a:latin typeface="宋体" panose="02010600030101010101" pitchFamily="2" charset="-122"/>
                <a:ea typeface="宋体" panose="02010600030101010101" pitchFamily="2" charset="-122"/>
              </a:rPr>
              <a:t>日，此案开庭审理，因法律援助团的出色工作，法院最终判决原告胜诉，</a:t>
            </a:r>
            <a:r>
              <a:rPr lang="en-US" altLang="zh-CN" sz="2000" dirty="0" smtClean="0">
                <a:latin typeface="宋体" panose="02010600030101010101" pitchFamily="2" charset="-122"/>
                <a:ea typeface="宋体" panose="02010600030101010101" pitchFamily="2" charset="-122"/>
              </a:rPr>
              <a:t>3140</a:t>
            </a:r>
            <a:r>
              <a:rPr lang="zh-CN" altLang="en-US" sz="2000" dirty="0" smtClean="0">
                <a:latin typeface="宋体" panose="02010600030101010101" pitchFamily="2" charset="-122"/>
                <a:ea typeface="宋体" panose="02010600030101010101" pitchFamily="2" charset="-122"/>
              </a:rPr>
              <a:t>名受害者获赔</a:t>
            </a:r>
            <a:r>
              <a:rPr lang="en-US" altLang="zh-CN" sz="2000" dirty="0" smtClean="0">
                <a:latin typeface="宋体" panose="02010600030101010101" pitchFamily="2" charset="-122"/>
                <a:ea typeface="宋体" panose="02010600030101010101" pitchFamily="2" charset="-122"/>
              </a:rPr>
              <a:t>2289</a:t>
            </a:r>
            <a:r>
              <a:rPr lang="zh-CN" altLang="en-US" sz="2000" dirty="0" smtClean="0">
                <a:latin typeface="宋体" panose="02010600030101010101" pitchFamily="2" charset="-122"/>
                <a:ea typeface="宋体" panose="02010600030101010101" pitchFamily="2" charset="-122"/>
              </a:rPr>
              <a:t>万多元。 </a:t>
            </a:r>
          </a:p>
          <a:p>
            <a:pPr indent="457200">
              <a:lnSpc>
                <a:spcPts val="3200"/>
              </a:lnSpc>
            </a:pPr>
            <a:r>
              <a:rPr lang="zh-CN" altLang="en-US" sz="2000" dirty="0" smtClean="0">
                <a:latin typeface="宋体" panose="02010600030101010101" pitchFamily="2" charset="-122"/>
                <a:ea typeface="宋体" panose="02010600030101010101" pitchFamily="2" charset="-122"/>
              </a:rPr>
              <a:t>讨论：造成本次事故的主要原因是什么？</a:t>
            </a:r>
          </a:p>
        </p:txBody>
      </p:sp>
      <p:pic>
        <p:nvPicPr>
          <p:cNvPr id="3074" name="Picture 2"/>
          <p:cNvPicPr>
            <a:picLocks noChangeAspect="1" noChangeArrowheads="1"/>
          </p:cNvPicPr>
          <p:nvPr/>
        </p:nvPicPr>
        <p:blipFill>
          <a:blip r:embed="rId2" cstate="print"/>
          <a:srcRect/>
          <a:stretch>
            <a:fillRect/>
          </a:stretch>
        </p:blipFill>
        <p:spPr bwMode="auto">
          <a:xfrm>
            <a:off x="5940152" y="1273324"/>
            <a:ext cx="2458364" cy="267213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57300"/>
            <a:ext cx="7128792" cy="3785652"/>
          </a:xfrm>
          <a:prstGeom prst="rect">
            <a:avLst/>
          </a:prstGeom>
          <a:noFill/>
        </p:spPr>
        <p:txBody>
          <a:bodyPr wrap="square" rtlCol="0">
            <a:spAutoFit/>
          </a:bodyPr>
          <a:lstStyle/>
          <a:p>
            <a:pPr indent="457200">
              <a:lnSpc>
                <a:spcPts val="3200"/>
              </a:lnSpc>
              <a:buFont typeface="Wingdings" pitchFamily="2" charset="2"/>
              <a:buChar char="l"/>
            </a:pPr>
            <a:r>
              <a:rPr lang="zh-CN" altLang="en-US" sz="2400" dirty="0" smtClean="0">
                <a:latin typeface="宋体" panose="02010600030101010101" pitchFamily="2" charset="-122"/>
                <a:ea typeface="宋体" panose="02010600030101010101" pitchFamily="2" charset="-122"/>
              </a:rPr>
              <a:t>康兆永驾驶车辆运载剧毒化学品严重超载且所驾驶车辆安全机件不符合技术标准，导致左前轮爆胎，罐车侧翻，液氯泄露，事故发生后逃离现场，是造成此次特大事故的直接原因。该车使用报废轮胎，经公安部交通管理科学研究所鉴定，该车存在严重的交通安全隐患，发生爆胎现象存在必然性。该车严重超载，行驶证核定载重量为</a:t>
            </a:r>
            <a:r>
              <a:rPr lang="en-US" altLang="zh-CN" sz="2400" dirty="0" smtClean="0">
                <a:latin typeface="宋体" panose="02010600030101010101" pitchFamily="2" charset="-122"/>
                <a:ea typeface="宋体" panose="02010600030101010101" pitchFamily="2" charset="-122"/>
              </a:rPr>
              <a:t>15</a:t>
            </a:r>
            <a:r>
              <a:rPr lang="zh-CN" altLang="en-US" sz="2400" dirty="0" smtClean="0">
                <a:latin typeface="宋体" panose="02010600030101010101" pitchFamily="2" charset="-122"/>
                <a:ea typeface="宋体" panose="02010600030101010101" pitchFamily="2" charset="-122"/>
              </a:rPr>
              <a:t>吨，实际运载液氯</a:t>
            </a:r>
            <a:r>
              <a:rPr lang="en-US" altLang="zh-CN" sz="2400" dirty="0" smtClean="0">
                <a:latin typeface="宋体" panose="02010600030101010101" pitchFamily="2" charset="-122"/>
                <a:ea typeface="宋体" panose="02010600030101010101" pitchFamily="2" charset="-122"/>
              </a:rPr>
              <a:t>40.44</a:t>
            </a:r>
            <a:r>
              <a:rPr lang="zh-CN" altLang="en-US" sz="2400" dirty="0" smtClean="0">
                <a:latin typeface="宋体" panose="02010600030101010101" pitchFamily="2" charset="-122"/>
                <a:ea typeface="宋体" panose="02010600030101010101" pitchFamily="2" charset="-122"/>
              </a:rPr>
              <a:t>吨，超载</a:t>
            </a:r>
            <a:r>
              <a:rPr lang="en-US" altLang="zh-CN" sz="2400" dirty="0" smtClean="0">
                <a:latin typeface="宋体" panose="02010600030101010101" pitchFamily="2" charset="-122"/>
                <a:ea typeface="宋体" panose="02010600030101010101" pitchFamily="2" charset="-122"/>
              </a:rPr>
              <a:t>169.6%</a:t>
            </a:r>
            <a:r>
              <a:rPr lang="zh-CN" altLang="en-US" sz="2400" dirty="0" smtClean="0">
                <a:latin typeface="宋体" panose="02010600030101010101" pitchFamily="2" charset="-122"/>
                <a:ea typeface="宋体" panose="02010600030101010101" pitchFamily="2" charset="-122"/>
              </a:rPr>
              <a:t>。肇事后逃离现场，加重了损害后果。</a:t>
            </a:r>
            <a:endParaRPr lang="en-US" altLang="zh-CN" sz="2400"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917848" y="409228"/>
            <a:ext cx="444624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案例解析</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57300"/>
            <a:ext cx="7128792" cy="2144177"/>
          </a:xfrm>
          <a:prstGeom prst="rect">
            <a:avLst/>
          </a:prstGeom>
          <a:noFill/>
        </p:spPr>
        <p:txBody>
          <a:bodyPr wrap="square" rtlCol="0">
            <a:spAutoFit/>
          </a:bodyPr>
          <a:lstStyle/>
          <a:p>
            <a:pPr indent="457200">
              <a:lnSpc>
                <a:spcPts val="3200"/>
              </a:lnSpc>
              <a:buFont typeface="Wingdings" pitchFamily="2" charset="2"/>
              <a:buChar char="l"/>
            </a:pPr>
            <a:r>
              <a:rPr lang="zh-CN" altLang="en-US" sz="2400" dirty="0" smtClean="0">
                <a:latin typeface="宋体" panose="02010600030101010101" pitchFamily="2" charset="-122"/>
                <a:ea typeface="宋体" panose="02010600030101010101" pitchFamily="2" charset="-122"/>
              </a:rPr>
              <a:t>王刚身为驾驶员兼押运员，对车辆安全行驶负有重要监管职责，却纵容严重超载且安全机件不符合技术标准的载运剧毒化学危险品车辆违法上路行驶，在事故发生后逃离现场，是造成此次特大事故的直接原因。康兆永、王刚共同负事故全部责任。</a:t>
            </a:r>
            <a:endParaRPr lang="en-US" altLang="zh-CN" sz="2400"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629816" y="40922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案例解析</a:t>
            </a:r>
            <a:endParaRPr lang="zh-CN" altLang="en-US" sz="3200" b="1" dirty="0">
              <a:solidFill>
                <a:srgbClr val="7030A0"/>
              </a:solidFill>
              <a:latin typeface="宋体" pitchFamily="2" charset="-122"/>
              <a:ea typeface="宋体" pitchFamily="2" charset="-122"/>
            </a:endParaRPr>
          </a:p>
        </p:txBody>
      </p:sp>
      <p:pic>
        <p:nvPicPr>
          <p:cNvPr id="5122" name="Picture 2"/>
          <p:cNvPicPr>
            <a:picLocks noChangeAspect="1" noChangeArrowheads="1"/>
          </p:cNvPicPr>
          <p:nvPr/>
        </p:nvPicPr>
        <p:blipFill>
          <a:blip r:embed="rId2" cstate="print"/>
          <a:srcRect/>
          <a:stretch>
            <a:fillRect/>
          </a:stretch>
        </p:blipFill>
        <p:spPr bwMode="auto">
          <a:xfrm>
            <a:off x="5940152" y="3577580"/>
            <a:ext cx="1685925" cy="16954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5600700" y="3289548"/>
            <a:ext cx="3543300" cy="2133600"/>
          </a:xfrm>
          <a:prstGeom prst="rect">
            <a:avLst/>
          </a:prstGeom>
          <a:noFill/>
          <a:ln w="9525">
            <a:noFill/>
            <a:miter lim="800000"/>
            <a:headEnd/>
            <a:tailEnd/>
          </a:ln>
        </p:spPr>
      </p:pic>
      <p:sp>
        <p:nvSpPr>
          <p:cNvPr id="5" name="文本框 4">
            <a:extLst>
              <a:ext uri="{FF2B5EF4-FFF2-40B4-BE49-F238E27FC236}">
                <a16:creationId xmlns:a16="http://schemas.microsoft.com/office/drawing/2014/main" xmlns="" id="{32D54AE4-04A4-491F-8416-88FF9124829A}"/>
              </a:ext>
            </a:extLst>
          </p:cNvPr>
          <p:cNvSpPr txBox="1"/>
          <p:nvPr/>
        </p:nvSpPr>
        <p:spPr>
          <a:xfrm>
            <a:off x="1115616" y="1417340"/>
            <a:ext cx="4752528" cy="4081117"/>
          </a:xfrm>
          <a:prstGeom prst="rect">
            <a:avLst/>
          </a:prstGeom>
          <a:noFill/>
        </p:spPr>
        <p:txBody>
          <a:bodyPr wrap="square" rtlCol="0">
            <a:spAutoFit/>
          </a:bodyPr>
          <a:lstStyle/>
          <a:p>
            <a:pPr>
              <a:lnSpc>
                <a:spcPct val="120000"/>
              </a:lnSpc>
              <a:buFont typeface="Wingdings" pitchFamily="2" charset="2"/>
              <a:buChar char="u"/>
            </a:pPr>
            <a:r>
              <a:rPr lang="zh-CN" altLang="en-US" sz="2400" dirty="0" smtClean="0">
                <a:latin typeface="宋体" panose="02010600030101010101" pitchFamily="2" charset="-122"/>
                <a:ea typeface="宋体" panose="02010600030101010101" pitchFamily="2" charset="-122"/>
              </a:rPr>
              <a:t>鲜活货物特点</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季节性较强，运输责任性较大，运送时间比较紧迫等。</a:t>
            </a:r>
            <a:endParaRPr lang="en-US" altLang="zh-CN" sz="2400" dirty="0" smtClean="0">
              <a:latin typeface="宋体" panose="02010600030101010101" pitchFamily="2" charset="-122"/>
              <a:ea typeface="宋体" panose="02010600030101010101" pitchFamily="2" charset="-122"/>
            </a:endParaRPr>
          </a:p>
          <a:p>
            <a:pPr>
              <a:lnSpc>
                <a:spcPct val="120000"/>
              </a:lnSpc>
              <a:buFont typeface="Wingdings" pitchFamily="2" charset="2"/>
              <a:buChar char="u"/>
            </a:pPr>
            <a:r>
              <a:rPr lang="zh-CN" altLang="en-US" sz="2400" dirty="0" smtClean="0">
                <a:latin typeface="宋体" panose="02010600030101010101" pitchFamily="2" charset="-122"/>
                <a:ea typeface="宋体" panose="02010600030101010101" pitchFamily="2" charset="-122"/>
              </a:rPr>
              <a:t>易腐货物通常采用</a:t>
            </a:r>
            <a:r>
              <a:rPr lang="zh-CN" altLang="en-US" sz="2400" dirty="0" smtClean="0">
                <a:solidFill>
                  <a:srgbClr val="FF0000"/>
                </a:solidFill>
                <a:latin typeface="宋体" panose="02010600030101010101" pitchFamily="2" charset="-122"/>
                <a:ea typeface="宋体" panose="02010600030101010101" pitchFamily="2" charset="-122"/>
              </a:rPr>
              <a:t>冷</a:t>
            </a:r>
            <a:r>
              <a:rPr lang="zh-CN" altLang="en-US" sz="2400" dirty="0" smtClean="0">
                <a:solidFill>
                  <a:srgbClr val="FF0000"/>
                </a:solidFill>
                <a:latin typeface="宋体" panose="02010600030101010101" pitchFamily="2" charset="-122"/>
                <a:ea typeface="宋体" panose="02010600030101010101" pitchFamily="2" charset="-122"/>
              </a:rPr>
              <a:t>藏车</a:t>
            </a:r>
            <a:r>
              <a:rPr lang="zh-CN" altLang="en-US"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冷藏货物大致分为：</a:t>
            </a:r>
            <a:r>
              <a:rPr lang="zh-CN" altLang="en-US" sz="2400" dirty="0" smtClean="0">
                <a:solidFill>
                  <a:srgbClr val="FF0000"/>
                </a:solidFill>
                <a:latin typeface="宋体" panose="02010600030101010101" pitchFamily="2" charset="-122"/>
                <a:ea typeface="宋体" panose="02010600030101010101" pitchFamily="2" charset="-122"/>
              </a:rPr>
              <a:t>冷冻货物和低温货物</a:t>
            </a:r>
            <a:r>
              <a:rPr lang="zh-CN" altLang="en-US" sz="2400" dirty="0" smtClean="0">
                <a:latin typeface="宋体" panose="02010600030101010101" pitchFamily="2" charset="-122"/>
                <a:ea typeface="宋体" panose="02010600030101010101" pitchFamily="2" charset="-122"/>
              </a:rPr>
              <a:t> 。</a:t>
            </a:r>
          </a:p>
          <a:p>
            <a:pPr>
              <a:lnSpc>
                <a:spcPct val="120000"/>
              </a:lnSpc>
              <a:buFont typeface="Wingdings" pitchFamily="2" charset="2"/>
              <a:buChar char="u"/>
            </a:pPr>
            <a:r>
              <a:rPr lang="zh-CN" altLang="en-US" sz="2400" dirty="0" smtClean="0">
                <a:solidFill>
                  <a:srgbClr val="FF0000"/>
                </a:solidFill>
                <a:latin typeface="宋体" panose="02010600030101010101" pitchFamily="2" charset="-122"/>
                <a:ea typeface="宋体" panose="02010600030101010101" pitchFamily="2" charset="-122"/>
              </a:rPr>
              <a:t>“四优先”原则</a:t>
            </a:r>
            <a:r>
              <a:rPr lang="zh-CN" altLang="en-US" sz="2400" dirty="0" smtClean="0">
                <a:latin typeface="宋体" panose="02010600030101010101" pitchFamily="2" charset="-122"/>
                <a:ea typeface="宋体" panose="02010600030101010101" pitchFamily="2" charset="-122"/>
              </a:rPr>
              <a:t>：优先安排运输计划、优先进货装车、优先运送、优先挂运。</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061864" y="769268"/>
            <a:ext cx="473427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、鲜活货物运输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3"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417340"/>
            <a:ext cx="7128792" cy="3416320"/>
          </a:xfrm>
          <a:prstGeom prst="rect">
            <a:avLst/>
          </a:prstGeom>
          <a:noFill/>
        </p:spPr>
        <p:txBody>
          <a:bodyPr wrap="square" rtlCol="0">
            <a:spAutoFit/>
          </a:bodyPr>
          <a:lstStyle/>
          <a:p>
            <a:pPr>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良好的运输组织工作，对保证鲜活货物的质量十分重要。抓好对鲜活货物承运这个环节尤为重要。 </a:t>
            </a:r>
          </a:p>
          <a:p>
            <a:pPr>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承运鲜活货物时，应由车站货运员对托运货物的质量、状态进行认真的检查。 </a:t>
            </a:r>
          </a:p>
          <a:p>
            <a:pPr>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托运鲜活易腐货物时，发货人须向车站提出</a:t>
            </a:r>
            <a:r>
              <a:rPr lang="zh-CN" altLang="en-US" sz="2400" dirty="0" smtClean="0">
                <a:solidFill>
                  <a:srgbClr val="FF0000"/>
                </a:solidFill>
                <a:latin typeface="宋体" panose="02010600030101010101" pitchFamily="2" charset="-122"/>
                <a:ea typeface="宋体" panose="02010600030101010101" pitchFamily="2" charset="-122"/>
              </a:rPr>
              <a:t>最长的运到期限</a:t>
            </a:r>
            <a:r>
              <a:rPr lang="zh-CN" altLang="en-US" sz="2400" dirty="0" smtClean="0">
                <a:latin typeface="宋体" panose="02010600030101010101" pitchFamily="2" charset="-122"/>
                <a:ea typeface="宋体" panose="02010600030101010101" pitchFamily="2" charset="-122"/>
              </a:rPr>
              <a:t>，并在托运单上注明；</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061864" y="769268"/>
            <a:ext cx="408620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、鲜活货物运输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a16="http://schemas.microsoft.com/office/drawing/2014/main" xmlns="" id="{3C4E2FDE-611B-4E17-87A9-28EC14BA017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：公路货物运输基础知识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：公路运输生产计划的编制</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：公路货物运输组织管理</a:t>
            </a:r>
            <a:endParaRPr lang="zh-CN" altLang="en-US" sz="2400" b="1" dirty="0">
              <a:latin typeface="宋体" pitchFamily="2" charset="-122"/>
              <a:ea typeface="宋体" pitchFamily="2" charset="-122"/>
            </a:endParaRPr>
          </a:p>
        </p:txBody>
      </p:sp>
      <p:sp>
        <p:nvSpPr>
          <p:cNvPr id="21" name="文本框 20">
            <a:extLst>
              <a:ext uri="{FF2B5EF4-FFF2-40B4-BE49-F238E27FC236}">
                <a16:creationId xmlns:a16="http://schemas.microsoft.com/office/drawing/2014/main" xmlns=""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a:t>
            </a:r>
            <a:r>
              <a:rPr lang="zh-CN" altLang="en-US" sz="2400" b="1" dirty="0" smtClean="0">
                <a:latin typeface="宋体" pitchFamily="2" charset="-122"/>
                <a:ea typeface="宋体" pitchFamily="2" charset="-122"/>
              </a:rPr>
              <a:t>：车辆运行路径的确定</a:t>
            </a:r>
            <a:endParaRPr lang="zh-CN" altLang="en-US" sz="2400" b="1" dirty="0">
              <a:latin typeface="宋体" pitchFamily="2" charset="-122"/>
              <a:ea typeface="宋体" pitchFamily="2" charset="-122"/>
            </a:endParaRPr>
          </a:p>
        </p:txBody>
      </p:sp>
      <p:pic>
        <p:nvPicPr>
          <p:cNvPr id="22"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a16="http://schemas.microsoft.com/office/drawing/2014/main" xmlns="" id="{CF685725-BB64-4E3C-B24B-8BAEFE0C4408}"/>
              </a:ext>
            </a:extLst>
          </p:cNvPr>
          <p:cNvSpPr txBox="1"/>
          <p:nvPr/>
        </p:nvSpPr>
        <p:spPr>
          <a:xfrm>
            <a:off x="3505536" y="4352787"/>
            <a:ext cx="49548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a:t>
            </a:r>
            <a:r>
              <a:rPr lang="zh-CN" altLang="en-US" sz="2400" b="1" dirty="0" smtClean="0">
                <a:latin typeface="宋体" pitchFamily="2" charset="-122"/>
                <a:ea typeface="宋体" pitchFamily="2" charset="-122"/>
              </a:rPr>
              <a:t>：公路货物运输费用计算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项目三   认识运输</a:t>
            </a:r>
            <a:endParaRPr lang="zh-CN" altLang="en-US" sz="3600" dirty="0">
              <a:solidFill>
                <a:srgbClr val="FF0000"/>
              </a:solidFill>
              <a:latin typeface="宋体" pitchFamily="2" charset="-122"/>
              <a:ea typeface="宋体" pitchFamily="2" charset="-122"/>
            </a:endParaRPr>
          </a:p>
        </p:txBody>
      </p:sp>
      <p:pic>
        <p:nvPicPr>
          <p:cNvPr id="24"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931613"/>
            <a:ext cx="482352" cy="482352"/>
          </a:xfrm>
          <a:prstGeom prst="rect">
            <a:avLst/>
          </a:prstGeom>
        </p:spPr>
      </p:pic>
      <p:sp>
        <p:nvSpPr>
          <p:cNvPr id="25" name="文本框 22">
            <a:extLst>
              <a:ext uri="{FF2B5EF4-FFF2-40B4-BE49-F238E27FC236}">
                <a16:creationId xmlns:a16="http://schemas.microsoft.com/office/drawing/2014/main" xmlns="" id="{CF685725-BB64-4E3C-B24B-8BAEFE0C4408}"/>
              </a:ext>
            </a:extLst>
          </p:cNvPr>
          <p:cNvSpPr txBox="1"/>
          <p:nvPr/>
        </p:nvSpPr>
        <p:spPr>
          <a:xfrm>
            <a:off x="3505536" y="4988123"/>
            <a:ext cx="52429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务六：公路特种货物运输组织管理</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417340"/>
            <a:ext cx="7128792" cy="2862322"/>
          </a:xfrm>
          <a:prstGeom prst="rect">
            <a:avLst/>
          </a:prstGeom>
          <a:noFill/>
        </p:spPr>
        <p:txBody>
          <a:bodyPr wrap="square" rtlCol="0">
            <a:spAutoFit/>
          </a:bodyPr>
          <a:lstStyle/>
          <a:p>
            <a:pPr>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承运人应根据发货人的要求和承运方的可能等情况，及时地安排适宜车辆予以装运。</a:t>
            </a:r>
          </a:p>
          <a:p>
            <a:pPr>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车站在接受承运鲜活货物的同时，也要根据货物的种类、运送季节、运送距离和运送方向确定相应的运输组织方法。 </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061864" y="769268"/>
            <a:ext cx="459025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、鲜活货物运输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762250" y="919163"/>
            <a:ext cx="3619500" cy="38766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57300"/>
            <a:ext cx="7128792" cy="4606389"/>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康奈尔大学两名营养学教授发明了一种用“热刺激”冷藏鲜鱼的方法，将刚捕捞到的活鱼放到</a:t>
            </a:r>
            <a:r>
              <a:rPr lang="en-US" altLang="zh-CN" sz="2400" dirty="0" smtClean="0">
                <a:latin typeface="宋体" panose="02010600030101010101" pitchFamily="2" charset="-122"/>
                <a:ea typeface="宋体" panose="02010600030101010101" pitchFamily="2" charset="-122"/>
              </a:rPr>
              <a:t>88</a:t>
            </a:r>
            <a:r>
              <a:rPr lang="zh-CN" altLang="en-US" sz="2400" dirty="0" smtClean="0">
                <a:latin typeface="宋体" panose="02010600030101010101" pitchFamily="2" charset="-122"/>
                <a:ea typeface="宋体" panose="02010600030101010101" pitchFamily="2" charset="-122"/>
              </a:rPr>
              <a:t>摄氏度的热水中烫两秒钟，捞起后再放到冰箱中冷藏，可使冰鱼保存的时间比原来延长一倍。</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zh-CN" altLang="en-US" sz="2400" dirty="0" smtClean="0">
                <a:latin typeface="宋体" panose="02010600030101010101" pitchFamily="2" charset="-122"/>
                <a:ea typeface="宋体" panose="02010600030101010101" pitchFamily="2" charset="-122"/>
              </a:rPr>
              <a:t>运输时，利用二氧化碳保藏运输某些底层鱼类取得显著效果，美国活鱼运输的方法有四种：</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、冷藏运输：放入带冰的箱内运输。</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、放入水箱，用搅拌机或鼓风机增氧。</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、用纯氧增氧。</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、用塑料袋运输，将鱼放入塑料袋，充氧后将之密封。后两种较常用。</a:t>
            </a:r>
            <a:endParaRPr lang="en-US" altLang="zh-CN" sz="2400"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629816" y="40922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案例</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246029"/>
            <a:ext cx="7128792" cy="1323439"/>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为了减少活鱼在运输过程中的活动量和耗氧量，减少鱼体受伤的可能性，在运输观赏鱼类或养殖鱼类时使鱼麻醉。</a:t>
            </a:r>
            <a:endParaRPr lang="en-US" altLang="zh-CN" sz="2400"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629816" y="597957"/>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案例</a:t>
            </a:r>
            <a:endParaRPr lang="zh-CN" altLang="en-US" sz="3200" b="1" dirty="0">
              <a:solidFill>
                <a:srgbClr val="7030A0"/>
              </a:solidFill>
              <a:latin typeface="宋体" pitchFamily="2" charset="-122"/>
              <a:ea typeface="宋体" pitchFamily="2" charset="-122"/>
            </a:endParaRPr>
          </a:p>
        </p:txBody>
      </p:sp>
      <p:pic>
        <p:nvPicPr>
          <p:cNvPr id="6146" name="Picture 2"/>
          <p:cNvPicPr>
            <a:picLocks noChangeAspect="1" noChangeArrowheads="1"/>
          </p:cNvPicPr>
          <p:nvPr/>
        </p:nvPicPr>
        <p:blipFill>
          <a:blip r:embed="rId2" cstate="print"/>
          <a:srcRect/>
          <a:stretch>
            <a:fillRect/>
          </a:stretch>
        </p:blipFill>
        <p:spPr bwMode="auto">
          <a:xfrm>
            <a:off x="3707904" y="2569468"/>
            <a:ext cx="3888432" cy="225435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043608" y="1201316"/>
            <a:ext cx="7920880" cy="559769"/>
          </a:xfrm>
          <a:prstGeom prst="rect">
            <a:avLst/>
          </a:prstGeom>
          <a:noFill/>
        </p:spPr>
        <p:txBody>
          <a:bodyPr wrap="square" rtlCol="0">
            <a:spAutoFit/>
          </a:bodyPr>
          <a:lstStyle/>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原则：</a:t>
            </a:r>
            <a:r>
              <a:rPr lang="zh-CN" altLang="en-US" sz="2400" dirty="0" smtClean="0">
                <a:latin typeface="宋体" panose="02010600030101010101" pitchFamily="2" charset="-122"/>
                <a:ea typeface="宋体" panose="02010600030101010101" pitchFamily="2" charset="-122"/>
              </a:rPr>
              <a:t>统一管理、分级负责、方便运输、保障畅通 </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133872" y="553244"/>
            <a:ext cx="43742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、超限货物运输</a:t>
            </a:r>
            <a:endParaRPr lang="zh-CN" altLang="en-US" sz="3200" b="1" dirty="0">
              <a:solidFill>
                <a:srgbClr val="7030A0"/>
              </a:solidFill>
              <a:latin typeface="宋体" pitchFamily="2" charset="-122"/>
              <a:ea typeface="宋体" pitchFamily="2" charset="-122"/>
            </a:endParaRPr>
          </a:p>
        </p:txBody>
      </p:sp>
      <p:sp>
        <p:nvSpPr>
          <p:cNvPr id="4" name="Rectangle 2"/>
          <p:cNvSpPr>
            <a:spLocks noChangeArrowheads="1"/>
          </p:cNvSpPr>
          <p:nvPr/>
        </p:nvSpPr>
        <p:spPr bwMode="auto">
          <a:xfrm>
            <a:off x="2111053" y="1824236"/>
            <a:ext cx="5018088" cy="457200"/>
          </a:xfrm>
          <a:prstGeom prst="rect">
            <a:avLst/>
          </a:prstGeom>
          <a:noFill/>
          <a:ln w="9525">
            <a:noFill/>
            <a:miter lim="800000"/>
            <a:headEnd/>
            <a:tailEnd/>
          </a:ln>
        </p:spPr>
        <p:txBody>
          <a:bodyPr anchor="ctr">
            <a:spAutoFit/>
          </a:bodyPr>
          <a:lstStyle/>
          <a:p>
            <a:pPr algn="ctr" eaLnBrk="0" hangingPunct="0"/>
            <a:r>
              <a:rPr lang="zh-CN" altLang="en-US" sz="2400" b="1" dirty="0">
                <a:latin typeface="Times New Roman" pitchFamily="18" charset="0"/>
              </a:rPr>
              <a:t>大型物件级别</a:t>
            </a:r>
          </a:p>
        </p:txBody>
      </p:sp>
      <p:graphicFrame>
        <p:nvGraphicFramePr>
          <p:cNvPr id="7" name="Group 3"/>
          <p:cNvGraphicFramePr>
            <a:graphicFrameLocks noGrp="1"/>
          </p:cNvGraphicFramePr>
          <p:nvPr/>
        </p:nvGraphicFramePr>
        <p:xfrm>
          <a:off x="323528" y="2496719"/>
          <a:ext cx="8591550" cy="2953069"/>
        </p:xfrm>
        <a:graphic>
          <a:graphicData uri="http://schemas.openxmlformats.org/drawingml/2006/table">
            <a:tbl>
              <a:tblPr/>
              <a:tblGrid>
                <a:gridCol w="1852613"/>
                <a:gridCol w="1685925"/>
                <a:gridCol w="1684337"/>
                <a:gridCol w="1685925"/>
                <a:gridCol w="1682750"/>
              </a:tblGrid>
              <a:tr h="504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大型货件级别</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重量</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Q/Kg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长度</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L/m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宽度</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B/m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高度</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H/m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7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一级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20&lt;=Q&lt;100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14&lt;=L&lt;20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3.5&lt;=B&lt;4.5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3&lt;=H&lt;3.8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7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二级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100&lt;=Q&lt;200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20&lt;=L&lt;30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4.5&lt;=B&lt;5.5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3.8&lt;=H&lt;4.4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7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三级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200&lt;=Q&lt;300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30&lt;=L&lt;40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5.5&lt;=B&lt;6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4.4&lt;=H&lt;5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四级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300</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以上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40</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以上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6</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以上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5</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以上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8" name="图片 7">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107504"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899592" y="1201316"/>
            <a:ext cx="7920880" cy="3970318"/>
          </a:xfrm>
          <a:prstGeom prst="rect">
            <a:avLst/>
          </a:prstGeom>
          <a:noFill/>
        </p:spPr>
        <p:txBody>
          <a:bodyPr wrap="square" rtlCol="0">
            <a:spAutoFit/>
          </a:bodyPr>
          <a:lstStyle/>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    公</a:t>
            </a:r>
            <a:r>
              <a:rPr lang="zh-CN" altLang="en-US" sz="2400" dirty="0" smtClean="0">
                <a:solidFill>
                  <a:srgbClr val="FF0000"/>
                </a:solidFill>
                <a:latin typeface="宋体" panose="02010600030101010101" pitchFamily="2" charset="-122"/>
                <a:ea typeface="宋体" panose="02010600030101010101" pitchFamily="2" charset="-122"/>
              </a:rPr>
              <a:t>路超限货物运输的特殊性</a:t>
            </a:r>
          </a:p>
          <a:p>
            <a:pPr>
              <a:lnSpc>
                <a:spcPct val="150000"/>
              </a:lnSpc>
              <a:buFont typeface="宋体" pitchFamily="2" charset="-122"/>
              <a:buChar char="※"/>
            </a:pPr>
            <a:r>
              <a:rPr lang="zh-CN" altLang="en-US" sz="2400" dirty="0" smtClean="0">
                <a:latin typeface="宋体" panose="02010600030101010101" pitchFamily="2" charset="-122"/>
                <a:ea typeface="宋体" panose="02010600030101010101" pitchFamily="2" charset="-122"/>
              </a:rPr>
              <a:t>大件货物要用超重型挂车作载体，用超重型牵引车牵引。</a:t>
            </a:r>
          </a:p>
          <a:p>
            <a:pPr>
              <a:lnSpc>
                <a:spcPct val="150000"/>
              </a:lnSpc>
              <a:buFont typeface="宋体" pitchFamily="2" charset="-122"/>
              <a:buChar char="※"/>
            </a:pPr>
            <a:r>
              <a:rPr lang="zh-CN" altLang="en-US" sz="2400" dirty="0" smtClean="0">
                <a:latin typeface="宋体" panose="02010600030101010101" pitchFamily="2" charset="-122"/>
                <a:ea typeface="宋体" panose="02010600030101010101" pitchFamily="2" charset="-122"/>
              </a:rPr>
              <a:t>运载大型货物的超重型车组要求通行的道路有足够的宽度和净空、良好的道路线形，桥涵要有足够的承载能力，有时还要分段封闭交通，让超重型车组单独通过</a:t>
            </a:r>
          </a:p>
          <a:p>
            <a:pPr>
              <a:lnSpc>
                <a:spcPct val="150000"/>
              </a:lnSpc>
              <a:buFont typeface="宋体" pitchFamily="2" charset="-122"/>
              <a:buChar char="※"/>
            </a:pPr>
            <a:r>
              <a:rPr lang="zh-CN" altLang="en-US" sz="2400" dirty="0" smtClean="0">
                <a:latin typeface="宋体" panose="02010600030101010101" pitchFamily="2" charset="-122"/>
                <a:ea typeface="宋体" panose="02010600030101010101" pitchFamily="2" charset="-122"/>
              </a:rPr>
              <a:t>大件货物运输必须确保安全，万无一失。都是涉及国家经济建设的关键设备。</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989856" y="553244"/>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、超限货物运输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899592" y="1201316"/>
            <a:ext cx="7920880" cy="4524315"/>
          </a:xfrm>
          <a:prstGeom prst="rect">
            <a:avLst/>
          </a:prstGeom>
          <a:noFill/>
        </p:spPr>
        <p:txBody>
          <a:bodyPr wrap="square" rtlCol="0">
            <a:spAutoFit/>
          </a:bodyPr>
          <a:lstStyle/>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    笨</a:t>
            </a:r>
            <a:r>
              <a:rPr lang="zh-CN" altLang="en-US" sz="2400" dirty="0" smtClean="0">
                <a:solidFill>
                  <a:srgbClr val="FF0000"/>
                </a:solidFill>
                <a:latin typeface="宋体" panose="02010600030101010101" pitchFamily="2" charset="-122"/>
                <a:ea typeface="宋体" panose="02010600030101010101" pitchFamily="2" charset="-122"/>
              </a:rPr>
              <a:t>重货物基本技术条件： </a:t>
            </a:r>
          </a:p>
          <a:p>
            <a:pPr>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）货物的装卸应尽可能选用适宜的</a:t>
            </a:r>
            <a:r>
              <a:rPr lang="zh-CN" altLang="en-US" sz="2400" dirty="0" smtClean="0">
                <a:solidFill>
                  <a:srgbClr val="FF0000"/>
                </a:solidFill>
                <a:latin typeface="宋体" panose="02010600030101010101" pitchFamily="2" charset="-122"/>
                <a:ea typeface="宋体" panose="02010600030101010101" pitchFamily="2" charset="-122"/>
              </a:rPr>
              <a:t>装卸机械</a:t>
            </a:r>
            <a:r>
              <a:rPr lang="zh-CN" altLang="en-US" sz="2400" dirty="0" smtClean="0">
                <a:latin typeface="宋体" panose="02010600030101010101" pitchFamily="2" charset="-122"/>
                <a:ea typeface="宋体" panose="02010600030101010101" pitchFamily="2" charset="-122"/>
              </a:rPr>
              <a:t>，装车时应使货物的全部支承面均匀地、平稳地放置在车辆底板上，以免损坏大梁。 </a:t>
            </a:r>
          </a:p>
          <a:p>
            <a:pPr>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）载运货物的车辆，应尽可能选用</a:t>
            </a:r>
            <a:r>
              <a:rPr lang="zh-CN" altLang="en-US" sz="2400" dirty="0" smtClean="0">
                <a:solidFill>
                  <a:srgbClr val="FF0000"/>
                </a:solidFill>
                <a:latin typeface="宋体" panose="02010600030101010101" pitchFamily="2" charset="-122"/>
                <a:ea typeface="宋体" panose="02010600030101010101" pitchFamily="2" charset="-122"/>
              </a:rPr>
              <a:t>大型平板等专用车辆</a:t>
            </a:r>
            <a:r>
              <a:rPr lang="zh-CN" altLang="en-US" sz="2400" dirty="0" smtClean="0">
                <a:latin typeface="宋体" panose="02010600030101010101" pitchFamily="2" charset="-122"/>
                <a:ea typeface="宋体" panose="02010600030101010101" pitchFamily="2" charset="-122"/>
              </a:rPr>
              <a:t>。除有特殊规定者外，装载货物的质量不得超过车辆的核定吨位，其装载的长度、高度、宽度不准超过规定的装载界限。</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133872" y="553244"/>
            <a:ext cx="43742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、超限货物运输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23728" y="481236"/>
            <a:ext cx="4648200" cy="36671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195736" y="4585692"/>
            <a:ext cx="4693525" cy="33870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899592" y="1201316"/>
            <a:ext cx="7920880" cy="4524315"/>
          </a:xfrm>
          <a:prstGeom prst="rect">
            <a:avLst/>
          </a:prstGeom>
          <a:noFill/>
        </p:spPr>
        <p:txBody>
          <a:bodyPr wrap="square" rtlCol="0">
            <a:spAutoFit/>
          </a:bodyPr>
          <a:lstStyle/>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    笨</a:t>
            </a:r>
            <a:r>
              <a:rPr lang="zh-CN" altLang="en-US" sz="2400" dirty="0" smtClean="0">
                <a:solidFill>
                  <a:srgbClr val="FF0000"/>
                </a:solidFill>
                <a:latin typeface="宋体" panose="02010600030101010101" pitchFamily="2" charset="-122"/>
                <a:ea typeface="宋体" panose="02010600030101010101" pitchFamily="2" charset="-122"/>
              </a:rPr>
              <a:t>重货物基本技术条件： </a:t>
            </a:r>
          </a:p>
          <a:p>
            <a:pPr>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支重面不大</a:t>
            </a:r>
            <a:r>
              <a:rPr lang="zh-CN" altLang="en-US" sz="2400" dirty="0" smtClean="0">
                <a:latin typeface="宋体" panose="02010600030101010101" pitchFamily="2" charset="-122"/>
                <a:ea typeface="宋体" panose="02010600030101010101" pitchFamily="2" charset="-122"/>
              </a:rPr>
              <a:t>的笨重货物，为使其质量能均匀地分布在车辆底板上，必须将货物安置在纵横</a:t>
            </a:r>
            <a:r>
              <a:rPr lang="zh-CN" altLang="en-US" sz="2400" dirty="0" smtClean="0">
                <a:solidFill>
                  <a:srgbClr val="FF0000"/>
                </a:solidFill>
                <a:latin typeface="宋体" panose="02010600030101010101" pitchFamily="2" charset="-122"/>
                <a:ea typeface="宋体" panose="02010600030101010101" pitchFamily="2" charset="-122"/>
              </a:rPr>
              <a:t>垫木</a:t>
            </a:r>
            <a:r>
              <a:rPr lang="zh-CN" altLang="en-US" sz="2400" dirty="0" smtClean="0">
                <a:latin typeface="宋体" panose="02010600030101010101" pitchFamily="2" charset="-122"/>
                <a:ea typeface="宋体" panose="02010600030101010101" pitchFamily="2" charset="-122"/>
              </a:rPr>
              <a:t>上，或相当于起垫木作用的设备上。</a:t>
            </a:r>
          </a:p>
          <a:p>
            <a:pPr>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）货物的</a:t>
            </a:r>
            <a:r>
              <a:rPr lang="zh-CN" altLang="en-US" sz="2400" dirty="0" smtClean="0">
                <a:solidFill>
                  <a:srgbClr val="FF0000"/>
                </a:solidFill>
                <a:latin typeface="宋体" panose="02010600030101010101" pitchFamily="2" charset="-122"/>
                <a:ea typeface="宋体" panose="02010600030101010101" pitchFamily="2" charset="-122"/>
              </a:rPr>
              <a:t>重心</a:t>
            </a:r>
            <a:r>
              <a:rPr lang="zh-CN" altLang="en-US" sz="2400" dirty="0" smtClean="0">
                <a:latin typeface="宋体" panose="02010600030101010101" pitchFamily="2" charset="-122"/>
                <a:ea typeface="宋体" panose="02010600030101010101" pitchFamily="2" charset="-122"/>
              </a:rPr>
              <a:t>应尽量置于车底板纵、横中心线交叉点的垂直线上，如无可能时，则对其横向位移应严格限制；纵向位移在任何情况下必须保证负荷较重一端轮对或转向架的承载质量不超过车辆设计标准。</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061864" y="553244"/>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、超限货物运输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71600" y="625252"/>
            <a:ext cx="3381375" cy="20383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148064" y="2569468"/>
            <a:ext cx="3390900" cy="2257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6408712"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务六：公路特种货物运输管理</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3329758"/>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某甲拥有一辆解放</a:t>
            </a:r>
            <a:r>
              <a:rPr lang="en-US" altLang="zh-CN" sz="2400" dirty="0" smtClean="0">
                <a:latin typeface="宋体" panose="02010600030101010101" pitchFamily="2" charset="-122"/>
                <a:ea typeface="宋体" panose="02010600030101010101" pitchFamily="2" charset="-122"/>
              </a:rPr>
              <a:t>142</a:t>
            </a:r>
            <a:r>
              <a:rPr lang="zh-CN" altLang="en-US" sz="2400" dirty="0" smtClean="0">
                <a:latin typeface="宋体" panose="02010600030101010101" pitchFamily="2" charset="-122"/>
                <a:ea typeface="宋体" panose="02010600030101010101" pitchFamily="2" charset="-122"/>
              </a:rPr>
              <a:t>型栏板货车，车号为蒙</a:t>
            </a:r>
            <a:r>
              <a:rPr lang="en-US" altLang="zh-CN" sz="2400" dirty="0" smtClean="0">
                <a:latin typeface="宋体" panose="02010600030101010101" pitchFamily="2" charset="-122"/>
                <a:ea typeface="宋体" panose="02010600030101010101" pitchFamily="2" charset="-122"/>
              </a:rPr>
              <a:t>D08940</a:t>
            </a:r>
            <a:r>
              <a:rPr lang="zh-CN" altLang="en-US" sz="2400" dirty="0" smtClean="0">
                <a:latin typeface="宋体" panose="02010600030101010101" pitchFamily="2" charset="-122"/>
                <a:ea typeface="宋体" panose="02010600030101010101" pitchFamily="2" charset="-122"/>
              </a:rPr>
              <a:t>，其道路运输证核定经营范围为危险货物运输。</a:t>
            </a:r>
            <a:r>
              <a:rPr lang="en-US" altLang="zh-CN" sz="2400" dirty="0" smtClean="0">
                <a:latin typeface="宋体" panose="02010600030101010101" pitchFamily="2" charset="-122"/>
                <a:ea typeface="宋体" panose="02010600030101010101" pitchFamily="2" charset="-122"/>
              </a:rPr>
              <a:t>2001</a:t>
            </a:r>
            <a:r>
              <a:rPr lang="zh-CN" altLang="en-US" sz="2400" dirty="0" smtClean="0">
                <a:latin typeface="宋体" panose="02010600030101010101" pitchFamily="2" charset="-122"/>
                <a:ea typeface="宋体" panose="02010600030101010101" pitchFamily="2" charset="-122"/>
              </a:rPr>
              <a:t>年</a:t>
            </a:r>
            <a:r>
              <a:rPr lang="en-US" altLang="zh-CN" sz="2400" dirty="0" smtClean="0">
                <a:latin typeface="宋体" panose="02010600030101010101" pitchFamily="2" charset="-122"/>
                <a:ea typeface="宋体" panose="02010600030101010101" pitchFamily="2" charset="-122"/>
              </a:rPr>
              <a:t>9</a:t>
            </a:r>
            <a:r>
              <a:rPr lang="zh-CN" altLang="en-US" sz="2400" dirty="0" smtClean="0">
                <a:latin typeface="宋体" panose="02010600030101010101" pitchFamily="2" charset="-122"/>
                <a:ea typeface="宋体" panose="02010600030101010101" pitchFamily="2" charset="-122"/>
              </a:rPr>
              <a:t>月</a:t>
            </a:r>
            <a:r>
              <a:rPr lang="en-US" altLang="zh-CN" sz="2400" dirty="0" smtClean="0">
                <a:latin typeface="宋体" panose="02010600030101010101" pitchFamily="2" charset="-122"/>
                <a:ea typeface="宋体" panose="02010600030101010101" pitchFamily="2" charset="-122"/>
              </a:rPr>
              <a:t>22</a:t>
            </a:r>
            <a:r>
              <a:rPr lang="zh-CN" altLang="en-US" sz="2400" dirty="0" smtClean="0">
                <a:latin typeface="宋体" panose="02010600030101010101" pitchFamily="2" charset="-122"/>
                <a:ea typeface="宋体" panose="02010600030101010101" pitchFamily="2" charset="-122"/>
              </a:rPr>
              <a:t>日该车在山东省</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市运送炸药包装纸返回途中，被</a:t>
            </a:r>
            <a:r>
              <a:rPr lang="en-US" altLang="zh-CN" sz="2400" dirty="0" smtClean="0">
                <a:latin typeface="宋体" panose="02010600030101010101" pitchFamily="2" charset="-122"/>
                <a:ea typeface="宋体" panose="02010600030101010101" pitchFamily="2" charset="-122"/>
              </a:rPr>
              <a:t>B</a:t>
            </a:r>
            <a:r>
              <a:rPr lang="zh-CN" altLang="en-US" sz="2400" dirty="0" smtClean="0">
                <a:latin typeface="宋体" panose="02010600030101010101" pitchFamily="2" charset="-122"/>
                <a:ea typeface="宋体" panose="02010600030101010101" pitchFamily="2" charset="-122"/>
              </a:rPr>
              <a:t>市运管所某管理站以“超范围运输，超范围使用道路货物运单”为由罚款</a:t>
            </a:r>
            <a:r>
              <a:rPr lang="en-US" altLang="zh-CN" sz="2400" dirty="0" smtClean="0">
                <a:latin typeface="宋体" panose="02010600030101010101" pitchFamily="2" charset="-122"/>
                <a:ea typeface="宋体" panose="02010600030101010101" pitchFamily="2" charset="-122"/>
              </a:rPr>
              <a:t>400</a:t>
            </a:r>
            <a:r>
              <a:rPr lang="zh-CN" altLang="en-US" sz="2400" dirty="0" smtClean="0">
                <a:latin typeface="宋体" panose="02010600030101010101" pitchFamily="2" charset="-122"/>
                <a:ea typeface="宋体" panose="02010600030101010101" pitchFamily="2" charset="-122"/>
              </a:rPr>
              <a:t>元。请分析案例，并指出危险货物运输时的注意事项。 </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899592" y="1201316"/>
            <a:ext cx="7920880" cy="4524315"/>
          </a:xfrm>
          <a:prstGeom prst="rect">
            <a:avLst/>
          </a:prstGeom>
          <a:noFill/>
        </p:spPr>
        <p:txBody>
          <a:bodyPr wrap="square" rtlCol="0">
            <a:spAutoFit/>
          </a:bodyPr>
          <a:lstStyle/>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    笨</a:t>
            </a:r>
            <a:r>
              <a:rPr lang="zh-CN" altLang="en-US" sz="2400" dirty="0" smtClean="0">
                <a:solidFill>
                  <a:srgbClr val="FF0000"/>
                </a:solidFill>
                <a:latin typeface="宋体" panose="02010600030101010101" pitchFamily="2" charset="-122"/>
                <a:ea typeface="宋体" panose="02010600030101010101" pitchFamily="2" charset="-122"/>
              </a:rPr>
              <a:t>重货物基本技术条件： </a:t>
            </a:r>
          </a:p>
          <a:p>
            <a:pPr>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5</a:t>
            </a:r>
            <a:r>
              <a:rPr lang="zh-CN" altLang="en-US" sz="2400" dirty="0" smtClean="0">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重车重心高度</a:t>
            </a:r>
            <a:r>
              <a:rPr lang="zh-CN" altLang="en-US" sz="2400" dirty="0" smtClean="0">
                <a:latin typeface="宋体" panose="02010600030101010101" pitchFamily="2" charset="-122"/>
                <a:ea typeface="宋体" panose="02010600030101010101" pitchFamily="2" charset="-122"/>
              </a:rPr>
              <a:t>应有一定限制，重车重心如偏高，除应认真进行装载加固外，还应采取配重措施以降低其重心高度。车辆应限速行驶。</a:t>
            </a:r>
            <a:endParaRPr lang="en-US" altLang="zh-CN" sz="2400" dirty="0" smtClean="0">
              <a:latin typeface="宋体" panose="02010600030101010101" pitchFamily="2" charset="-122"/>
              <a:ea typeface="宋体" panose="02010600030101010101" pitchFamily="2" charset="-122"/>
            </a:endParaRPr>
          </a:p>
          <a:p>
            <a:pPr>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6</a:t>
            </a:r>
            <a:r>
              <a:rPr lang="zh-CN" altLang="en-US" sz="2400" dirty="0" smtClean="0">
                <a:latin typeface="宋体" panose="02010600030101010101" pitchFamily="2" charset="-122"/>
                <a:ea typeface="宋体" panose="02010600030101010101" pitchFamily="2" charset="-122"/>
              </a:rPr>
              <a:t>）运输长大笨重货物时，除应考虑它们合理装载的技术条件外，还应视货物质量、形状、大小、重心高度、车辆和道路条件、运送速度等具体情况，采用相应的</a:t>
            </a:r>
            <a:r>
              <a:rPr lang="zh-CN" altLang="en-US" sz="2400" dirty="0" smtClean="0">
                <a:solidFill>
                  <a:srgbClr val="FF0000"/>
                </a:solidFill>
                <a:latin typeface="宋体" panose="02010600030101010101" pitchFamily="2" charset="-122"/>
                <a:ea typeface="宋体" panose="02010600030101010101" pitchFamily="2" charset="-122"/>
              </a:rPr>
              <a:t>加固捆绑措施</a:t>
            </a:r>
            <a:r>
              <a:rPr lang="zh-CN" altLang="en-US" sz="2400" dirty="0" smtClean="0">
                <a:latin typeface="宋体" panose="02010600030101010101" pitchFamily="2" charset="-122"/>
                <a:ea typeface="宋体" panose="02010600030101010101" pitchFamily="2" charset="-122"/>
              </a:rPr>
              <a:t>。</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133872" y="553244"/>
            <a:ext cx="415820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、超限货物运输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251520" y="481236"/>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411760" y="625252"/>
            <a:ext cx="3914775" cy="32766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411760" y="4513684"/>
            <a:ext cx="4047732" cy="329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657475" y="1257300"/>
            <a:ext cx="38290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697260"/>
            <a:ext cx="553998" cy="460851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务六：公路特种货物运输管理</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2281436"/>
            <a:ext cx="4104456" cy="461665"/>
          </a:xfrm>
          <a:prstGeom prst="rect">
            <a:avLst/>
          </a:prstGeom>
          <a:noFill/>
        </p:spPr>
        <p:txBody>
          <a:bodyPr wrap="square" rtlCol="0">
            <a:spAutoFit/>
          </a:bodyPr>
          <a:lstStyle/>
          <a:p>
            <a:r>
              <a:rPr lang="zh-CN" altLang="en-US" sz="2400" dirty="0" smtClean="0"/>
              <a:t>危险货物运输</a:t>
            </a:r>
            <a:endParaRPr lang="en-US" altLang="zh-CN"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306856"/>
            <a:ext cx="341423" cy="349527"/>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5305772"/>
            <a:ext cx="0" cy="409228"/>
          </a:xfrm>
          <a:prstGeom prst="line">
            <a:avLst/>
          </a:prstGeom>
        </p:spPr>
        <p:style>
          <a:lnRef idx="1">
            <a:schemeClr val="dk1"/>
          </a:lnRef>
          <a:fillRef idx="0">
            <a:schemeClr val="dk1"/>
          </a:fillRef>
          <a:effectRef idx="0">
            <a:schemeClr val="dk1"/>
          </a:effectRef>
          <a:fontRef idx="minor">
            <a:schemeClr val="tx1"/>
          </a:fontRef>
        </p:style>
      </p:cxnSp>
      <p:sp>
        <p:nvSpPr>
          <p:cNvPr id="9" name="文本框 19">
            <a:extLst>
              <a:ext uri="{FF2B5EF4-FFF2-40B4-BE49-F238E27FC236}">
                <a16:creationId xmlns:a16="http://schemas.microsoft.com/office/drawing/2014/main" xmlns="" id="{EB69F60B-D445-4E23-8025-627EC7F182D8}"/>
              </a:ext>
            </a:extLst>
          </p:cNvPr>
          <p:cNvSpPr txBox="1"/>
          <p:nvPr/>
        </p:nvSpPr>
        <p:spPr>
          <a:xfrm>
            <a:off x="3779912" y="2971899"/>
            <a:ext cx="4104456" cy="461665"/>
          </a:xfrm>
          <a:prstGeom prst="rect">
            <a:avLst/>
          </a:prstGeom>
          <a:noFill/>
        </p:spPr>
        <p:txBody>
          <a:bodyPr wrap="square" rtlCol="0">
            <a:spAutoFit/>
          </a:bodyPr>
          <a:lstStyle/>
          <a:p>
            <a:r>
              <a:rPr lang="zh-CN" altLang="en-US" sz="2400" dirty="0" smtClean="0"/>
              <a:t>鲜活货物运输</a:t>
            </a:r>
            <a:endParaRPr lang="en-US" altLang="zh-CN" sz="2400" dirty="0"/>
          </a:p>
        </p:txBody>
      </p:sp>
      <p:pic>
        <p:nvPicPr>
          <p:cNvPr id="10"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8086" y="2997319"/>
            <a:ext cx="341423" cy="349527"/>
          </a:xfrm>
          <a:prstGeom prst="rect">
            <a:avLst/>
          </a:prstGeom>
        </p:spPr>
      </p:pic>
      <p:sp>
        <p:nvSpPr>
          <p:cNvPr id="11" name="文本框 19">
            <a:extLst>
              <a:ext uri="{FF2B5EF4-FFF2-40B4-BE49-F238E27FC236}">
                <a16:creationId xmlns:a16="http://schemas.microsoft.com/office/drawing/2014/main" xmlns="" id="{EB69F60B-D445-4E23-8025-627EC7F182D8}"/>
              </a:ext>
            </a:extLst>
          </p:cNvPr>
          <p:cNvSpPr txBox="1"/>
          <p:nvPr/>
        </p:nvSpPr>
        <p:spPr>
          <a:xfrm>
            <a:off x="3779912" y="3649588"/>
            <a:ext cx="4104456" cy="461665"/>
          </a:xfrm>
          <a:prstGeom prst="rect">
            <a:avLst/>
          </a:prstGeom>
          <a:noFill/>
        </p:spPr>
        <p:txBody>
          <a:bodyPr wrap="square" rtlCol="0">
            <a:spAutoFit/>
          </a:bodyPr>
          <a:lstStyle/>
          <a:p>
            <a:r>
              <a:rPr lang="zh-CN" altLang="en-US" sz="2400" dirty="0" smtClean="0"/>
              <a:t>超限货物运输</a:t>
            </a:r>
            <a:endParaRPr lang="en-US" altLang="zh-CN" sz="2400" dirty="0"/>
          </a:p>
        </p:txBody>
      </p:sp>
      <p:pic>
        <p:nvPicPr>
          <p:cNvPr id="12"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8086" y="3675008"/>
            <a:ext cx="341423" cy="3495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xmlns="" id="{32D54AE4-04A4-491F-8416-88FF9124829A}"/>
              </a:ext>
            </a:extLst>
          </p:cNvPr>
          <p:cNvSpPr txBox="1"/>
          <p:nvPr/>
        </p:nvSpPr>
        <p:spPr>
          <a:xfrm>
            <a:off x="1115616" y="1417340"/>
            <a:ext cx="4320480" cy="3416320"/>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危险货物是指具有爆炸、易燃、毒害、腐蚀、放射性等性质，在运输、装卸和贮存保管过程中，容易造成人身伤亡和财产损失而需要特别防护的货物。</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1133872" y="769268"/>
            <a:ext cx="3942184"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、危险货物运输</a:t>
            </a:r>
            <a:endParaRPr lang="zh-CN" altLang="en-US" sz="3200" b="1" dirty="0">
              <a:solidFill>
                <a:srgbClr val="7030A0"/>
              </a:solidFill>
              <a:latin typeface="宋体" pitchFamily="2" charset="-122"/>
              <a:ea typeface="宋体" pitchFamily="2" charset="-122"/>
            </a:endParaRPr>
          </a:p>
        </p:txBody>
      </p:sp>
      <p:pic>
        <p:nvPicPr>
          <p:cNvPr id="6" name="图片 5">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317265" y="446121"/>
            <a:ext cx="942367" cy="121306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012160" y="1921396"/>
            <a:ext cx="1781175" cy="17811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5"/>
          <p:cNvSpPr>
            <a:spLocks noChangeArrowheads="1"/>
          </p:cNvSpPr>
          <p:nvPr/>
        </p:nvSpPr>
        <p:spPr bwMode="auto">
          <a:xfrm>
            <a:off x="4243388" y="2508250"/>
            <a:ext cx="1368425" cy="1368425"/>
          </a:xfrm>
          <a:prstGeom prst="octagon">
            <a:avLst>
              <a:gd name="adj" fmla="val 29287"/>
            </a:avLst>
          </a:prstGeom>
          <a:solidFill>
            <a:srgbClr val="666699"/>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666699"/>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smtClean="0">
                <a:ln>
                  <a:noFill/>
                </a:ln>
                <a:solidFill>
                  <a:srgbClr val="FFFFFF"/>
                </a:solidFill>
                <a:effectLst/>
                <a:uLnTx/>
                <a:uFillTx/>
                <a:latin typeface="黑体" pitchFamily="49" charset="-122"/>
                <a:ea typeface="黑体" pitchFamily="49" charset="-122"/>
              </a:rPr>
              <a:t>分类</a:t>
            </a:r>
          </a:p>
        </p:txBody>
      </p:sp>
      <p:sp>
        <p:nvSpPr>
          <p:cNvPr id="26" name="Rectangle 6"/>
          <p:cNvSpPr>
            <a:spLocks noChangeArrowheads="1"/>
          </p:cNvSpPr>
          <p:nvPr/>
        </p:nvSpPr>
        <p:spPr bwMode="auto">
          <a:xfrm>
            <a:off x="3238500" y="1697038"/>
            <a:ext cx="1098550" cy="457200"/>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爆炸品</a:t>
            </a:r>
          </a:p>
        </p:txBody>
      </p:sp>
      <p:sp>
        <p:nvSpPr>
          <p:cNvPr id="27" name="Rectangle 7"/>
          <p:cNvSpPr>
            <a:spLocks noChangeArrowheads="1"/>
          </p:cNvSpPr>
          <p:nvPr/>
        </p:nvSpPr>
        <p:spPr bwMode="auto">
          <a:xfrm>
            <a:off x="1651000" y="2363788"/>
            <a:ext cx="1403350" cy="822325"/>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压缩和</a:t>
            </a:r>
          </a:p>
          <a:p>
            <a:pPr algn="ctr"/>
            <a:r>
              <a:rPr lang="zh-CN" altLang="en-US" sz="2400" b="1">
                <a:solidFill>
                  <a:srgbClr val="FF3300"/>
                </a:solidFill>
                <a:latin typeface="黑体" pitchFamily="49" charset="-122"/>
                <a:ea typeface="黑体" pitchFamily="49" charset="-122"/>
              </a:rPr>
              <a:t>液化气体</a:t>
            </a:r>
          </a:p>
        </p:txBody>
      </p:sp>
      <p:sp>
        <p:nvSpPr>
          <p:cNvPr id="28" name="Rectangle 8"/>
          <p:cNvSpPr>
            <a:spLocks noChangeArrowheads="1"/>
          </p:cNvSpPr>
          <p:nvPr/>
        </p:nvSpPr>
        <p:spPr bwMode="auto">
          <a:xfrm>
            <a:off x="1679575" y="3424238"/>
            <a:ext cx="1403350" cy="457200"/>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易燃液体</a:t>
            </a:r>
          </a:p>
        </p:txBody>
      </p:sp>
      <p:sp>
        <p:nvSpPr>
          <p:cNvPr id="29" name="Rectangle 9"/>
          <p:cNvSpPr>
            <a:spLocks noChangeArrowheads="1"/>
          </p:cNvSpPr>
          <p:nvPr/>
        </p:nvSpPr>
        <p:spPr bwMode="auto">
          <a:xfrm>
            <a:off x="1146175" y="4237038"/>
            <a:ext cx="2952750" cy="822325"/>
          </a:xfrm>
          <a:prstGeom prst="rect">
            <a:avLst/>
          </a:prstGeom>
          <a:noFill/>
          <a:ln w="9525">
            <a:noFill/>
            <a:miter lim="800000"/>
            <a:headEnd/>
            <a:tailEnd/>
          </a:ln>
        </p:spPr>
        <p:txBody>
          <a:bodyPr>
            <a:spAutoFit/>
          </a:bodyPr>
          <a:lstStyle/>
          <a:p>
            <a:r>
              <a:rPr lang="zh-CN" altLang="en-US" sz="2400" b="1">
                <a:solidFill>
                  <a:srgbClr val="FF3300"/>
                </a:solidFill>
                <a:latin typeface="黑体" pitchFamily="49" charset="-122"/>
                <a:ea typeface="黑体" pitchFamily="49" charset="-122"/>
              </a:rPr>
              <a:t>易燃固体、自燃物品和通湿易燃物品</a:t>
            </a:r>
          </a:p>
        </p:txBody>
      </p:sp>
      <p:sp>
        <p:nvSpPr>
          <p:cNvPr id="30" name="Rectangle 10"/>
          <p:cNvSpPr>
            <a:spLocks noChangeArrowheads="1"/>
          </p:cNvSpPr>
          <p:nvPr/>
        </p:nvSpPr>
        <p:spPr bwMode="auto">
          <a:xfrm>
            <a:off x="4098925" y="4524375"/>
            <a:ext cx="1708150" cy="822325"/>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杂项危险</a:t>
            </a:r>
          </a:p>
          <a:p>
            <a:pPr algn="ctr"/>
            <a:r>
              <a:rPr lang="zh-CN" altLang="en-US" sz="2400" b="1">
                <a:solidFill>
                  <a:srgbClr val="FF3300"/>
                </a:solidFill>
                <a:latin typeface="黑体" pitchFamily="49" charset="-122"/>
                <a:ea typeface="黑体" pitchFamily="49" charset="-122"/>
              </a:rPr>
              <a:t>物质和物品</a:t>
            </a:r>
          </a:p>
        </p:txBody>
      </p:sp>
      <p:sp>
        <p:nvSpPr>
          <p:cNvPr id="31" name="Rectangle 11"/>
          <p:cNvSpPr>
            <a:spLocks noChangeArrowheads="1"/>
          </p:cNvSpPr>
          <p:nvPr/>
        </p:nvSpPr>
        <p:spPr bwMode="auto">
          <a:xfrm>
            <a:off x="6186488" y="4021138"/>
            <a:ext cx="2012950" cy="822325"/>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氧化剂和</a:t>
            </a:r>
          </a:p>
          <a:p>
            <a:pPr algn="ctr"/>
            <a:r>
              <a:rPr lang="zh-CN" altLang="en-US" sz="2400" b="1">
                <a:solidFill>
                  <a:srgbClr val="FF3300"/>
                </a:solidFill>
                <a:latin typeface="黑体" pitchFamily="49" charset="-122"/>
                <a:ea typeface="黑体" pitchFamily="49" charset="-122"/>
              </a:rPr>
              <a:t>有机过氧化物</a:t>
            </a:r>
          </a:p>
        </p:txBody>
      </p:sp>
      <p:sp>
        <p:nvSpPr>
          <p:cNvPr id="32" name="Rectangle 12"/>
          <p:cNvSpPr>
            <a:spLocks noChangeArrowheads="1"/>
          </p:cNvSpPr>
          <p:nvPr/>
        </p:nvSpPr>
        <p:spPr bwMode="auto">
          <a:xfrm>
            <a:off x="6978650" y="2940050"/>
            <a:ext cx="1708150" cy="822325"/>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毒性物质和</a:t>
            </a:r>
          </a:p>
          <a:p>
            <a:pPr algn="ctr"/>
            <a:r>
              <a:rPr lang="zh-CN" altLang="en-US" sz="2400" b="1">
                <a:solidFill>
                  <a:srgbClr val="FF3300"/>
                </a:solidFill>
                <a:latin typeface="黑体" pitchFamily="49" charset="-122"/>
                <a:ea typeface="黑体" pitchFamily="49" charset="-122"/>
              </a:rPr>
              <a:t>感染性物品</a:t>
            </a:r>
          </a:p>
        </p:txBody>
      </p:sp>
      <p:sp>
        <p:nvSpPr>
          <p:cNvPr id="33" name="Rectangle 13"/>
          <p:cNvSpPr>
            <a:spLocks noChangeArrowheads="1"/>
          </p:cNvSpPr>
          <p:nvPr/>
        </p:nvSpPr>
        <p:spPr bwMode="auto">
          <a:xfrm>
            <a:off x="6762750" y="2220913"/>
            <a:ext cx="1708150" cy="457200"/>
          </a:xfrm>
          <a:prstGeom prst="rect">
            <a:avLst/>
          </a:prstGeom>
          <a:noFill/>
          <a:ln w="9525">
            <a:noFill/>
            <a:miter lim="800000"/>
            <a:headEnd/>
            <a:tailEnd/>
          </a:ln>
        </p:spPr>
        <p:txBody>
          <a:bodyPr wrap="none">
            <a:spAutoFit/>
          </a:bodyPr>
          <a:lstStyle/>
          <a:p>
            <a:pPr algn="ctr"/>
            <a:r>
              <a:rPr lang="zh-CN" altLang="en-US" sz="2400" b="1">
                <a:solidFill>
                  <a:srgbClr val="FF3300"/>
                </a:solidFill>
                <a:latin typeface="黑体" pitchFamily="49" charset="-122"/>
                <a:ea typeface="黑体" pitchFamily="49" charset="-122"/>
              </a:rPr>
              <a:t>放射性物品</a:t>
            </a:r>
          </a:p>
        </p:txBody>
      </p:sp>
      <p:sp>
        <p:nvSpPr>
          <p:cNvPr id="34" name="Rectangle 14"/>
          <p:cNvSpPr>
            <a:spLocks noChangeArrowheads="1"/>
          </p:cNvSpPr>
          <p:nvPr/>
        </p:nvSpPr>
        <p:spPr bwMode="auto">
          <a:xfrm>
            <a:off x="5254625" y="1571625"/>
            <a:ext cx="1962150" cy="519113"/>
          </a:xfrm>
          <a:prstGeom prst="rect">
            <a:avLst/>
          </a:prstGeom>
          <a:noFill/>
          <a:ln w="9525">
            <a:noFill/>
            <a:miter lim="800000"/>
            <a:headEnd/>
            <a:tailEnd/>
          </a:ln>
        </p:spPr>
        <p:txBody>
          <a:bodyPr wrap="none">
            <a:spAutoFit/>
          </a:bodyPr>
          <a:lstStyle/>
          <a:p>
            <a:pPr algn="ctr"/>
            <a:r>
              <a:rPr lang="zh-CN" altLang="en-US" sz="2800" b="1">
                <a:solidFill>
                  <a:srgbClr val="FF3300"/>
                </a:solidFill>
                <a:latin typeface="黑体" pitchFamily="49" charset="-122"/>
                <a:ea typeface="黑体" pitchFamily="49" charset="-122"/>
              </a:rPr>
              <a:t>腐蚀性物质</a:t>
            </a:r>
          </a:p>
        </p:txBody>
      </p:sp>
      <p:sp>
        <p:nvSpPr>
          <p:cNvPr id="35" name="Line 15"/>
          <p:cNvSpPr>
            <a:spLocks noChangeShapeType="1"/>
          </p:cNvSpPr>
          <p:nvPr/>
        </p:nvSpPr>
        <p:spPr bwMode="auto">
          <a:xfrm flipH="1" flipV="1">
            <a:off x="3810000" y="2147888"/>
            <a:ext cx="504825" cy="503237"/>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6" name="Line 16"/>
          <p:cNvSpPr>
            <a:spLocks noChangeShapeType="1"/>
          </p:cNvSpPr>
          <p:nvPr/>
        </p:nvSpPr>
        <p:spPr bwMode="auto">
          <a:xfrm flipV="1">
            <a:off x="5610225" y="2147888"/>
            <a:ext cx="576263" cy="576262"/>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Line 17"/>
          <p:cNvSpPr>
            <a:spLocks noChangeShapeType="1"/>
          </p:cNvSpPr>
          <p:nvPr/>
        </p:nvSpPr>
        <p:spPr bwMode="auto">
          <a:xfrm flipV="1">
            <a:off x="5827713" y="2508250"/>
            <a:ext cx="863600" cy="504825"/>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Line 18"/>
          <p:cNvSpPr>
            <a:spLocks noChangeShapeType="1"/>
          </p:cNvSpPr>
          <p:nvPr/>
        </p:nvSpPr>
        <p:spPr bwMode="auto">
          <a:xfrm>
            <a:off x="5827713" y="3300413"/>
            <a:ext cx="1152525" cy="1587"/>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Line 19"/>
          <p:cNvSpPr>
            <a:spLocks noChangeShapeType="1"/>
          </p:cNvSpPr>
          <p:nvPr/>
        </p:nvSpPr>
        <p:spPr bwMode="auto">
          <a:xfrm>
            <a:off x="5683250" y="3660775"/>
            <a:ext cx="863600" cy="576263"/>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0" name="Line 20"/>
          <p:cNvSpPr>
            <a:spLocks noChangeShapeType="1"/>
          </p:cNvSpPr>
          <p:nvPr/>
        </p:nvSpPr>
        <p:spPr bwMode="auto">
          <a:xfrm flipH="1">
            <a:off x="3235325" y="3587750"/>
            <a:ext cx="863600" cy="649288"/>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Line 21"/>
          <p:cNvSpPr>
            <a:spLocks noChangeShapeType="1"/>
          </p:cNvSpPr>
          <p:nvPr/>
        </p:nvSpPr>
        <p:spPr bwMode="auto">
          <a:xfrm flipH="1">
            <a:off x="4962525" y="4021138"/>
            <a:ext cx="0" cy="576262"/>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2" name="Line 22"/>
          <p:cNvSpPr>
            <a:spLocks noChangeShapeType="1"/>
          </p:cNvSpPr>
          <p:nvPr/>
        </p:nvSpPr>
        <p:spPr bwMode="auto">
          <a:xfrm flipH="1">
            <a:off x="3162300" y="3228975"/>
            <a:ext cx="865188" cy="358775"/>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3" name="Line 23"/>
          <p:cNvSpPr>
            <a:spLocks noChangeShapeType="1"/>
          </p:cNvSpPr>
          <p:nvPr/>
        </p:nvSpPr>
        <p:spPr bwMode="auto">
          <a:xfrm flipH="1" flipV="1">
            <a:off x="3019425" y="2797175"/>
            <a:ext cx="1008063" cy="142875"/>
          </a:xfrm>
          <a:prstGeom prst="line">
            <a:avLst/>
          </a:prstGeom>
          <a:noFill/>
          <a:ln w="50800">
            <a:solidFill>
              <a:srgbClr val="666699"/>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4" name="Text Box 2"/>
          <p:cNvSpPr txBox="1">
            <a:spLocks noChangeArrowheads="1"/>
          </p:cNvSpPr>
          <p:nvPr/>
        </p:nvSpPr>
        <p:spPr bwMode="auto">
          <a:xfrm>
            <a:off x="755576" y="1489348"/>
            <a:ext cx="1574800" cy="461963"/>
          </a:xfrm>
          <a:prstGeom prst="rect">
            <a:avLst/>
          </a:prstGeom>
          <a:solidFill>
            <a:srgbClr val="FF6600"/>
          </a:solidFill>
          <a:ln w="25400">
            <a:solidFill>
              <a:srgbClr val="000080"/>
            </a:solidFill>
            <a:miter lim="800000"/>
            <a:headEnd/>
            <a:tailEnd/>
          </a:ln>
        </p:spPr>
        <p:txBody>
          <a:bodyPr>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2400" b="1" i="0" u="none" strike="noStrike" kern="0" cap="none" spc="0" normalizeH="0" baseline="0" noProof="0" smtClean="0">
                <a:ln>
                  <a:noFill/>
                </a:ln>
                <a:solidFill>
                  <a:srgbClr val="333399"/>
                </a:solidFill>
                <a:effectLst/>
                <a:uLnTx/>
                <a:uFillTx/>
                <a:latin typeface="黑体" pitchFamily="49" charset="-122"/>
                <a:ea typeface="黑体" pitchFamily="49" charset="-122"/>
              </a:rPr>
              <a:t>危险货物</a:t>
            </a:r>
            <a:endParaRPr kumimoji="0" lang="zh-CN" altLang="en-US" sz="2400" b="1" i="0" u="none" strike="noStrike" kern="0" cap="none" spc="0" normalizeH="0" baseline="0" noProof="0" smtClean="0">
              <a:ln>
                <a:noFill/>
              </a:ln>
              <a:solidFill>
                <a:srgbClr val="808080"/>
              </a:solidFill>
              <a:effectLst/>
              <a:uLnTx/>
              <a:uFillTx/>
              <a:latin typeface="宋体" pitchFamily="2" charset="-122"/>
            </a:endParaRPr>
          </a:p>
        </p:txBody>
      </p:sp>
      <p:sp>
        <p:nvSpPr>
          <p:cNvPr id="46" name="文本框 2">
            <a:extLst>
              <a:ext uri="{FF2B5EF4-FFF2-40B4-BE49-F238E27FC236}">
                <a16:creationId xmlns:a16="http://schemas.microsoft.com/office/drawing/2014/main" xmlns="" id="{C495479F-8938-467C-B6A1-5D2B4DC4F2A9}"/>
              </a:ext>
            </a:extLst>
          </p:cNvPr>
          <p:cNvSpPr txBox="1"/>
          <p:nvPr/>
        </p:nvSpPr>
        <p:spPr>
          <a:xfrm>
            <a:off x="971600" y="553244"/>
            <a:ext cx="51125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、危险货物运输</a:t>
            </a:r>
            <a:endParaRPr lang="zh-CN" altLang="en-US" sz="3200" b="1" dirty="0">
              <a:solidFill>
                <a:srgbClr val="7030A0"/>
              </a:solidFill>
              <a:latin typeface="宋体" pitchFamily="2" charset="-122"/>
              <a:ea typeface="宋体" pitchFamily="2" charset="-122"/>
            </a:endParaRPr>
          </a:p>
        </p:txBody>
      </p:sp>
      <p:pic>
        <p:nvPicPr>
          <p:cNvPr id="24" name="图片 2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179512" y="193204"/>
            <a:ext cx="942367" cy="1213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043608" y="1551478"/>
            <a:ext cx="3960440" cy="3970318"/>
          </a:xfrm>
          <a:prstGeom prst="rect">
            <a:avLst/>
          </a:prstGeom>
          <a:noFill/>
        </p:spPr>
        <p:txBody>
          <a:bodyPr wrap="square" rtlCol="0">
            <a:spAutoFit/>
          </a:bodyPr>
          <a:lstStyle/>
          <a:p>
            <a:pPr>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危险货物的托运应向具有</a:t>
            </a:r>
            <a:r>
              <a:rPr lang="zh-CN" altLang="en-US" sz="2400" dirty="0" smtClean="0">
                <a:solidFill>
                  <a:srgbClr val="FF0000"/>
                </a:solidFill>
                <a:latin typeface="宋体" panose="02010600030101010101" pitchFamily="2" charset="-122"/>
                <a:ea typeface="宋体" panose="02010600030101010101" pitchFamily="2" charset="-122"/>
              </a:rPr>
              <a:t>从事危险货物运输经营许可证</a:t>
            </a:r>
            <a:r>
              <a:rPr lang="zh-CN" altLang="en-US" sz="2400" dirty="0" smtClean="0">
                <a:latin typeface="宋体" panose="02010600030101010101" pitchFamily="2" charset="-122"/>
                <a:ea typeface="宋体" panose="02010600030101010101" pitchFamily="2" charset="-122"/>
              </a:rPr>
              <a:t>的运输单位办理托运业务。</a:t>
            </a:r>
          </a:p>
          <a:p>
            <a:pPr>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承运危险货物，须经有关部门批准，</a:t>
            </a:r>
            <a:r>
              <a:rPr lang="zh-CN" altLang="en-US" sz="2400" dirty="0" smtClean="0">
                <a:solidFill>
                  <a:srgbClr val="FF0000"/>
                </a:solidFill>
                <a:latin typeface="宋体" panose="02010600030101010101" pitchFamily="2" charset="-122"/>
                <a:ea typeface="宋体" panose="02010600030101010101" pitchFamily="2" charset="-122"/>
              </a:rPr>
              <a:t>危险货物托运单必须是红色或带有红色标志</a:t>
            </a:r>
            <a:r>
              <a:rPr lang="zh-CN" altLang="en-US" sz="2400" dirty="0" smtClean="0">
                <a:latin typeface="宋体" panose="02010600030101010101" pitchFamily="2" charset="-122"/>
                <a:ea typeface="宋体" panose="02010600030101010101" pitchFamily="2" charset="-122"/>
              </a:rPr>
              <a:t>。</a:t>
            </a:r>
          </a:p>
          <a:p>
            <a:pPr>
              <a:lnSpc>
                <a:spcPct val="150000"/>
              </a:lnSpc>
              <a:buFont typeface="Wingdings" pitchFamily="2" charset="2"/>
              <a:buChar char="Ø"/>
            </a:pPr>
            <a:endParaRPr lang="zh-CN" altLang="en-US" sz="2400"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989856" y="769268"/>
            <a:ext cx="444624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、危险货物运输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317265" y="446121"/>
            <a:ext cx="942367" cy="1213066"/>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012160" y="2137420"/>
            <a:ext cx="1590675" cy="17811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62138" y="847725"/>
            <a:ext cx="5419725"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417340"/>
            <a:ext cx="7128792" cy="3970318"/>
          </a:xfrm>
          <a:prstGeom prst="rect">
            <a:avLst/>
          </a:prstGeom>
          <a:noFill/>
        </p:spPr>
        <p:txBody>
          <a:bodyPr wrap="square" rtlCol="0">
            <a:spAutoFit/>
          </a:bodyPr>
          <a:lstStyle/>
          <a:p>
            <a:pPr>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危险货物的包装要</a:t>
            </a:r>
            <a:r>
              <a:rPr lang="zh-CN" altLang="en-US" sz="2400" dirty="0" smtClean="0">
                <a:solidFill>
                  <a:srgbClr val="FF0000"/>
                </a:solidFill>
                <a:latin typeface="宋体" panose="02010600030101010101" pitchFamily="2" charset="-122"/>
                <a:ea typeface="宋体" panose="02010600030101010101" pitchFamily="2" charset="-122"/>
              </a:rPr>
              <a:t>绝对</a:t>
            </a:r>
            <a:r>
              <a:rPr lang="zh-CN" altLang="en-US" sz="2400" dirty="0" smtClean="0">
                <a:latin typeface="宋体" panose="02010600030101010101" pitchFamily="2" charset="-122"/>
                <a:ea typeface="宋体" panose="02010600030101010101" pitchFamily="2" charset="-122"/>
              </a:rPr>
              <a:t>安全；包装上</a:t>
            </a:r>
            <a:r>
              <a:rPr lang="zh-CN" altLang="en-US" sz="2400" dirty="0" smtClean="0">
                <a:solidFill>
                  <a:srgbClr val="FF0000"/>
                </a:solidFill>
                <a:latin typeface="宋体" panose="02010600030101010101" pitchFamily="2" charset="-122"/>
                <a:ea typeface="宋体" panose="02010600030101010101" pitchFamily="2" charset="-122"/>
              </a:rPr>
              <a:t>有</a:t>
            </a:r>
            <a:r>
              <a:rPr lang="zh-CN" altLang="en-US" sz="2400" dirty="0" smtClean="0">
                <a:latin typeface="宋体" panose="02010600030101010101" pitchFamily="2" charset="-122"/>
                <a:ea typeface="宋体" panose="02010600030101010101" pitchFamily="2" charset="-122"/>
              </a:rPr>
              <a:t>规定的包装标志及危险货物包装标志。</a:t>
            </a:r>
          </a:p>
          <a:p>
            <a:pPr>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运输时车前挂有危险字样的</a:t>
            </a:r>
            <a:r>
              <a:rPr lang="zh-CN" altLang="en-US" sz="2400" dirty="0" smtClean="0">
                <a:solidFill>
                  <a:srgbClr val="FF0000"/>
                </a:solidFill>
                <a:latin typeface="宋体" panose="02010600030101010101" pitchFamily="2" charset="-122"/>
                <a:ea typeface="宋体" panose="02010600030101010101" pitchFamily="2" charset="-122"/>
              </a:rPr>
              <a:t>三角旗</a:t>
            </a:r>
            <a:r>
              <a:rPr lang="zh-CN" altLang="en-US" sz="2400" dirty="0" smtClean="0">
                <a:latin typeface="宋体" panose="02010600030101010101" pitchFamily="2" charset="-122"/>
                <a:ea typeface="宋体" panose="02010600030101010101" pitchFamily="2" charset="-122"/>
              </a:rPr>
              <a:t>。 </a:t>
            </a:r>
          </a:p>
          <a:p>
            <a:pPr>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运输危险货物应选派素质较好的驾驶员担任，并应指定</a:t>
            </a:r>
            <a:r>
              <a:rPr lang="zh-CN" altLang="en-US" sz="2400" dirty="0" smtClean="0">
                <a:solidFill>
                  <a:srgbClr val="FF0000"/>
                </a:solidFill>
                <a:latin typeface="宋体" panose="02010600030101010101" pitchFamily="2" charset="-122"/>
                <a:ea typeface="宋体" panose="02010600030101010101" pitchFamily="2" charset="-122"/>
              </a:rPr>
              <a:t>专人押运</a:t>
            </a:r>
            <a:r>
              <a:rPr lang="zh-CN" altLang="en-US" sz="2400" dirty="0" smtClean="0">
                <a:latin typeface="宋体" panose="02010600030101010101" pitchFamily="2" charset="-122"/>
                <a:ea typeface="宋体" panose="02010600030101010101" pitchFamily="2" charset="-122"/>
              </a:rPr>
              <a:t>，装载危险物品的车内</a:t>
            </a:r>
            <a:r>
              <a:rPr lang="zh-CN" altLang="en-US" sz="2400" dirty="0" smtClean="0">
                <a:solidFill>
                  <a:srgbClr val="FF0000"/>
                </a:solidFill>
                <a:latin typeface="宋体" panose="02010600030101010101" pitchFamily="2" charset="-122"/>
                <a:ea typeface="宋体" panose="02010600030101010101" pitchFamily="2" charset="-122"/>
              </a:rPr>
              <a:t>严禁</a:t>
            </a:r>
            <a:r>
              <a:rPr lang="zh-CN" altLang="en-US" sz="2400" dirty="0" smtClean="0">
                <a:latin typeface="宋体" panose="02010600030101010101" pitchFamily="2" charset="-122"/>
                <a:ea typeface="宋体" panose="02010600030101010101" pitchFamily="2" charset="-122"/>
              </a:rPr>
              <a:t>搭乘其他人员。 </a:t>
            </a:r>
            <a:endParaRPr lang="en-US" altLang="zh-CN" sz="2400" dirty="0" smtClean="0">
              <a:latin typeface="宋体" panose="02010600030101010101" pitchFamily="2" charset="-122"/>
              <a:ea typeface="宋体" panose="02010600030101010101" pitchFamily="2" charset="-122"/>
            </a:endParaRPr>
          </a:p>
          <a:p>
            <a:pPr>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卸车后，应对车辆进行认真的</a:t>
            </a:r>
            <a:r>
              <a:rPr lang="zh-CN" altLang="en-US" sz="2400" dirty="0" smtClean="0">
                <a:solidFill>
                  <a:srgbClr val="FF0000"/>
                </a:solidFill>
                <a:latin typeface="宋体" panose="02010600030101010101" pitchFamily="2" charset="-122"/>
                <a:ea typeface="宋体" panose="02010600030101010101" pitchFamily="2" charset="-122"/>
              </a:rPr>
              <a:t>洗刷和消毒</a:t>
            </a:r>
            <a:r>
              <a:rPr lang="zh-CN" altLang="en-US" sz="2400" dirty="0" smtClean="0">
                <a:latin typeface="宋体" panose="02010600030101010101" pitchFamily="2" charset="-122"/>
                <a:ea typeface="宋体" panose="02010600030101010101" pitchFamily="2" charset="-122"/>
              </a:rPr>
              <a:t>。</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989856"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、危险货物运输</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a16="http://schemas.microsoft.com/office/drawing/2014/main" xmlns="" id="{E61970C9-E311-4235-BFBB-58D5837C983A}"/>
              </a:ext>
            </a:extLst>
          </p:cNvPr>
          <p:cNvPicPr>
            <a:picLocks noChangeAspect="1"/>
          </p:cNvPicPr>
          <p:nvPr/>
        </p:nvPicPr>
        <p:blipFill>
          <a:blip r:embed="rId2" cstate="print"/>
          <a:stretch>
            <a:fillRect/>
          </a:stretch>
        </p:blipFill>
        <p:spPr>
          <a:xfrm>
            <a:off x="317265" y="446121"/>
            <a:ext cx="942367" cy="12130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3073</Words>
  <Application>Microsoft Office PowerPoint</Application>
  <PresentationFormat>全屏显示(16:10)</PresentationFormat>
  <Paragraphs>122</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uu</vt:lpstr>
      <vt:lpstr>幻灯片 1</vt:lpstr>
      <vt:lpstr>项目三   认识运输</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643</cp:revision>
  <dcterms:created xsi:type="dcterms:W3CDTF">2014-09-04T05:16:00Z</dcterms:created>
  <dcterms:modified xsi:type="dcterms:W3CDTF">2017-08-11T14:52:29Z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