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588" r:id="rId2"/>
    <p:sldId id="261" r:id="rId3"/>
    <p:sldId id="324" r:id="rId4"/>
    <p:sldId id="637" r:id="rId5"/>
    <p:sldId id="598" r:id="rId6"/>
    <p:sldId id="382" r:id="rId7"/>
    <p:sldId id="381" r:id="rId8"/>
    <p:sldId id="638" r:id="rId9"/>
    <p:sldId id="639" r:id="rId10"/>
    <p:sldId id="640" r:id="rId11"/>
    <p:sldId id="641" r:id="rId12"/>
    <p:sldId id="642" r:id="rId13"/>
    <p:sldId id="643" r:id="rId14"/>
    <p:sldId id="644" r:id="rId15"/>
    <p:sldId id="645" r:id="rId16"/>
    <p:sldId id="647" r:id="rId17"/>
    <p:sldId id="648" r:id="rId18"/>
    <p:sldId id="649" r:id="rId19"/>
    <p:sldId id="650" r:id="rId20"/>
    <p:sldId id="646" r:id="rId21"/>
    <p:sldId id="653" r:id="rId22"/>
    <p:sldId id="654" r:id="rId23"/>
    <p:sldId id="655" r:id="rId24"/>
    <p:sldId id="656" r:id="rId25"/>
    <p:sldId id="657" r:id="rId26"/>
    <p:sldId id="651" r:id="rId27"/>
    <p:sldId id="652" r:id="rId28"/>
    <p:sldId id="658" r:id="rId29"/>
    <p:sldId id="659" r:id="rId30"/>
    <p:sldId id="660" r:id="rId31"/>
    <p:sldId id="661" r:id="rId32"/>
    <p:sldId id="662" r:id="rId33"/>
    <p:sldId id="663" r:id="rId34"/>
    <p:sldId id="664" r:id="rId35"/>
    <p:sldId id="665" r:id="rId36"/>
    <p:sldId id="666" r:id="rId37"/>
    <p:sldId id="667" r:id="rId38"/>
    <p:sldId id="668" r:id="rId39"/>
    <p:sldId id="669" r:id="rId40"/>
    <p:sldId id="670" r:id="rId41"/>
    <p:sldId id="671" r:id="rId42"/>
    <p:sldId id="672" r:id="rId43"/>
    <p:sldId id="673" r:id="rId44"/>
    <p:sldId id="674" r:id="rId45"/>
    <p:sldId id="675" r:id="rId46"/>
    <p:sldId id="676" r:id="rId47"/>
    <p:sldId id="677" r:id="rId48"/>
    <p:sldId id="678" r:id="rId49"/>
    <p:sldId id="679" r:id="rId50"/>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6ED4"/>
    <a:srgbClr val="FF66FF"/>
    <a:srgbClr val="FF9900"/>
    <a:srgbClr val="CC3399"/>
    <a:srgbClr val="0000FF"/>
    <a:srgbClr val="FF5050"/>
    <a:srgbClr val="00FF00"/>
    <a:srgbClr val="FFCB25"/>
    <a:srgbClr val="8439BD"/>
    <a:srgbClr val="FFD85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65.sv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65.svg"/></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65.svg"/></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65.sv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559769"/>
          </a:xfrm>
          <a:prstGeom prst="rect">
            <a:avLst/>
          </a:prstGeom>
        </p:spPr>
        <p:txBody>
          <a:bodyPr wrap="square">
            <a:spAutoFit/>
          </a:bodyPr>
          <a:lstStyle/>
          <a:p>
            <a:pPr indent="304800" algn="just">
              <a:lnSpc>
                <a:spcPct val="150000"/>
              </a:lnSpc>
              <a:spcAft>
                <a:spcPts val="0"/>
              </a:spcAft>
              <a:buFont typeface="Wingdings" pitchFamily="2" charset="2"/>
              <a:buChar char="ü"/>
            </a:pPr>
            <a:r>
              <a:rPr lang="zh-CN" altLang="en-US" sz="2400" dirty="0" smtClean="0">
                <a:solidFill>
                  <a:srgbClr val="FF0000"/>
                </a:solidFill>
                <a:latin typeface="宋体" pitchFamily="2" charset="-122"/>
                <a:ea typeface="宋体" pitchFamily="2" charset="-122"/>
              </a:rPr>
              <a:t>一线两点甩挂运输</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001587"/>
            <a:ext cx="7272808" cy="2862322"/>
          </a:xfrm>
          <a:prstGeom prst="rect">
            <a:avLst/>
          </a:prstGeom>
        </p:spPr>
        <p:txBody>
          <a:bodyPr wrap="square">
            <a:spAutoFit/>
          </a:bodyPr>
          <a:lstStyle/>
          <a:p>
            <a:pPr indent="304800" algn="just">
              <a:lnSpc>
                <a:spcPct val="150000"/>
              </a:lnSpc>
              <a:spcAft>
                <a:spcPts val="0"/>
              </a:spcAft>
            </a:pPr>
            <a:r>
              <a:rPr lang="zh-CN" altLang="en-US" sz="2400" dirty="0" smtClean="0">
                <a:latin typeface="宋体" pitchFamily="2" charset="-122"/>
                <a:ea typeface="宋体" pitchFamily="2" charset="-122"/>
              </a:rPr>
              <a:t>指汽车列车往复于两装卸作业点之间，在整个系统中配备一定数量的挂车，汽车列车在线路两段根据具体条件作甩挂作业（装卸）。</a:t>
            </a:r>
            <a:endParaRPr lang="en-US" altLang="zh-CN" sz="2400" dirty="0" smtClean="0">
              <a:latin typeface="宋体" pitchFamily="2" charset="-122"/>
              <a:ea typeface="宋体" pitchFamily="2" charset="-122"/>
            </a:endParaRPr>
          </a:p>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a:t>
            </a:r>
            <a:r>
              <a:rPr lang="en-US" altLang="zh-CN" sz="2400" dirty="0" smtClean="0">
                <a:solidFill>
                  <a:srgbClr val="FF0000"/>
                </a:solidFill>
                <a:latin typeface="宋体" pitchFamily="2" charset="-122"/>
                <a:ea typeface="宋体" pitchFamily="2" charset="-122"/>
              </a:rPr>
              <a:t>1</a:t>
            </a:r>
            <a:r>
              <a:rPr lang="zh-CN" altLang="en-US" sz="2400" dirty="0" smtClean="0">
                <a:solidFill>
                  <a:srgbClr val="FF0000"/>
                </a:solidFill>
                <a:latin typeface="宋体" pitchFamily="2" charset="-122"/>
                <a:ea typeface="宋体" pitchFamily="2" charset="-122"/>
              </a:rPr>
              <a:t>）一线两点，一端甩挂</a:t>
            </a:r>
            <a:r>
              <a:rPr lang="zh-CN" altLang="en-US" sz="2400" dirty="0" smtClean="0">
                <a:latin typeface="宋体" pitchFamily="2" charset="-122"/>
                <a:ea typeface="宋体" pitchFamily="2" charset="-122"/>
              </a:rPr>
              <a:t>。即装甩卸不甩，卸甩装不甩。</a:t>
            </a:r>
            <a:endParaRPr lang="en-US" altLang="zh-CN" sz="2400" dirty="0" smtClean="0">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2483768" y="3865612"/>
            <a:ext cx="3200400" cy="166687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6876256" y="3361556"/>
            <a:ext cx="1459795" cy="227456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1259632" y="553244"/>
            <a:ext cx="7272808" cy="559769"/>
          </a:xfrm>
          <a:prstGeom prst="rect">
            <a:avLst/>
          </a:prstGeom>
        </p:spPr>
        <p:txBody>
          <a:bodyPr wrap="square">
            <a:spAutoFit/>
          </a:bodyPr>
          <a:lstStyle/>
          <a:p>
            <a:pPr indent="304800" algn="just">
              <a:lnSpc>
                <a:spcPct val="150000"/>
              </a:lnSpc>
              <a:spcAft>
                <a:spcPts val="0"/>
              </a:spcAft>
              <a:buFont typeface="Wingdings" pitchFamily="2" charset="2"/>
              <a:buChar char="ü"/>
            </a:pPr>
            <a:r>
              <a:rPr lang="zh-CN" altLang="en-US" sz="2400" dirty="0" smtClean="0">
                <a:solidFill>
                  <a:srgbClr val="FF0000"/>
                </a:solidFill>
                <a:latin typeface="宋体" pitchFamily="2" charset="-122"/>
                <a:ea typeface="宋体" pitchFamily="2" charset="-122"/>
              </a:rPr>
              <a:t>一线两点甩挂运输</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001587"/>
            <a:ext cx="7272808" cy="1200329"/>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a:t>
            </a:r>
            <a:r>
              <a:rPr lang="en-US" altLang="zh-CN" sz="2400" dirty="0" smtClean="0">
                <a:solidFill>
                  <a:srgbClr val="FF0000"/>
                </a:solidFill>
                <a:latin typeface="宋体" pitchFamily="2" charset="-122"/>
                <a:ea typeface="宋体" pitchFamily="2" charset="-122"/>
              </a:rPr>
              <a:t>2</a:t>
            </a:r>
            <a:r>
              <a:rPr lang="zh-CN" altLang="en-US" sz="2400" dirty="0" smtClean="0">
                <a:solidFill>
                  <a:srgbClr val="FF0000"/>
                </a:solidFill>
                <a:latin typeface="宋体" pitchFamily="2" charset="-122"/>
                <a:ea typeface="宋体" pitchFamily="2" charset="-122"/>
              </a:rPr>
              <a:t>）一线两点，两端甩挂</a:t>
            </a:r>
            <a:r>
              <a:rPr lang="zh-CN" altLang="en-US" sz="2400" dirty="0" smtClean="0">
                <a:latin typeface="宋体" pitchFamily="2" charset="-122"/>
                <a:ea typeface="宋体" pitchFamily="2" charset="-122"/>
              </a:rPr>
              <a:t>。这种形式被广泛应用于集装箱甩挂作业。</a:t>
            </a:r>
            <a:endParaRPr lang="en-US" altLang="zh-CN" sz="2400" dirty="0" smtClean="0">
              <a:latin typeface="宋体" pitchFamily="2" charset="-122"/>
              <a:ea typeface="宋体" pitchFamily="2" charset="-122"/>
            </a:endParaRPr>
          </a:p>
        </p:txBody>
      </p:sp>
      <p:pic>
        <p:nvPicPr>
          <p:cNvPr id="2050" name="Picture 2"/>
          <p:cNvPicPr>
            <a:picLocks noChangeAspect="1" noChangeArrowheads="1"/>
          </p:cNvPicPr>
          <p:nvPr/>
        </p:nvPicPr>
        <p:blipFill>
          <a:blip r:embed="rId2" cstate="print"/>
          <a:srcRect/>
          <a:stretch>
            <a:fillRect/>
          </a:stretch>
        </p:blipFill>
        <p:spPr bwMode="auto">
          <a:xfrm>
            <a:off x="2267744" y="2497460"/>
            <a:ext cx="3533775" cy="1562100"/>
          </a:xfrm>
          <a:prstGeom prst="rect">
            <a:avLst/>
          </a:prstGeom>
          <a:noFill/>
          <a:ln w="9525">
            <a:noFill/>
            <a:miter lim="800000"/>
            <a:headEnd/>
            <a:tailEnd/>
          </a:ln>
        </p:spPr>
      </p:pic>
      <p:sp>
        <p:nvSpPr>
          <p:cNvPr id="6" name="矩形 5">
            <a:extLst>
              <a:ext uri="{FF2B5EF4-FFF2-40B4-BE49-F238E27FC236}">
                <a16:creationId xmlns="" xmlns:a16="http://schemas.microsoft.com/office/drawing/2014/main" id="{17274AA4-C536-4ADE-8C23-1CC6EC0A0C92}"/>
              </a:ext>
            </a:extLst>
          </p:cNvPr>
          <p:cNvSpPr/>
          <p:nvPr/>
        </p:nvSpPr>
        <p:spPr>
          <a:xfrm>
            <a:off x="827584" y="4105443"/>
            <a:ext cx="7272808" cy="1200329"/>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适用条件</a:t>
            </a:r>
            <a:r>
              <a:rPr lang="zh-CN" altLang="en-US" sz="2400" dirty="0" smtClean="0">
                <a:latin typeface="宋体" pitchFamily="2" charset="-122"/>
                <a:ea typeface="宋体" pitchFamily="2" charset="-122"/>
              </a:rPr>
              <a:t>：一是短途往复式运输线路上。</a:t>
            </a:r>
            <a:endParaRPr lang="en-US" altLang="zh-CN" sz="2400" dirty="0" smtClean="0">
              <a:latin typeface="宋体" pitchFamily="2" charset="-122"/>
              <a:ea typeface="宋体" pitchFamily="2" charset="-122"/>
            </a:endParaRPr>
          </a:p>
          <a:p>
            <a:pPr indent="304800" algn="just">
              <a:lnSpc>
                <a:spcPct val="150000"/>
              </a:lnSpc>
              <a:spcAft>
                <a:spcPts val="0"/>
              </a:spcAft>
            </a:pPr>
            <a:r>
              <a:rPr lang="zh-CN" altLang="en-US" sz="2400" dirty="0" smtClean="0">
                <a:latin typeface="宋体" pitchFamily="2" charset="-122"/>
                <a:ea typeface="宋体" pitchFamily="2" charset="-122"/>
              </a:rPr>
              <a:t>          二是装卸点固定，运量较大的地区。</a:t>
            </a:r>
            <a:endParaRPr lang="en-US" altLang="zh-CN" sz="2400" dirty="0" smtClean="0">
              <a:latin typeface="宋体" pitchFamily="2" charset="-122"/>
              <a:ea typeface="宋体" pitchFamily="2" charset="-122"/>
            </a:endParaRPr>
          </a:p>
        </p:txBody>
      </p:sp>
      <p:pic>
        <p:nvPicPr>
          <p:cNvPr id="7" name="Picture 2"/>
          <p:cNvPicPr>
            <a:picLocks noChangeAspect="1" noChangeArrowheads="1"/>
          </p:cNvPicPr>
          <p:nvPr/>
        </p:nvPicPr>
        <p:blipFill>
          <a:blip r:embed="rId3" cstate="print"/>
          <a:srcRect/>
          <a:stretch>
            <a:fillRect/>
          </a:stretch>
        </p:blipFill>
        <p:spPr bwMode="auto">
          <a:xfrm>
            <a:off x="0" y="0"/>
            <a:ext cx="1152128" cy="139610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linds(horizont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1115616" y="553244"/>
            <a:ext cx="5904656" cy="646331"/>
          </a:xfrm>
          <a:prstGeom prst="rect">
            <a:avLst/>
          </a:prstGeom>
        </p:spPr>
        <p:txBody>
          <a:bodyPr wrap="square">
            <a:spAutoFit/>
          </a:bodyPr>
          <a:lstStyle/>
          <a:p>
            <a:pPr indent="304800" algn="just">
              <a:lnSpc>
                <a:spcPct val="150000"/>
              </a:lnSpc>
              <a:spcAft>
                <a:spcPts val="0"/>
              </a:spcAft>
              <a:buFont typeface="Wingdings" pitchFamily="2" charset="2"/>
              <a:buChar char="ü"/>
            </a:pPr>
            <a:r>
              <a:rPr lang="zh-CN" altLang="en-US" sz="2400" dirty="0" smtClean="0">
                <a:solidFill>
                  <a:srgbClr val="FF0000"/>
                </a:solidFill>
                <a:latin typeface="宋体" pitchFamily="2" charset="-122"/>
                <a:ea typeface="宋体" pitchFamily="2" charset="-122"/>
              </a:rPr>
              <a:t>循环甩挂作业</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683568" y="1141303"/>
            <a:ext cx="3096344" cy="4452501"/>
          </a:xfrm>
          <a:prstGeom prst="rect">
            <a:avLst/>
          </a:prstGeom>
        </p:spPr>
        <p:txBody>
          <a:bodyPr wrap="square">
            <a:spAutoFit/>
          </a:bodyPr>
          <a:lstStyle/>
          <a:p>
            <a:pPr indent="432000" algn="just">
              <a:lnSpc>
                <a:spcPts val="3400"/>
              </a:lnSpc>
              <a:spcAft>
                <a:spcPts val="0"/>
              </a:spcAft>
            </a:pPr>
            <a:r>
              <a:rPr lang="zh-CN" altLang="en-US" sz="2000" dirty="0" smtClean="0">
                <a:latin typeface="宋体" pitchFamily="2" charset="-122"/>
                <a:ea typeface="宋体" pitchFamily="2" charset="-122"/>
              </a:rPr>
              <a:t>指在闭合循环回路的各装卸点上，配备一定数量的周转集装箱或挂车，汽车列车每到达一个装卸点后甩下所带集装箱或挂车，装卸工人集中力量完成主车的装（或卸）作业，然后装（挂）上预先准备好的集装箱（挂车）继续行驶。</a:t>
            </a:r>
            <a:endParaRPr lang="en-US" altLang="zh-CN" sz="2000" dirty="0" smtClean="0">
              <a:latin typeface="宋体" pitchFamily="2" charset="-122"/>
              <a:ea typeface="宋体" pitchFamily="2" charset="-122"/>
            </a:endParaRPr>
          </a:p>
        </p:txBody>
      </p:sp>
      <p:pic>
        <p:nvPicPr>
          <p:cNvPr id="3074" name="Picture 2"/>
          <p:cNvPicPr>
            <a:picLocks noChangeAspect="1" noChangeArrowheads="1"/>
          </p:cNvPicPr>
          <p:nvPr/>
        </p:nvPicPr>
        <p:blipFill>
          <a:blip r:embed="rId2" cstate="print"/>
          <a:srcRect/>
          <a:stretch>
            <a:fillRect/>
          </a:stretch>
        </p:blipFill>
        <p:spPr bwMode="auto">
          <a:xfrm>
            <a:off x="4211960" y="1921396"/>
            <a:ext cx="4600575" cy="271462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265212"/>
            <a:ext cx="1152128" cy="139610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1259632" y="481236"/>
            <a:ext cx="5616624" cy="646331"/>
          </a:xfrm>
          <a:prstGeom prst="rect">
            <a:avLst/>
          </a:prstGeom>
        </p:spPr>
        <p:txBody>
          <a:bodyPr wrap="square">
            <a:spAutoFit/>
          </a:bodyPr>
          <a:lstStyle/>
          <a:p>
            <a:pPr indent="304800" algn="just">
              <a:lnSpc>
                <a:spcPct val="150000"/>
              </a:lnSpc>
              <a:spcAft>
                <a:spcPts val="0"/>
              </a:spcAft>
              <a:buFont typeface="Wingdings" pitchFamily="2" charset="2"/>
              <a:buChar char="ü"/>
            </a:pPr>
            <a:r>
              <a:rPr lang="zh-CN" altLang="en-US" sz="2400" dirty="0" smtClean="0">
                <a:solidFill>
                  <a:srgbClr val="FF0000"/>
                </a:solidFill>
                <a:latin typeface="宋体" pitchFamily="2" charset="-122"/>
                <a:ea typeface="宋体" pitchFamily="2" charset="-122"/>
              </a:rPr>
              <a:t>一线多点，沿途甩挂</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001587"/>
            <a:ext cx="7272808" cy="2862322"/>
          </a:xfrm>
          <a:prstGeom prst="rect">
            <a:avLst/>
          </a:prstGeom>
        </p:spPr>
        <p:txBody>
          <a:bodyPr wrap="square">
            <a:spAutoFit/>
          </a:bodyPr>
          <a:lstStyle/>
          <a:p>
            <a:pPr indent="304800" algn="just">
              <a:lnSpc>
                <a:spcPct val="150000"/>
              </a:lnSpc>
              <a:spcAft>
                <a:spcPts val="0"/>
              </a:spcAft>
            </a:pPr>
            <a:r>
              <a:rPr lang="zh-CN" altLang="en-US" sz="2000" dirty="0" smtClean="0">
                <a:latin typeface="宋体" pitchFamily="2" charset="-122"/>
                <a:ea typeface="宋体" pitchFamily="2" charset="-122"/>
              </a:rPr>
              <a:t>指在沿途有货物装卸作业的站点，甩下汽车列车的挂车或挂上预先准备好的挂车直至运行到终点站。要求汽车列车在起点站按照卸货作业的先后次序，本着“远装前挂，近装后挂”的原则，编挂汽车列车。 </a:t>
            </a:r>
          </a:p>
          <a:p>
            <a:pPr indent="304800" algn="just">
              <a:lnSpc>
                <a:spcPct val="150000"/>
              </a:lnSpc>
              <a:spcAft>
                <a:spcPts val="0"/>
              </a:spcAft>
            </a:pPr>
            <a:r>
              <a:rPr lang="zh-CN" altLang="en-US" sz="2000" dirty="0" smtClean="0">
                <a:solidFill>
                  <a:srgbClr val="FF0000"/>
                </a:solidFill>
                <a:latin typeface="宋体" pitchFamily="2" charset="-122"/>
                <a:ea typeface="宋体" pitchFamily="2" charset="-122"/>
              </a:rPr>
              <a:t>适用</a:t>
            </a:r>
            <a:r>
              <a:rPr lang="zh-CN" altLang="en-US" sz="2000" dirty="0" smtClean="0">
                <a:latin typeface="宋体" pitchFamily="2" charset="-122"/>
                <a:ea typeface="宋体" pitchFamily="2" charset="-122"/>
              </a:rPr>
              <a:t>于装货（或卸货）地点集中，卸货（或装货）地点分散，货源比较稳定的同一运输线路上。</a:t>
            </a:r>
          </a:p>
        </p:txBody>
      </p:sp>
      <p:pic>
        <p:nvPicPr>
          <p:cNvPr id="4098" name="Picture 2"/>
          <p:cNvPicPr>
            <a:picLocks noChangeAspect="1" noChangeArrowheads="1"/>
          </p:cNvPicPr>
          <p:nvPr/>
        </p:nvPicPr>
        <p:blipFill>
          <a:blip r:embed="rId2" cstate="print"/>
          <a:srcRect/>
          <a:stretch>
            <a:fillRect/>
          </a:stretch>
        </p:blipFill>
        <p:spPr bwMode="auto">
          <a:xfrm>
            <a:off x="2843808" y="3771900"/>
            <a:ext cx="5229225" cy="19431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5496" y="121196"/>
            <a:ext cx="1152128" cy="139610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1331640" y="481236"/>
            <a:ext cx="4824536" cy="646331"/>
          </a:xfrm>
          <a:prstGeom prst="rect">
            <a:avLst/>
          </a:prstGeom>
        </p:spPr>
        <p:txBody>
          <a:bodyPr wrap="square">
            <a:spAutoFit/>
          </a:bodyPr>
          <a:lstStyle/>
          <a:p>
            <a:pPr indent="304800" algn="just">
              <a:lnSpc>
                <a:spcPct val="150000"/>
              </a:lnSpc>
              <a:spcAft>
                <a:spcPts val="0"/>
              </a:spcAft>
              <a:buFont typeface="Wingdings" pitchFamily="2" charset="2"/>
              <a:buChar char="ü"/>
            </a:pPr>
            <a:r>
              <a:rPr lang="zh-CN" altLang="en-US" sz="2400" dirty="0" smtClean="0">
                <a:solidFill>
                  <a:srgbClr val="FF0000"/>
                </a:solidFill>
                <a:latin typeface="宋体" pitchFamily="2" charset="-122"/>
                <a:ea typeface="宋体" pitchFamily="2" charset="-122"/>
              </a:rPr>
              <a:t>多线一点，轮流拖挂</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001587"/>
            <a:ext cx="7272808" cy="3323987"/>
          </a:xfrm>
          <a:prstGeom prst="rect">
            <a:avLst/>
          </a:prstGeom>
        </p:spPr>
        <p:txBody>
          <a:bodyPr wrap="square">
            <a:spAutoFit/>
          </a:bodyPr>
          <a:lstStyle/>
          <a:p>
            <a:pPr indent="304800" algn="just">
              <a:lnSpc>
                <a:spcPct val="150000"/>
              </a:lnSpc>
              <a:spcAft>
                <a:spcPts val="0"/>
              </a:spcAft>
            </a:pPr>
            <a:r>
              <a:rPr lang="zh-CN" altLang="en-US" sz="2000" dirty="0" smtClean="0">
                <a:latin typeface="宋体" pitchFamily="2" charset="-122"/>
                <a:ea typeface="宋体" pitchFamily="2" charset="-122"/>
              </a:rPr>
              <a:t>指在装（卸）货集中的地点，配备一定数量周转挂车，在没有汽车到达时间内，预先装（卸）好周转挂车的货物，某线路上行驶的汽车列车到达后，先甩下挂车，在集中力量装（卸）主车，然后挂走预先装（卸）好的挂车返回原卸（装）货地点，进行整列卸（装）货的挂车运输组织形式。</a:t>
            </a:r>
          </a:p>
          <a:p>
            <a:pPr indent="304800" algn="just">
              <a:lnSpc>
                <a:spcPct val="150000"/>
              </a:lnSpc>
              <a:spcAft>
                <a:spcPts val="0"/>
              </a:spcAft>
            </a:pPr>
            <a:r>
              <a:rPr lang="zh-CN" altLang="en-US" sz="2000" dirty="0" smtClean="0">
                <a:solidFill>
                  <a:srgbClr val="FF0000"/>
                </a:solidFill>
                <a:latin typeface="宋体" pitchFamily="2" charset="-122"/>
                <a:ea typeface="宋体" pitchFamily="2" charset="-122"/>
              </a:rPr>
              <a:t>适用条件</a:t>
            </a:r>
            <a:r>
              <a:rPr lang="zh-CN" altLang="en-US" sz="2000" dirty="0" smtClean="0">
                <a:latin typeface="宋体" pitchFamily="2" charset="-122"/>
                <a:ea typeface="宋体" pitchFamily="2" charset="-122"/>
              </a:rPr>
              <a:t>：发货点集中、卸货点分散，或卸货点集中、装货点分散的线路上。</a:t>
            </a:r>
          </a:p>
        </p:txBody>
      </p:sp>
      <p:pic>
        <p:nvPicPr>
          <p:cNvPr id="5122" name="Picture 2"/>
          <p:cNvPicPr>
            <a:picLocks noChangeAspect="1" noChangeArrowheads="1"/>
          </p:cNvPicPr>
          <p:nvPr/>
        </p:nvPicPr>
        <p:blipFill>
          <a:blip r:embed="rId2" cstate="print"/>
          <a:srcRect/>
          <a:stretch>
            <a:fillRect/>
          </a:stretch>
        </p:blipFill>
        <p:spPr bwMode="auto">
          <a:xfrm>
            <a:off x="4067944" y="3667125"/>
            <a:ext cx="3914775" cy="20478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5496" y="193204"/>
            <a:ext cx="1152128" cy="139610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3A8767CE-6346-4233-8C01-3A72E4F351C9}"/>
              </a:ext>
            </a:extLst>
          </p:cNvPr>
          <p:cNvSpPr txBox="1"/>
          <p:nvPr/>
        </p:nvSpPr>
        <p:spPr>
          <a:xfrm>
            <a:off x="539552" y="8412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pic>
        <p:nvPicPr>
          <p:cNvPr id="6146" name="Picture 2"/>
          <p:cNvPicPr>
            <a:picLocks noChangeAspect="1" noChangeArrowheads="1"/>
          </p:cNvPicPr>
          <p:nvPr/>
        </p:nvPicPr>
        <p:blipFill>
          <a:blip r:embed="rId2" cstate="print"/>
          <a:srcRect/>
          <a:stretch>
            <a:fillRect/>
          </a:stretch>
        </p:blipFill>
        <p:spPr bwMode="auto">
          <a:xfrm>
            <a:off x="1475656" y="1849388"/>
            <a:ext cx="56388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1115616" y="1157565"/>
            <a:ext cx="7128792" cy="3135858"/>
          </a:xfrm>
          <a:prstGeom prst="rect">
            <a:avLst/>
          </a:prstGeom>
          <a:noFill/>
        </p:spPr>
        <p:txBody>
          <a:bodyPr wrap="square" rtlCol="0">
            <a:spAutoFit/>
          </a:bodyPr>
          <a:lstStyle/>
          <a:p>
            <a:pPr indent="457200">
              <a:lnSpc>
                <a:spcPct val="120000"/>
              </a:lnSpc>
            </a:pPr>
            <a:r>
              <a:rPr lang="zh-CN" altLang="en-US" sz="2400" dirty="0" smtClean="0">
                <a:latin typeface="宋体" panose="02010600030101010101" pitchFamily="2" charset="-122"/>
                <a:ea typeface="宋体" panose="02010600030101010101" pitchFamily="2" charset="-122"/>
              </a:rPr>
              <a:t>先飞达物流有限公司是主要从事公路汽车货物整车、零担运输、仓储配送等物流综合服务的一家公司。先飞达本着“以诚信为本、安全、准确、方便、快捷、高效、卓越”的服务宗旨。通过全体员工的共同努力目前已经拥有各种运输车辆</a:t>
            </a:r>
            <a:r>
              <a:rPr lang="en-US" altLang="zh-CN" sz="2400" dirty="0" smtClean="0">
                <a:latin typeface="宋体" panose="02010600030101010101" pitchFamily="2" charset="-122"/>
                <a:ea typeface="宋体" panose="02010600030101010101" pitchFamily="2" charset="-122"/>
              </a:rPr>
              <a:t>50</a:t>
            </a:r>
            <a:r>
              <a:rPr lang="zh-CN" altLang="en-US" sz="2400" dirty="0" smtClean="0">
                <a:latin typeface="宋体" panose="02010600030101010101" pitchFamily="2" charset="-122"/>
                <a:ea typeface="宋体" panose="02010600030101010101" pitchFamily="2" charset="-122"/>
              </a:rPr>
              <a:t>多台，具有先进的电脑设备。已开通直达专线</a:t>
            </a:r>
            <a:r>
              <a:rPr lang="en-US" altLang="zh-CN" sz="2400" dirty="0" smtClean="0">
                <a:latin typeface="宋体" panose="02010600030101010101" pitchFamily="2" charset="-122"/>
                <a:ea typeface="宋体" panose="02010600030101010101" pitchFamily="2" charset="-122"/>
              </a:rPr>
              <a:t>10</a:t>
            </a:r>
            <a:r>
              <a:rPr lang="zh-CN" altLang="en-US" sz="2400" dirty="0" smtClean="0">
                <a:latin typeface="宋体" panose="02010600030101010101" pitchFamily="2" charset="-122"/>
                <a:ea typeface="宋体" panose="02010600030101010101" pitchFamily="2" charset="-122"/>
              </a:rPr>
              <a:t>条、中转路线</a:t>
            </a: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条。</a:t>
            </a: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553244"/>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pic>
        <p:nvPicPr>
          <p:cNvPr id="7170" name="Picture 2"/>
          <p:cNvPicPr>
            <a:picLocks noChangeAspect="1" noChangeArrowheads="1"/>
          </p:cNvPicPr>
          <p:nvPr/>
        </p:nvPicPr>
        <p:blipFill>
          <a:blip r:embed="rId2" cstate="print"/>
          <a:srcRect/>
          <a:stretch>
            <a:fillRect/>
          </a:stretch>
        </p:blipFill>
        <p:spPr bwMode="auto">
          <a:xfrm>
            <a:off x="5724128" y="3914775"/>
            <a:ext cx="2695575" cy="18002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508104" y="553244"/>
            <a:ext cx="3052321" cy="3254127"/>
          </a:xfrm>
          <a:prstGeom prst="rect">
            <a:avLst/>
          </a:prstGeom>
          <a:noFill/>
          <a:ln w="9525">
            <a:noFill/>
            <a:miter lim="800000"/>
            <a:headEnd/>
            <a:tailEnd/>
          </a:ln>
        </p:spPr>
      </p:pic>
      <p:sp>
        <p:nvSpPr>
          <p:cNvPr id="5" name="文本框 4">
            <a:extLst>
              <a:ext uri="{FF2B5EF4-FFF2-40B4-BE49-F238E27FC236}">
                <a16:creationId xmlns="" xmlns:a16="http://schemas.microsoft.com/office/drawing/2014/main" id="{32D54AE4-04A4-491F-8416-88FF9124829A}"/>
              </a:ext>
            </a:extLst>
          </p:cNvPr>
          <p:cNvSpPr txBox="1"/>
          <p:nvPr/>
        </p:nvSpPr>
        <p:spPr>
          <a:xfrm>
            <a:off x="323528" y="1157565"/>
            <a:ext cx="7128792" cy="3970318"/>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现有三批货物 </a:t>
            </a:r>
          </a:p>
          <a:p>
            <a:pPr indent="457200">
              <a:lnSpc>
                <a:spcPct val="150000"/>
              </a:lnSpc>
            </a:pPr>
            <a:r>
              <a:rPr lang="zh-CN" altLang="en-US" sz="2400" dirty="0" smtClean="0">
                <a:latin typeface="宋体" panose="02010600030101010101" pitchFamily="2" charset="-122"/>
                <a:ea typeface="宋体" panose="02010600030101010101" pitchFamily="2" charset="-122"/>
              </a:rPr>
              <a:t>第一批：</a:t>
            </a:r>
            <a:r>
              <a:rPr lang="en-US" altLang="zh-CN" sz="2400" dirty="0" smtClean="0">
                <a:latin typeface="宋体" panose="02010600030101010101" pitchFamily="2" charset="-122"/>
                <a:ea typeface="宋体" panose="02010600030101010101" pitchFamily="2" charset="-122"/>
              </a:rPr>
              <a:t>100</a:t>
            </a:r>
            <a:r>
              <a:rPr lang="zh-CN" altLang="en-US" sz="2400" dirty="0" smtClean="0">
                <a:latin typeface="宋体" panose="02010600030101010101" pitchFamily="2" charset="-122"/>
                <a:ea typeface="宋体" panose="02010600030101010101" pitchFamily="2" charset="-122"/>
              </a:rPr>
              <a:t>箱方便面，每箱体积</a:t>
            </a:r>
            <a:r>
              <a:rPr lang="en-US" altLang="zh-CN" sz="2400" dirty="0" smtClean="0">
                <a:latin typeface="宋体" panose="02010600030101010101" pitchFamily="2" charset="-122"/>
                <a:ea typeface="宋体" panose="02010600030101010101" pitchFamily="2" charset="-122"/>
              </a:rPr>
              <a:t>620×350×300</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mm</a:t>
            </a:r>
            <a:r>
              <a:rPr lang="zh-CN" altLang="en-US" sz="2400" dirty="0" smtClean="0">
                <a:latin typeface="宋体" panose="02010600030101010101" pitchFamily="2" charset="-122"/>
                <a:ea typeface="宋体" panose="02010600030101010101" pitchFamily="2" charset="-122"/>
              </a:rPr>
              <a:t>），总重</a:t>
            </a:r>
            <a:r>
              <a:rPr lang="en-US" altLang="zh-CN" sz="2400" dirty="0" smtClean="0">
                <a:latin typeface="宋体" panose="02010600030101010101" pitchFamily="2" charset="-122"/>
                <a:ea typeface="宋体" panose="02010600030101010101" pitchFamily="2" charset="-122"/>
              </a:rPr>
              <a:t>1.5</a:t>
            </a:r>
            <a:r>
              <a:rPr lang="zh-CN" altLang="en-US" sz="2400" dirty="0" smtClean="0">
                <a:latin typeface="宋体" panose="02010600030101010101" pitchFamily="2" charset="-122"/>
                <a:ea typeface="宋体" panose="02010600030101010101" pitchFamily="2" charset="-122"/>
              </a:rPr>
              <a:t>吨。</a:t>
            </a:r>
          </a:p>
          <a:p>
            <a:pPr indent="457200">
              <a:lnSpc>
                <a:spcPct val="150000"/>
              </a:lnSpc>
            </a:pPr>
            <a:r>
              <a:rPr lang="zh-CN" altLang="en-US" sz="2400" dirty="0" smtClean="0">
                <a:latin typeface="宋体" panose="02010600030101010101" pitchFamily="2" charset="-122"/>
                <a:ea typeface="宋体" panose="02010600030101010101" pitchFamily="2" charset="-122"/>
              </a:rPr>
              <a:t>第二批：</a:t>
            </a:r>
            <a:r>
              <a:rPr lang="en-US" altLang="zh-CN" sz="2400" dirty="0" smtClean="0">
                <a:latin typeface="宋体" panose="02010600030101010101" pitchFamily="2" charset="-122"/>
                <a:ea typeface="宋体" panose="02010600030101010101" pitchFamily="2" charset="-122"/>
              </a:rPr>
              <a:t>50</a:t>
            </a:r>
            <a:r>
              <a:rPr lang="zh-CN" altLang="en-US" sz="2400" dirty="0" smtClean="0">
                <a:latin typeface="宋体" panose="02010600030101010101" pitchFamily="2" charset="-122"/>
                <a:ea typeface="宋体" panose="02010600030101010101" pitchFamily="2" charset="-122"/>
              </a:rPr>
              <a:t>箱哇哈哈矿泉水，每箱体积</a:t>
            </a:r>
            <a:r>
              <a:rPr lang="en-US" altLang="zh-CN" sz="2400" dirty="0" smtClean="0">
                <a:latin typeface="宋体" panose="02010600030101010101" pitchFamily="2" charset="-122"/>
                <a:ea typeface="宋体" panose="02010600030101010101" pitchFamily="2" charset="-122"/>
              </a:rPr>
              <a:t>350×350×250</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mm</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总重</a:t>
            </a:r>
            <a:r>
              <a:rPr lang="en-US" altLang="zh-CN" sz="2400" dirty="0" smtClean="0">
                <a:latin typeface="宋体" panose="02010600030101010101" pitchFamily="2" charset="-122"/>
                <a:ea typeface="宋体" panose="02010600030101010101" pitchFamily="2" charset="-122"/>
              </a:rPr>
              <a:t>0.9</a:t>
            </a:r>
            <a:r>
              <a:rPr lang="zh-CN" altLang="en-US" sz="2400" dirty="0" smtClean="0">
                <a:latin typeface="宋体" panose="02010600030101010101" pitchFamily="2" charset="-122"/>
                <a:ea typeface="宋体" panose="02010600030101010101" pitchFamily="2" charset="-122"/>
              </a:rPr>
              <a:t>吨。</a:t>
            </a:r>
          </a:p>
          <a:p>
            <a:pPr indent="457200">
              <a:lnSpc>
                <a:spcPct val="150000"/>
              </a:lnSpc>
            </a:pPr>
            <a:r>
              <a:rPr lang="zh-CN" altLang="en-US" sz="2400" dirty="0" smtClean="0">
                <a:latin typeface="宋体" panose="02010600030101010101" pitchFamily="2" charset="-122"/>
                <a:ea typeface="宋体" panose="02010600030101010101" pitchFamily="2" charset="-122"/>
              </a:rPr>
              <a:t>第三批：</a:t>
            </a:r>
            <a:r>
              <a:rPr lang="en-US" altLang="zh-CN" sz="2400" dirty="0" smtClean="0">
                <a:latin typeface="宋体" panose="02010600030101010101" pitchFamily="2" charset="-122"/>
                <a:ea typeface="宋体" panose="02010600030101010101" pitchFamily="2" charset="-122"/>
              </a:rPr>
              <a:t>10</a:t>
            </a:r>
            <a:r>
              <a:rPr lang="zh-CN" altLang="en-US" sz="2400" dirty="0" smtClean="0">
                <a:latin typeface="宋体" panose="02010600030101010101" pitchFamily="2" charset="-122"/>
                <a:ea typeface="宋体" panose="02010600030101010101" pitchFamily="2" charset="-122"/>
              </a:rPr>
              <a:t>筐香蕉，重</a:t>
            </a:r>
            <a:r>
              <a:rPr lang="en-US" altLang="zh-CN" sz="2400" dirty="0" smtClean="0">
                <a:latin typeface="宋体" panose="02010600030101010101" pitchFamily="2" charset="-122"/>
                <a:ea typeface="宋体" panose="02010600030101010101" pitchFamily="2" charset="-122"/>
              </a:rPr>
              <a:t>300</a:t>
            </a:r>
            <a:r>
              <a:rPr lang="zh-CN" altLang="en-US" sz="2400" dirty="0" smtClean="0">
                <a:latin typeface="宋体" panose="02010600030101010101" pitchFamily="2" charset="-122"/>
                <a:ea typeface="宋体" panose="02010600030101010101" pitchFamily="2" charset="-122"/>
              </a:rPr>
              <a:t>公斤。</a:t>
            </a:r>
            <a:endParaRPr lang="en-US" altLang="zh-CN" sz="2400" dirty="0" smtClean="0">
              <a:latin typeface="宋体" panose="02010600030101010101" pitchFamily="2" charset="-122"/>
              <a:ea typeface="宋体" panose="02010600030101010101" pitchFamily="2" charset="-122"/>
            </a:endParaRPr>
          </a:p>
          <a:p>
            <a:pPr indent="457200">
              <a:lnSpc>
                <a:spcPct val="150000"/>
              </a:lnSpc>
            </a:pPr>
            <a:r>
              <a:rPr lang="zh-CN" altLang="en-US" sz="2400" dirty="0" smtClean="0">
                <a:latin typeface="宋体" panose="02010600030101010101" pitchFamily="2" charset="-122"/>
                <a:ea typeface="宋体" panose="02010600030101010101" pitchFamily="2" charset="-122"/>
              </a:rPr>
              <a:t>要将三批货物从农副产品批发市场运到超市。 </a:t>
            </a: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553244"/>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1403648" y="2713484"/>
            <a:ext cx="7128792" cy="1679627"/>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假设你是该公司的运输主管，如何来组织这些货物的运输？ </a:t>
            </a:r>
          </a:p>
          <a:p>
            <a:pPr>
              <a:lnSpc>
                <a:spcPct val="150000"/>
              </a:lnSpc>
            </a:pPr>
            <a:endParaRPr lang="zh-CN" altLang="en-US" sz="2400" dirty="0"/>
          </a:p>
        </p:txBody>
      </p:sp>
      <p:pic>
        <p:nvPicPr>
          <p:cNvPr id="6" name="Picture 2"/>
          <p:cNvPicPr>
            <a:picLocks noChangeAspect="1" noChangeArrowheads="1"/>
          </p:cNvPicPr>
          <p:nvPr/>
        </p:nvPicPr>
        <p:blipFill>
          <a:blip r:embed="rId2" cstate="print"/>
          <a:srcRect/>
          <a:stretch>
            <a:fillRect/>
          </a:stretch>
        </p:blipFill>
        <p:spPr bwMode="auto">
          <a:xfrm>
            <a:off x="611560" y="1633364"/>
            <a:ext cx="1285875" cy="9906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845840"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、公路货物运输组织管理</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827584" y="1273324"/>
            <a:ext cx="7272808" cy="1113766"/>
          </a:xfrm>
          <a:prstGeom prst="rect">
            <a:avLst/>
          </a:prstGeom>
        </p:spPr>
        <p:txBody>
          <a:bodyPr wrap="square">
            <a:spAutoFit/>
          </a:bodyPr>
          <a:lstStyle/>
          <a:p>
            <a:pPr indent="304800" algn="just">
              <a:lnSpc>
                <a:spcPct val="150000"/>
              </a:lnSpc>
              <a:spcAft>
                <a:spcPts val="0"/>
              </a:spcAft>
              <a:buFont typeface="Wingdings" pitchFamily="2" charset="2"/>
              <a:buChar char="u"/>
            </a:pPr>
            <a:r>
              <a:rPr lang="zh-CN" altLang="en-US" sz="2400" dirty="0" smtClean="0">
                <a:latin typeface="宋体" pitchFamily="2" charset="-122"/>
                <a:ea typeface="宋体" pitchFamily="2" charset="-122"/>
              </a:rPr>
              <a:t>整车货物运输组织</a:t>
            </a:r>
            <a:endParaRPr lang="en-US" altLang="zh-CN" sz="2400" dirty="0" smtClean="0">
              <a:latin typeface="宋体" pitchFamily="2" charset="-122"/>
              <a:ea typeface="宋体" pitchFamily="2" charset="-122"/>
            </a:endParaRPr>
          </a:p>
          <a:p>
            <a:pPr indent="304800" algn="just">
              <a:lnSpc>
                <a:spcPct val="150000"/>
              </a:lnSpc>
              <a:spcAft>
                <a:spcPts val="0"/>
              </a:spcAft>
              <a:buFont typeface="Wingdings" pitchFamily="2" charset="2"/>
              <a:buChar char="u"/>
            </a:pPr>
            <a:r>
              <a:rPr lang="zh-CN" altLang="en-US" sz="2400" dirty="0" smtClean="0">
                <a:latin typeface="宋体" pitchFamily="2" charset="-122"/>
                <a:ea typeface="宋体" pitchFamily="2" charset="-122"/>
              </a:rPr>
              <a:t>零担货物运输组织</a:t>
            </a:r>
          </a:p>
        </p:txBody>
      </p:sp>
      <p:pic>
        <p:nvPicPr>
          <p:cNvPr id="10242" name="Picture 2"/>
          <p:cNvPicPr>
            <a:picLocks noChangeAspect="1" noChangeArrowheads="1"/>
          </p:cNvPicPr>
          <p:nvPr/>
        </p:nvPicPr>
        <p:blipFill>
          <a:blip r:embed="rId2" cstate="print"/>
          <a:srcRect/>
          <a:stretch>
            <a:fillRect/>
          </a:stretch>
        </p:blipFill>
        <p:spPr bwMode="auto">
          <a:xfrm>
            <a:off x="3851920" y="1777380"/>
            <a:ext cx="4333875" cy="26289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210716"/>
            <a:ext cx="1000125" cy="9906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F3E6B61-C146-4AD6-ADE4-56EC001ACF9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 xmlns:a16="http://schemas.microsoft.com/office/drawing/2014/main" id="{CE713D77-2F54-432E-A2B0-C14C687FB496}"/>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 xmlns:a16="http://schemas.microsoft.com/office/drawing/2014/main" id="{57AFDE6B-3FA8-4FDD-9611-25947519A018}"/>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068777"/>
            <a:ext cx="482352" cy="482352"/>
          </a:xfrm>
          <a:prstGeom prst="rect">
            <a:avLst/>
          </a:prstGeom>
        </p:spPr>
      </p:pic>
      <p:pic>
        <p:nvPicPr>
          <p:cNvPr id="15" name="图形 14" descr="指向右边的反手食指">
            <a:extLst>
              <a:ext uri="{FF2B5EF4-FFF2-40B4-BE49-F238E27FC236}">
                <a16:creationId xmlns="" xmlns:a16="http://schemas.microsoft.com/office/drawing/2014/main" id="{3C4E2FDE-611B-4E17-87A9-28EC14BA017B}"/>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678000"/>
            <a:ext cx="482352" cy="482352"/>
          </a:xfrm>
          <a:prstGeom prst="rect">
            <a:avLst/>
          </a:prstGeom>
        </p:spPr>
      </p:pic>
      <p:sp>
        <p:nvSpPr>
          <p:cNvPr id="17" name="文本框 16">
            <a:extLst>
              <a:ext uri="{FF2B5EF4-FFF2-40B4-BE49-F238E27FC236}">
                <a16:creationId xmlns="" xmlns:a16="http://schemas.microsoft.com/office/drawing/2014/main" id="{5381E62F-0644-462F-8724-5E38520EB779}"/>
              </a:ext>
            </a:extLst>
          </p:cNvPr>
          <p:cNvSpPr txBox="1"/>
          <p:nvPr/>
        </p:nvSpPr>
        <p:spPr>
          <a:xfrm>
            <a:off x="3392425" y="1595265"/>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 xmlns:a16="http://schemas.microsoft.com/office/drawing/2014/main" id="{DBE2DE14-230E-4017-9184-896A866434DD}"/>
              </a:ext>
            </a:extLst>
          </p:cNvPr>
          <p:cNvSpPr txBox="1"/>
          <p:nvPr/>
        </p:nvSpPr>
        <p:spPr>
          <a:xfrm>
            <a:off x="3491880" y="163336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a:t>
            </a:r>
            <a:r>
              <a:rPr lang="zh-CN" altLang="en-US" sz="2400" b="1" dirty="0" smtClean="0">
                <a:latin typeface="宋体" pitchFamily="2" charset="-122"/>
                <a:ea typeface="宋体" pitchFamily="2" charset="-122"/>
              </a:rPr>
              <a:t>：公路货物运输基础知识</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 xmlns:a16="http://schemas.microsoft.com/office/drawing/2014/main" id="{7E87835C-7EB3-481B-AC73-7193C27FE7B2}"/>
              </a:ext>
            </a:extLst>
          </p:cNvPr>
          <p:cNvSpPr txBox="1"/>
          <p:nvPr/>
        </p:nvSpPr>
        <p:spPr>
          <a:xfrm>
            <a:off x="3491880" y="3073524"/>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：公路运输生产计划的编制</a:t>
            </a:r>
            <a:endParaRPr lang="zh-CN" altLang="en-US" sz="2400" b="1" dirty="0">
              <a:latin typeface="宋体" pitchFamily="2" charset="-122"/>
              <a:ea typeface="宋体" pitchFamily="2" charset="-122"/>
            </a:endParaRPr>
          </a:p>
        </p:txBody>
      </p:sp>
      <p:sp>
        <p:nvSpPr>
          <p:cNvPr id="20" name="文本框 19">
            <a:extLst>
              <a:ext uri="{FF2B5EF4-FFF2-40B4-BE49-F238E27FC236}">
                <a16:creationId xmlns="" xmlns:a16="http://schemas.microsoft.com/office/drawing/2014/main" id="{392E543B-D2C6-4367-902E-01BEBFA9AE99}"/>
              </a:ext>
            </a:extLst>
          </p:cNvPr>
          <p:cNvSpPr txBox="1"/>
          <p:nvPr/>
        </p:nvSpPr>
        <p:spPr>
          <a:xfrm>
            <a:off x="3491880" y="235344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a:t>
            </a:r>
            <a:r>
              <a:rPr lang="zh-CN" altLang="en-US" sz="2400" b="1" dirty="0" smtClean="0">
                <a:latin typeface="宋体" pitchFamily="2" charset="-122"/>
                <a:ea typeface="宋体" pitchFamily="2" charset="-122"/>
              </a:rPr>
              <a:t>：公路货物运输组织管理</a:t>
            </a:r>
            <a:endParaRPr lang="zh-CN" altLang="en-US" sz="2400" b="1" dirty="0">
              <a:latin typeface="宋体" pitchFamily="2" charset="-122"/>
              <a:ea typeface="宋体" pitchFamily="2" charset="-122"/>
            </a:endParaRPr>
          </a:p>
        </p:txBody>
      </p:sp>
      <p:sp>
        <p:nvSpPr>
          <p:cNvPr id="21" name="文本框 20">
            <a:extLst>
              <a:ext uri="{FF2B5EF4-FFF2-40B4-BE49-F238E27FC236}">
                <a16:creationId xmlns="" xmlns:a16="http://schemas.microsoft.com/office/drawing/2014/main" id="{1CF00137-4FB9-42F9-8AD0-9211F61625C9}"/>
              </a:ext>
            </a:extLst>
          </p:cNvPr>
          <p:cNvSpPr txBox="1"/>
          <p:nvPr/>
        </p:nvSpPr>
        <p:spPr>
          <a:xfrm>
            <a:off x="3505536" y="3688886"/>
            <a:ext cx="4810879"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任务四</a:t>
            </a:r>
            <a:r>
              <a:rPr lang="zh-CN" altLang="en-US" sz="2400" b="1" dirty="0" smtClean="0">
                <a:latin typeface="宋体" pitchFamily="2" charset="-122"/>
                <a:ea typeface="宋体" pitchFamily="2" charset="-122"/>
              </a:rPr>
              <a:t>：车辆运行路径的确定</a:t>
            </a:r>
            <a:endParaRPr lang="zh-CN" altLang="en-US" sz="2400" b="1" dirty="0">
              <a:latin typeface="宋体" pitchFamily="2" charset="-122"/>
              <a:ea typeface="宋体" pitchFamily="2" charset="-122"/>
            </a:endParaRPr>
          </a:p>
        </p:txBody>
      </p:sp>
      <p:pic>
        <p:nvPicPr>
          <p:cNvPr id="22" name="图形 21" descr="指向右边的反手食指">
            <a:extLst>
              <a:ext uri="{FF2B5EF4-FFF2-40B4-BE49-F238E27FC236}">
                <a16:creationId xmlns="" xmlns:a16="http://schemas.microsoft.com/office/drawing/2014/main" id="{B464AE59-A9E3-4C52-A2B1-13C8B5A6F971}"/>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4296277"/>
            <a:ext cx="482352" cy="482352"/>
          </a:xfrm>
          <a:prstGeom prst="rect">
            <a:avLst/>
          </a:prstGeom>
        </p:spPr>
      </p:pic>
      <p:sp>
        <p:nvSpPr>
          <p:cNvPr id="23" name="文本框 22">
            <a:extLst>
              <a:ext uri="{FF2B5EF4-FFF2-40B4-BE49-F238E27FC236}">
                <a16:creationId xmlns="" xmlns:a16="http://schemas.microsoft.com/office/drawing/2014/main" id="{CF685725-BB64-4E3C-B24B-8BAEFE0C4408}"/>
              </a:ext>
            </a:extLst>
          </p:cNvPr>
          <p:cNvSpPr txBox="1"/>
          <p:nvPr/>
        </p:nvSpPr>
        <p:spPr>
          <a:xfrm>
            <a:off x="3505536" y="4352787"/>
            <a:ext cx="4954896"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任务五</a:t>
            </a:r>
            <a:r>
              <a:rPr lang="zh-CN" altLang="en-US" sz="2400" b="1" dirty="0" smtClean="0">
                <a:latin typeface="宋体" pitchFamily="2" charset="-122"/>
                <a:ea typeface="宋体" pitchFamily="2" charset="-122"/>
              </a:rPr>
              <a:t>：公路货物运输费用计算</a:t>
            </a:r>
            <a:endParaRPr lang="zh-CN" altLang="en-US" sz="2400" b="1" dirty="0">
              <a:latin typeface="宋体" pitchFamily="2" charset="-122"/>
              <a:ea typeface="宋体" pitchFamily="2" charset="-122"/>
            </a:endParaRPr>
          </a:p>
        </p:txBody>
      </p:sp>
      <p:sp>
        <p:nvSpPr>
          <p:cNvPr id="26" name="矩形 25">
            <a:extLst>
              <a:ext uri="{FF2B5EF4-FFF2-40B4-BE49-F238E27FC236}">
                <a16:creationId xmlns="" xmlns:a16="http://schemas.microsoft.com/office/drawing/2014/main" id="{810FAAC4-2946-4187-AE48-B2616F293B3B}"/>
              </a:ext>
            </a:extLst>
          </p:cNvPr>
          <p:cNvSpPr/>
          <p:nvPr/>
        </p:nvSpPr>
        <p:spPr>
          <a:xfrm>
            <a:off x="539552" y="1048589"/>
            <a:ext cx="1832553" cy="584775"/>
          </a:xfrm>
          <a:prstGeom prst="rect">
            <a:avLst/>
          </a:prstGeom>
          <a:noFill/>
        </p:spPr>
        <p:txBody>
          <a:bodyPr wrap="none" lIns="91440" tIns="45720" rIns="91440" bIns="45720">
            <a:spAutoFit/>
          </a:bodyPr>
          <a:lstStyle/>
          <a:p>
            <a:pPr algn="ctr"/>
            <a:r>
              <a:rPr lang="zh-CN" altLang="en-US" sz="32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409228"/>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项目三   认识运输</a:t>
            </a:r>
            <a:endParaRPr lang="zh-CN" altLang="en-US" sz="3600" dirty="0">
              <a:solidFill>
                <a:srgbClr val="FF0000"/>
              </a:solidFill>
              <a:latin typeface="宋体" pitchFamily="2" charset="-122"/>
              <a:ea typeface="宋体" pitchFamily="2" charset="-122"/>
            </a:endParaRPr>
          </a:p>
        </p:txBody>
      </p:sp>
      <p:pic>
        <p:nvPicPr>
          <p:cNvPr id="24" name="图形 21" descr="指向右边的反手食指">
            <a:extLst>
              <a:ext uri="{FF2B5EF4-FFF2-40B4-BE49-F238E27FC236}">
                <a16:creationId xmlns="" xmlns:a16="http://schemas.microsoft.com/office/drawing/2014/main" id="{B464AE59-A9E3-4C52-A2B1-13C8B5A6F971}"/>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4931613"/>
            <a:ext cx="482352" cy="482352"/>
          </a:xfrm>
          <a:prstGeom prst="rect">
            <a:avLst/>
          </a:prstGeom>
        </p:spPr>
      </p:pic>
      <p:sp>
        <p:nvSpPr>
          <p:cNvPr id="25" name="文本框 22">
            <a:extLst>
              <a:ext uri="{FF2B5EF4-FFF2-40B4-BE49-F238E27FC236}">
                <a16:creationId xmlns="" xmlns:a16="http://schemas.microsoft.com/office/drawing/2014/main" id="{CF685725-BB64-4E3C-B24B-8BAEFE0C4408}"/>
              </a:ext>
            </a:extLst>
          </p:cNvPr>
          <p:cNvSpPr txBox="1"/>
          <p:nvPr/>
        </p:nvSpPr>
        <p:spPr>
          <a:xfrm>
            <a:off x="3505536" y="4988123"/>
            <a:ext cx="52429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a:t>
            </a:r>
            <a:r>
              <a:rPr lang="zh-CN" altLang="en-US" sz="2400" b="1" dirty="0" smtClean="0">
                <a:latin typeface="宋体" pitchFamily="2" charset="-122"/>
                <a:ea typeface="宋体" pitchFamily="2" charset="-122"/>
              </a:rPr>
              <a:t>务六：公路特种货物运输组织管理</a:t>
            </a:r>
            <a:endParaRPr lang="zh-CN" altLang="en-US" sz="2400" b="1"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1115616" y="553244"/>
            <a:ext cx="5328592" cy="646331"/>
          </a:xfrm>
          <a:prstGeom prst="rect">
            <a:avLst/>
          </a:prstGeom>
        </p:spPr>
        <p:txBody>
          <a:bodyPr wrap="square">
            <a:spAutoFit/>
          </a:bodyPr>
          <a:lstStyle/>
          <a:p>
            <a:pPr indent="304800" algn="just">
              <a:lnSpc>
                <a:spcPct val="150000"/>
              </a:lnSpc>
              <a:spcAft>
                <a:spcPts val="0"/>
              </a:spcAft>
              <a:buFont typeface="Wingdings" pitchFamily="2" charset="2"/>
              <a:buChar char="u"/>
            </a:pPr>
            <a:r>
              <a:rPr lang="zh-CN" altLang="en-US" sz="2400" dirty="0" smtClean="0">
                <a:solidFill>
                  <a:srgbClr val="FF0000"/>
                </a:solidFill>
                <a:latin typeface="宋体" pitchFamily="2" charset="-122"/>
                <a:ea typeface="宋体" pitchFamily="2" charset="-122"/>
              </a:rPr>
              <a:t>整车货物运输组织</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175182"/>
            <a:ext cx="7272808" cy="1754326"/>
          </a:xfrm>
          <a:prstGeom prst="rect">
            <a:avLst/>
          </a:prstGeom>
        </p:spPr>
        <p:txBody>
          <a:bodyPr wrap="square">
            <a:spAutoFit/>
          </a:bodyPr>
          <a:lstStyle/>
          <a:p>
            <a:pPr indent="304800" algn="just">
              <a:lnSpc>
                <a:spcPct val="150000"/>
              </a:lnSpc>
              <a:spcAft>
                <a:spcPts val="0"/>
              </a:spcAft>
            </a:pPr>
            <a:r>
              <a:rPr lang="zh-CN" altLang="en-US" sz="2400" dirty="0" smtClean="0">
                <a:latin typeface="宋体" pitchFamily="2" charset="-122"/>
                <a:ea typeface="宋体" pitchFamily="2" charset="-122"/>
              </a:rPr>
              <a:t>公路整车货物运输是指汽车运输企业承办的一次托运的货物在</a:t>
            </a:r>
            <a:r>
              <a:rPr lang="en-US" altLang="zh-CN" sz="2400" dirty="0" smtClean="0">
                <a:latin typeface="宋体" pitchFamily="2" charset="-122"/>
                <a:ea typeface="宋体" pitchFamily="2" charset="-122"/>
              </a:rPr>
              <a:t>3t</a:t>
            </a:r>
            <a:r>
              <a:rPr lang="zh-CN" altLang="en-US" sz="2400" dirty="0" smtClean="0">
                <a:latin typeface="宋体" pitchFamily="2" charset="-122"/>
                <a:ea typeface="宋体" pitchFamily="2" charset="-122"/>
              </a:rPr>
              <a:t>以上（含</a:t>
            </a:r>
            <a:r>
              <a:rPr lang="en-US" altLang="zh-CN" sz="2400" dirty="0" smtClean="0">
                <a:latin typeface="宋体" pitchFamily="2" charset="-122"/>
                <a:ea typeface="宋体" pitchFamily="2" charset="-122"/>
              </a:rPr>
              <a:t>3t</a:t>
            </a:r>
            <a:r>
              <a:rPr lang="zh-CN" altLang="en-US" sz="2400" dirty="0" smtClean="0">
                <a:latin typeface="宋体" pitchFamily="2" charset="-122"/>
                <a:ea typeface="宋体" pitchFamily="2" charset="-122"/>
              </a:rPr>
              <a:t>），虽不足</a:t>
            </a:r>
            <a:r>
              <a:rPr lang="en-US" altLang="zh-CN" sz="2400" dirty="0" smtClean="0">
                <a:latin typeface="宋体" pitchFamily="2" charset="-122"/>
                <a:ea typeface="宋体" pitchFamily="2" charset="-122"/>
              </a:rPr>
              <a:t>3t</a:t>
            </a:r>
            <a:r>
              <a:rPr lang="zh-CN" altLang="en-US" sz="2400" dirty="0" smtClean="0">
                <a:latin typeface="宋体" pitchFamily="2" charset="-122"/>
                <a:ea typeface="宋体" pitchFamily="2" charset="-122"/>
              </a:rPr>
              <a:t>，但其性质、体积、形状需要一辆</a:t>
            </a:r>
            <a:r>
              <a:rPr lang="en-US" altLang="zh-CN" sz="2400" dirty="0" smtClean="0">
                <a:latin typeface="宋体" pitchFamily="2" charset="-122"/>
                <a:ea typeface="宋体" pitchFamily="2" charset="-122"/>
              </a:rPr>
              <a:t>3t</a:t>
            </a:r>
            <a:r>
              <a:rPr lang="zh-CN" altLang="en-US" sz="2400" dirty="0" smtClean="0">
                <a:latin typeface="宋体" pitchFamily="2" charset="-122"/>
                <a:ea typeface="宋体" pitchFamily="2" charset="-122"/>
              </a:rPr>
              <a:t>及以上车辆运输均为整车运输</a:t>
            </a:r>
          </a:p>
        </p:txBody>
      </p:sp>
      <p:pic>
        <p:nvPicPr>
          <p:cNvPr id="5" name="Picture 2"/>
          <p:cNvPicPr>
            <a:picLocks noChangeAspect="1" noChangeArrowheads="1"/>
          </p:cNvPicPr>
          <p:nvPr/>
        </p:nvPicPr>
        <p:blipFill>
          <a:blip r:embed="rId2" cstate="print"/>
          <a:srcRect/>
          <a:stretch>
            <a:fillRect/>
          </a:stretch>
        </p:blipFill>
        <p:spPr bwMode="auto">
          <a:xfrm>
            <a:off x="251520" y="409228"/>
            <a:ext cx="981075" cy="8096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646331"/>
          </a:xfrm>
          <a:prstGeom prst="rect">
            <a:avLst/>
          </a:prstGeom>
        </p:spPr>
        <p:txBody>
          <a:bodyPr wrap="square">
            <a:spAutoFit/>
          </a:bodyPr>
          <a:lstStyle/>
          <a:p>
            <a:pPr indent="304800" algn="just">
              <a:lnSpc>
                <a:spcPct val="150000"/>
              </a:lnSpc>
              <a:spcAft>
                <a:spcPts val="0"/>
              </a:spcAft>
              <a:buFont typeface="Wingdings" pitchFamily="2" charset="2"/>
              <a:buChar char="Ø"/>
            </a:pPr>
            <a:r>
              <a:rPr lang="zh-CN" altLang="en-US" sz="2400" dirty="0" smtClean="0">
                <a:solidFill>
                  <a:srgbClr val="FF0000"/>
                </a:solidFill>
                <a:latin typeface="宋体" pitchFamily="2" charset="-122"/>
                <a:ea typeface="宋体" pitchFamily="2" charset="-122"/>
              </a:rPr>
              <a:t>整车货物运输管理</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175182"/>
            <a:ext cx="7272808" cy="3785652"/>
          </a:xfrm>
          <a:prstGeom prst="rect">
            <a:avLst/>
          </a:prstGeom>
        </p:spPr>
        <p:txBody>
          <a:bodyPr wrap="square">
            <a:spAutoFit/>
          </a:bodyPr>
          <a:lstStyle/>
          <a:p>
            <a:pPr indent="304800" algn="just">
              <a:lnSpc>
                <a:spcPct val="150000"/>
              </a:lnSpc>
              <a:spcAft>
                <a:spcPts val="0"/>
              </a:spcAft>
            </a:pPr>
            <a:r>
              <a:rPr lang="zh-CN" altLang="en-US" sz="2000" dirty="0" smtClean="0">
                <a:latin typeface="宋体" pitchFamily="2" charset="-122"/>
                <a:ea typeface="宋体" pitchFamily="2" charset="-122"/>
              </a:rPr>
              <a:t>按照货运过程的不同阶段，公路货运工作可分为</a:t>
            </a:r>
            <a:r>
              <a:rPr lang="zh-CN" altLang="en-US" sz="2000" dirty="0" smtClean="0">
                <a:solidFill>
                  <a:srgbClr val="FF0000"/>
                </a:solidFill>
                <a:latin typeface="宋体" pitchFamily="2" charset="-122"/>
                <a:ea typeface="宋体" pitchFamily="2" charset="-122"/>
              </a:rPr>
              <a:t>发送作业、途中作业和到达作业</a:t>
            </a:r>
            <a:r>
              <a:rPr lang="zh-CN" altLang="en-US" sz="2000" dirty="0" smtClean="0">
                <a:latin typeface="宋体" pitchFamily="2" charset="-122"/>
                <a:ea typeface="宋体" pitchFamily="2" charset="-122"/>
              </a:rPr>
              <a:t>。</a:t>
            </a:r>
            <a:endParaRPr lang="en-US" altLang="zh-CN" sz="2000" dirty="0" smtClean="0">
              <a:latin typeface="宋体" pitchFamily="2" charset="-122"/>
              <a:ea typeface="宋体" pitchFamily="2" charset="-122"/>
            </a:endParaRPr>
          </a:p>
          <a:p>
            <a:pPr indent="304800" algn="just">
              <a:lnSpc>
                <a:spcPct val="150000"/>
              </a:lnSpc>
            </a:pPr>
            <a:r>
              <a:rPr lang="zh-CN" altLang="en-US" sz="2000" dirty="0" smtClean="0">
                <a:solidFill>
                  <a:srgbClr val="FF0000"/>
                </a:solidFill>
                <a:latin typeface="宋体" pitchFamily="2" charset="-122"/>
                <a:ea typeface="宋体" pitchFamily="2" charset="-122"/>
              </a:rPr>
              <a:t>发送作业</a:t>
            </a:r>
            <a:r>
              <a:rPr lang="zh-CN" altLang="en-US" sz="2000" dirty="0" smtClean="0">
                <a:latin typeface="宋体" pitchFamily="2" charset="-122"/>
                <a:ea typeface="宋体" pitchFamily="2" charset="-122"/>
              </a:rPr>
              <a:t>：指货物在始发站的各项工作，主要由受理托运、组织装车和核算制票三部分组成。</a:t>
            </a:r>
          </a:p>
          <a:p>
            <a:pPr indent="304800" algn="just">
              <a:lnSpc>
                <a:spcPct val="150000"/>
              </a:lnSpc>
            </a:pPr>
            <a:r>
              <a:rPr lang="zh-CN" altLang="en-US" sz="2000" dirty="0" smtClean="0">
                <a:solidFill>
                  <a:srgbClr val="FF0000"/>
                </a:solidFill>
                <a:latin typeface="宋体" pitchFamily="2" charset="-122"/>
                <a:ea typeface="宋体" pitchFamily="2" charset="-122"/>
              </a:rPr>
              <a:t>途中作业</a:t>
            </a:r>
            <a:r>
              <a:rPr lang="zh-CN" altLang="en-US" sz="2000" dirty="0" smtClean="0">
                <a:latin typeface="宋体" pitchFamily="2" charset="-122"/>
                <a:ea typeface="宋体" pitchFamily="2" charset="-122"/>
              </a:rPr>
              <a:t>：指货物在运送途中发生的各项货运作业，主要包括途中货物交接、货物整理或换装等内容。</a:t>
            </a:r>
            <a:endParaRPr lang="en-US" altLang="zh-CN" sz="2000" dirty="0" smtClean="0">
              <a:latin typeface="宋体" pitchFamily="2" charset="-122"/>
              <a:ea typeface="宋体" pitchFamily="2" charset="-122"/>
            </a:endParaRPr>
          </a:p>
          <a:p>
            <a:pPr indent="304800" algn="just">
              <a:lnSpc>
                <a:spcPct val="150000"/>
              </a:lnSpc>
            </a:pPr>
            <a:r>
              <a:rPr lang="zh-CN" altLang="en-US" sz="2000" dirty="0" smtClean="0">
                <a:solidFill>
                  <a:srgbClr val="FF0000"/>
                </a:solidFill>
                <a:latin typeface="宋体" pitchFamily="2" charset="-122"/>
                <a:ea typeface="宋体" pitchFamily="2" charset="-122"/>
              </a:rPr>
              <a:t>到达作业</a:t>
            </a:r>
            <a:r>
              <a:rPr lang="zh-CN" altLang="en-US" sz="2000" dirty="0" smtClean="0">
                <a:latin typeface="宋体" pitchFamily="2" charset="-122"/>
                <a:ea typeface="宋体" pitchFamily="2" charset="-122"/>
              </a:rPr>
              <a:t>：指货物在到站后发生的各项货运作业，主要包括货运票据的交接、货物卸车、保管和交付等内容。</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559769"/>
          </a:xfrm>
          <a:prstGeom prst="rect">
            <a:avLst/>
          </a:prstGeom>
        </p:spPr>
        <p:txBody>
          <a:bodyPr wrap="square">
            <a:spAutoFit/>
          </a:bodyPr>
          <a:lstStyle/>
          <a:p>
            <a:pPr indent="304800" algn="just">
              <a:lnSpc>
                <a:spcPct val="150000"/>
              </a:lnSpc>
              <a:spcAft>
                <a:spcPts val="0"/>
              </a:spcAft>
              <a:buFont typeface="Arial" pitchFamily="34" charset="0"/>
              <a:buChar char="•"/>
            </a:pPr>
            <a:r>
              <a:rPr lang="zh-CN" altLang="en-US" sz="2400" dirty="0" smtClean="0">
                <a:solidFill>
                  <a:srgbClr val="FF0000"/>
                </a:solidFill>
                <a:latin typeface="宋体" pitchFamily="2" charset="-122"/>
                <a:ea typeface="宋体" pitchFamily="2" charset="-122"/>
              </a:rPr>
              <a:t>发送作业</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175182"/>
            <a:ext cx="7272808" cy="3416320"/>
          </a:xfrm>
          <a:prstGeom prst="rect">
            <a:avLst/>
          </a:prstGeom>
        </p:spPr>
        <p:txBody>
          <a:bodyPr wrap="square">
            <a:spAutoFit/>
          </a:bodyPr>
          <a:lstStyle/>
          <a:p>
            <a:pPr indent="304800" algn="just">
              <a:lnSpc>
                <a:spcPct val="150000"/>
              </a:lnSpc>
              <a:spcAft>
                <a:spcPts val="0"/>
              </a:spcAft>
              <a:buFont typeface="宋体" pitchFamily="2" charset="-122"/>
              <a:buChar char="―"/>
            </a:pPr>
            <a:r>
              <a:rPr lang="zh-CN" altLang="en-US" sz="2400" dirty="0" smtClean="0">
                <a:latin typeface="宋体" pitchFamily="2" charset="-122"/>
                <a:ea typeface="宋体" pitchFamily="2" charset="-122"/>
              </a:rPr>
              <a:t>受理托运</a:t>
            </a:r>
            <a:endParaRPr lang="en-US" altLang="zh-CN" sz="2400" dirty="0" smtClean="0">
              <a:latin typeface="宋体" pitchFamily="2" charset="-122"/>
              <a:ea typeface="宋体" pitchFamily="2" charset="-122"/>
            </a:endParaRPr>
          </a:p>
          <a:p>
            <a:pPr indent="304800" algn="just">
              <a:lnSpc>
                <a:spcPct val="150000"/>
              </a:lnSpc>
              <a:spcAft>
                <a:spcPts val="0"/>
              </a:spcAft>
              <a:buFont typeface="宋体" pitchFamily="2" charset="-122"/>
              <a:buChar char="―"/>
            </a:pPr>
            <a:r>
              <a:rPr lang="zh-CN" altLang="en-US" sz="2400" dirty="0" smtClean="0">
                <a:latin typeface="宋体" pitchFamily="2" charset="-122"/>
                <a:ea typeface="宋体" pitchFamily="2" charset="-122"/>
              </a:rPr>
              <a:t>货物包装</a:t>
            </a:r>
            <a:endParaRPr lang="en-US" altLang="zh-CN" sz="2400" dirty="0" smtClean="0">
              <a:latin typeface="宋体" pitchFamily="2" charset="-122"/>
              <a:ea typeface="宋体" pitchFamily="2" charset="-122"/>
            </a:endParaRPr>
          </a:p>
          <a:p>
            <a:pPr indent="304800" algn="just">
              <a:lnSpc>
                <a:spcPct val="150000"/>
              </a:lnSpc>
              <a:spcAft>
                <a:spcPts val="0"/>
              </a:spcAft>
              <a:buFont typeface="宋体" pitchFamily="2" charset="-122"/>
              <a:buChar char="―"/>
            </a:pPr>
            <a:r>
              <a:rPr lang="zh-CN" altLang="en-US" sz="2400" dirty="0" smtClean="0">
                <a:latin typeface="宋体" pitchFamily="2" charset="-122"/>
                <a:ea typeface="宋体" pitchFamily="2" charset="-122"/>
              </a:rPr>
              <a:t>确定重量</a:t>
            </a:r>
            <a:endParaRPr lang="en-US" altLang="zh-CN" sz="2400" dirty="0" smtClean="0">
              <a:latin typeface="宋体" pitchFamily="2" charset="-122"/>
              <a:ea typeface="宋体" pitchFamily="2" charset="-122"/>
            </a:endParaRPr>
          </a:p>
          <a:p>
            <a:pPr indent="304800" algn="just">
              <a:lnSpc>
                <a:spcPct val="150000"/>
              </a:lnSpc>
              <a:spcAft>
                <a:spcPts val="0"/>
              </a:spcAft>
              <a:buFont typeface="宋体" pitchFamily="2" charset="-122"/>
              <a:buChar char="―"/>
            </a:pPr>
            <a:r>
              <a:rPr lang="zh-CN" altLang="en-US" sz="2400" dirty="0" smtClean="0">
                <a:latin typeface="宋体" pitchFamily="2" charset="-122"/>
                <a:ea typeface="宋体" pitchFamily="2" charset="-122"/>
              </a:rPr>
              <a:t>办理单据</a:t>
            </a:r>
            <a:endParaRPr lang="en-US" altLang="zh-CN" sz="2400" dirty="0" smtClean="0">
              <a:latin typeface="宋体" pitchFamily="2" charset="-122"/>
              <a:ea typeface="宋体" pitchFamily="2" charset="-122"/>
            </a:endParaRPr>
          </a:p>
          <a:p>
            <a:pPr indent="304800" algn="just">
              <a:lnSpc>
                <a:spcPct val="150000"/>
              </a:lnSpc>
              <a:spcAft>
                <a:spcPts val="0"/>
              </a:spcAft>
              <a:buFont typeface="宋体" pitchFamily="2" charset="-122"/>
              <a:buChar char="―"/>
            </a:pPr>
            <a:r>
              <a:rPr lang="zh-CN" altLang="en-US" sz="2400" dirty="0" smtClean="0">
                <a:latin typeface="宋体" pitchFamily="2" charset="-122"/>
                <a:ea typeface="宋体" pitchFamily="2" charset="-122"/>
              </a:rPr>
              <a:t>组织装车</a:t>
            </a:r>
            <a:endParaRPr lang="en-US" altLang="zh-CN" sz="2400" dirty="0" smtClean="0">
              <a:latin typeface="宋体" pitchFamily="2" charset="-122"/>
              <a:ea typeface="宋体" pitchFamily="2" charset="-122"/>
            </a:endParaRPr>
          </a:p>
          <a:p>
            <a:pPr indent="304800" algn="just">
              <a:lnSpc>
                <a:spcPct val="150000"/>
              </a:lnSpc>
              <a:spcAft>
                <a:spcPts val="0"/>
              </a:spcAft>
              <a:buFont typeface="宋体" pitchFamily="2" charset="-122"/>
              <a:buChar char="―"/>
            </a:pPr>
            <a:r>
              <a:rPr lang="zh-CN" altLang="en-US" sz="2400" dirty="0" smtClean="0">
                <a:latin typeface="宋体" pitchFamily="2" charset="-122"/>
                <a:ea typeface="宋体" pitchFamily="2" charset="-122"/>
              </a:rPr>
              <a:t>核算制票</a:t>
            </a:r>
          </a:p>
        </p:txBody>
      </p:sp>
      <p:pic>
        <p:nvPicPr>
          <p:cNvPr id="8194" name="Picture 2"/>
          <p:cNvPicPr>
            <a:picLocks noChangeAspect="1" noChangeArrowheads="1"/>
          </p:cNvPicPr>
          <p:nvPr/>
        </p:nvPicPr>
        <p:blipFill>
          <a:blip r:embed="rId2" cstate="print"/>
          <a:srcRect/>
          <a:stretch>
            <a:fillRect/>
          </a:stretch>
        </p:blipFill>
        <p:spPr bwMode="auto">
          <a:xfrm>
            <a:off x="3563888" y="1273324"/>
            <a:ext cx="4610100" cy="24003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827584" y="265212"/>
            <a:ext cx="5676900" cy="4962525"/>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6804248" y="1561356"/>
            <a:ext cx="2072195" cy="25428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1481138" y="1952625"/>
            <a:ext cx="6181725"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509713" y="542925"/>
            <a:ext cx="6124575"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99592" y="553244"/>
            <a:ext cx="6408712" cy="646331"/>
          </a:xfrm>
          <a:prstGeom prst="rect">
            <a:avLst/>
          </a:prstGeom>
        </p:spPr>
        <p:txBody>
          <a:bodyPr wrap="square">
            <a:spAutoFit/>
          </a:bodyPr>
          <a:lstStyle/>
          <a:p>
            <a:pPr indent="304800" algn="just">
              <a:lnSpc>
                <a:spcPct val="150000"/>
              </a:lnSpc>
              <a:spcAft>
                <a:spcPts val="0"/>
              </a:spcAft>
              <a:buFont typeface="Wingdings" pitchFamily="2" charset="2"/>
              <a:buChar char="u"/>
            </a:pPr>
            <a:r>
              <a:rPr lang="zh-CN" altLang="en-US" sz="2400" dirty="0" smtClean="0">
                <a:solidFill>
                  <a:srgbClr val="FF0000"/>
                </a:solidFill>
                <a:latin typeface="宋体" pitchFamily="2" charset="-122"/>
                <a:ea typeface="宋体" pitchFamily="2" charset="-122"/>
              </a:rPr>
              <a:t>零担货物运输组织</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3779912" y="1921396"/>
            <a:ext cx="4392488" cy="2308324"/>
          </a:xfrm>
          <a:prstGeom prst="rect">
            <a:avLst/>
          </a:prstGeom>
        </p:spPr>
        <p:txBody>
          <a:bodyPr wrap="square">
            <a:spAutoFit/>
          </a:bodyPr>
          <a:lstStyle/>
          <a:p>
            <a:pPr indent="304800" algn="just">
              <a:lnSpc>
                <a:spcPct val="150000"/>
              </a:lnSpc>
              <a:spcAft>
                <a:spcPts val="0"/>
              </a:spcAft>
            </a:pPr>
            <a:r>
              <a:rPr lang="zh-CN" altLang="en-US" sz="2400" dirty="0" smtClean="0">
                <a:latin typeface="宋体" pitchFamily="2" charset="-122"/>
                <a:ea typeface="宋体" pitchFamily="2" charset="-122"/>
              </a:rPr>
              <a:t>公路零担货物运输是指汽车运输企业承办的一次托运的货物不足规定整车重量限额货物的运输。</a:t>
            </a:r>
          </a:p>
        </p:txBody>
      </p:sp>
      <p:pic>
        <p:nvPicPr>
          <p:cNvPr id="5" name="Picture 2"/>
          <p:cNvPicPr>
            <a:picLocks noChangeAspect="1" noChangeArrowheads="1"/>
          </p:cNvPicPr>
          <p:nvPr/>
        </p:nvPicPr>
        <p:blipFill>
          <a:blip r:embed="rId2" cstate="print"/>
          <a:srcRect/>
          <a:stretch>
            <a:fillRect/>
          </a:stretch>
        </p:blipFill>
        <p:spPr bwMode="auto">
          <a:xfrm>
            <a:off x="0" y="409228"/>
            <a:ext cx="981075" cy="809625"/>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323528" y="1921396"/>
            <a:ext cx="3114675" cy="273367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753170" y="887005"/>
            <a:ext cx="576262" cy="3529013"/>
          </a:xfrm>
          <a:prstGeom prst="roundRect">
            <a:avLst>
              <a:gd name="adj" fmla="val 16667"/>
            </a:avLst>
          </a:prstGeom>
          <a:solidFill>
            <a:srgbClr val="FF6600"/>
          </a:solidFill>
          <a:ln w="9525">
            <a:round/>
            <a:headEnd/>
            <a:tailEnd/>
          </a:ln>
          <a:scene3d>
            <a:camera prst="legacyObliqueTopLeft"/>
            <a:lightRig rig="legacyFlat3" dir="t"/>
          </a:scene3d>
          <a:sp3d extrusionH="430200" prstMaterial="legacyMatte">
            <a:bevelT w="13500" h="13500" prst="angle"/>
            <a:bevelB w="13500" h="13500" prst="angle"/>
            <a:extrusionClr>
              <a:srgbClr val="FF6600"/>
            </a:extrusionClr>
          </a:sp3d>
        </p:spPr>
        <p:txBody>
          <a:bodyPr wrap="none" anchor="ctr">
            <a:flatTx/>
          </a:bodyPr>
          <a:lstStyle/>
          <a:p>
            <a:pPr algn="ctr"/>
            <a:r>
              <a:rPr lang="zh-CN" altLang="en-US" sz="2000" b="1">
                <a:solidFill>
                  <a:schemeClr val="bg1"/>
                </a:solidFill>
                <a:latin typeface="黑体" pitchFamily="49" charset="-122"/>
                <a:ea typeface="黑体" pitchFamily="49" charset="-122"/>
              </a:rPr>
              <a:t>零</a:t>
            </a:r>
          </a:p>
          <a:p>
            <a:pPr algn="ctr"/>
            <a:r>
              <a:rPr lang="zh-CN" altLang="en-US" sz="2000" b="1">
                <a:solidFill>
                  <a:schemeClr val="bg1"/>
                </a:solidFill>
                <a:latin typeface="黑体" pitchFamily="49" charset="-122"/>
                <a:ea typeface="黑体" pitchFamily="49" charset="-122"/>
              </a:rPr>
              <a:t>担</a:t>
            </a:r>
          </a:p>
          <a:p>
            <a:pPr algn="ctr"/>
            <a:r>
              <a:rPr lang="zh-CN" altLang="en-US" sz="2000" b="1">
                <a:solidFill>
                  <a:schemeClr val="bg1"/>
                </a:solidFill>
                <a:latin typeface="黑体" pitchFamily="49" charset="-122"/>
                <a:ea typeface="黑体" pitchFamily="49" charset="-122"/>
              </a:rPr>
              <a:t>货</a:t>
            </a:r>
          </a:p>
          <a:p>
            <a:pPr algn="ctr"/>
            <a:r>
              <a:rPr lang="zh-CN" altLang="en-US" sz="2000" b="1">
                <a:solidFill>
                  <a:schemeClr val="bg1"/>
                </a:solidFill>
                <a:latin typeface="黑体" pitchFamily="49" charset="-122"/>
                <a:ea typeface="黑体" pitchFamily="49" charset="-122"/>
              </a:rPr>
              <a:t>物</a:t>
            </a:r>
          </a:p>
        </p:txBody>
      </p:sp>
      <p:sp>
        <p:nvSpPr>
          <p:cNvPr id="5" name="AutoShape 4"/>
          <p:cNvSpPr>
            <a:spLocks noChangeArrowheads="1"/>
          </p:cNvSpPr>
          <p:nvPr/>
        </p:nvSpPr>
        <p:spPr bwMode="auto">
          <a:xfrm>
            <a:off x="1761232" y="1895068"/>
            <a:ext cx="1439863" cy="1444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round/>
            <a:headEnd/>
            <a:tailEnd/>
          </a:ln>
          <a:scene3d>
            <a:camera prst="legacyPerspectiveBottom"/>
            <a:lightRig rig="legacyFlat3" dir="t"/>
          </a:scene3d>
          <a:sp3d extrusionH="887400" prstMaterial="legacyMatte">
            <a:bevelT w="13500" h="13500" prst="angle"/>
            <a:bevelB w="13500" h="13500" prst="angle"/>
            <a:extrusionClr>
              <a:srgbClr val="00FFFF"/>
            </a:extrusionClr>
          </a:sp3d>
        </p:spPr>
        <p:txBody>
          <a:bodyPr wrap="none" anchor="ctr">
            <a:flatTx/>
          </a:bodyPr>
          <a:lstStyle/>
          <a:p>
            <a:endParaRPr lang="zh-CN" altLang="en-US" sz="2000"/>
          </a:p>
        </p:txBody>
      </p:sp>
      <p:sp>
        <p:nvSpPr>
          <p:cNvPr id="6" name="Rectangle 5"/>
          <p:cNvSpPr>
            <a:spLocks noChangeArrowheads="1"/>
          </p:cNvSpPr>
          <p:nvPr/>
        </p:nvSpPr>
        <p:spPr bwMode="auto">
          <a:xfrm>
            <a:off x="3416995" y="1391830"/>
            <a:ext cx="4608512" cy="1079500"/>
          </a:xfrm>
          <a:prstGeom prst="rect">
            <a:avLst/>
          </a:prstGeom>
          <a:solidFill>
            <a:srgbClr val="FF6600"/>
          </a:solidFill>
          <a:ln w="38100">
            <a:solidFill>
              <a:srgbClr val="33CCCC"/>
            </a:solidFill>
            <a:miter lim="800000"/>
            <a:headEnd/>
            <a:tailEnd/>
          </a:ln>
        </p:spPr>
        <p:txBody>
          <a:bodyPr wrap="none" anchor="ctr"/>
          <a:lstStyle/>
          <a:p>
            <a:pPr algn="ctr">
              <a:lnSpc>
                <a:spcPct val="125000"/>
              </a:lnSpc>
            </a:pPr>
            <a:r>
              <a:rPr lang="en-US" altLang="zh-CN" sz="2000" b="1">
                <a:solidFill>
                  <a:schemeClr val="bg1"/>
                </a:solidFill>
                <a:latin typeface="黑体" pitchFamily="49" charset="-122"/>
                <a:ea typeface="黑体" pitchFamily="49" charset="-122"/>
              </a:rPr>
              <a:t>1.5 m</a:t>
            </a:r>
            <a:r>
              <a:rPr lang="en-US" altLang="zh-CN" sz="2000" b="1" baseline="30000">
                <a:solidFill>
                  <a:schemeClr val="bg1"/>
                </a:solidFill>
                <a:latin typeface="黑体" pitchFamily="49" charset="-122"/>
                <a:ea typeface="黑体" pitchFamily="49" charset="-122"/>
              </a:rPr>
              <a:t>3 </a:t>
            </a:r>
            <a:r>
              <a:rPr lang="en-US" altLang="zh-CN" sz="2000" b="1">
                <a:solidFill>
                  <a:schemeClr val="bg1"/>
                </a:solidFill>
                <a:latin typeface="黑体" pitchFamily="49" charset="-122"/>
                <a:ea typeface="黑体" pitchFamily="49" charset="-122"/>
              </a:rPr>
              <a:t>≥</a:t>
            </a:r>
            <a:r>
              <a:rPr lang="zh-CN" altLang="en-US" sz="2000" b="1">
                <a:solidFill>
                  <a:schemeClr val="bg1"/>
                </a:solidFill>
                <a:latin typeface="黑体" pitchFamily="49" charset="-122"/>
                <a:ea typeface="黑体" pitchFamily="49" charset="-122"/>
              </a:rPr>
              <a:t>单件体积 ≥</a:t>
            </a:r>
            <a:r>
              <a:rPr lang="en-US" altLang="zh-CN" sz="2000" b="1">
                <a:solidFill>
                  <a:schemeClr val="bg1"/>
                </a:solidFill>
                <a:latin typeface="黑体" pitchFamily="49" charset="-122"/>
                <a:ea typeface="黑体" pitchFamily="49" charset="-122"/>
              </a:rPr>
              <a:t>0.01 m</a:t>
            </a:r>
            <a:r>
              <a:rPr lang="en-US" altLang="zh-CN" sz="2000" b="1" baseline="30000">
                <a:solidFill>
                  <a:schemeClr val="bg1"/>
                </a:solidFill>
                <a:latin typeface="黑体" pitchFamily="49" charset="-122"/>
                <a:ea typeface="黑体" pitchFamily="49" charset="-122"/>
              </a:rPr>
              <a:t>3</a:t>
            </a:r>
          </a:p>
          <a:p>
            <a:pPr algn="ctr">
              <a:lnSpc>
                <a:spcPct val="125000"/>
              </a:lnSpc>
            </a:pPr>
            <a:r>
              <a:rPr lang="en-US" altLang="zh-CN" sz="2000" b="1">
                <a:solidFill>
                  <a:schemeClr val="bg1"/>
                </a:solidFill>
                <a:latin typeface="黑体" pitchFamily="49" charset="-122"/>
                <a:ea typeface="黑体" pitchFamily="49" charset="-122"/>
              </a:rPr>
              <a:t>  </a:t>
            </a:r>
            <a:r>
              <a:rPr lang="zh-CN" altLang="en-US" sz="2000" b="1">
                <a:solidFill>
                  <a:schemeClr val="bg1"/>
                </a:solidFill>
                <a:latin typeface="黑体" pitchFamily="49" charset="-122"/>
                <a:ea typeface="黑体" pitchFamily="49" charset="-122"/>
              </a:rPr>
              <a:t>（单件重量超过</a:t>
            </a:r>
            <a:r>
              <a:rPr lang="en-US" altLang="zh-CN" sz="2000" b="1">
                <a:solidFill>
                  <a:schemeClr val="bg1"/>
                </a:solidFill>
                <a:latin typeface="黑体" pitchFamily="49" charset="-122"/>
                <a:ea typeface="黑体" pitchFamily="49" charset="-122"/>
              </a:rPr>
              <a:t>10kg</a:t>
            </a:r>
            <a:r>
              <a:rPr lang="zh-CN" altLang="en-US" sz="2000" b="1">
                <a:solidFill>
                  <a:schemeClr val="bg1"/>
                </a:solidFill>
                <a:latin typeface="黑体" pitchFamily="49" charset="-122"/>
                <a:ea typeface="黑体" pitchFamily="49" charset="-122"/>
              </a:rPr>
              <a:t>的除外）</a:t>
            </a:r>
          </a:p>
        </p:txBody>
      </p:sp>
      <p:sp>
        <p:nvSpPr>
          <p:cNvPr id="7" name="AutoShape 6"/>
          <p:cNvSpPr>
            <a:spLocks noChangeArrowheads="1"/>
          </p:cNvSpPr>
          <p:nvPr/>
        </p:nvSpPr>
        <p:spPr bwMode="auto">
          <a:xfrm>
            <a:off x="1761232" y="2903130"/>
            <a:ext cx="1439863" cy="144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round/>
            <a:headEnd/>
            <a:tailEnd/>
          </a:ln>
          <a:scene3d>
            <a:camera prst="legacyPerspectiveBottom"/>
            <a:lightRig rig="legacyFlat3" dir="t"/>
          </a:scene3d>
          <a:sp3d extrusionH="887400" prstMaterial="legacyMatte">
            <a:bevelT w="13500" h="13500" prst="angle"/>
            <a:bevelB w="13500" h="13500" prst="angle"/>
            <a:extrusionClr>
              <a:srgbClr val="00FFFF"/>
            </a:extrusionClr>
          </a:sp3d>
        </p:spPr>
        <p:txBody>
          <a:bodyPr wrap="none" anchor="ctr">
            <a:flatTx/>
          </a:bodyPr>
          <a:lstStyle/>
          <a:p>
            <a:endParaRPr lang="zh-CN" altLang="en-US" sz="2000"/>
          </a:p>
        </p:txBody>
      </p:sp>
      <p:sp>
        <p:nvSpPr>
          <p:cNvPr id="8" name="AutoShape 7"/>
          <p:cNvSpPr>
            <a:spLocks noChangeArrowheads="1"/>
          </p:cNvSpPr>
          <p:nvPr/>
        </p:nvSpPr>
        <p:spPr bwMode="auto">
          <a:xfrm>
            <a:off x="1761232" y="3911193"/>
            <a:ext cx="1439863" cy="215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round/>
            <a:headEnd/>
            <a:tailEnd/>
          </a:ln>
          <a:scene3d>
            <a:camera prst="legacyPerspectiveBottom"/>
            <a:lightRig rig="legacyFlat3" dir="t"/>
          </a:scene3d>
          <a:sp3d extrusionH="887400" prstMaterial="legacyMatte">
            <a:bevelT w="13500" h="13500" prst="angle"/>
            <a:bevelB w="13500" h="13500" prst="angle"/>
            <a:extrusionClr>
              <a:srgbClr val="00FFFF"/>
            </a:extrusionClr>
          </a:sp3d>
        </p:spPr>
        <p:txBody>
          <a:bodyPr wrap="none" anchor="ctr">
            <a:flatTx/>
          </a:bodyPr>
          <a:lstStyle/>
          <a:p>
            <a:endParaRPr lang="zh-CN" altLang="en-US" sz="2000"/>
          </a:p>
        </p:txBody>
      </p:sp>
      <p:sp>
        <p:nvSpPr>
          <p:cNvPr id="9" name="Rectangle 8"/>
          <p:cNvSpPr>
            <a:spLocks noChangeArrowheads="1"/>
          </p:cNvSpPr>
          <p:nvPr/>
        </p:nvSpPr>
        <p:spPr bwMode="auto">
          <a:xfrm>
            <a:off x="3704332" y="2615793"/>
            <a:ext cx="3529013" cy="576262"/>
          </a:xfrm>
          <a:prstGeom prst="rect">
            <a:avLst/>
          </a:prstGeom>
          <a:solidFill>
            <a:srgbClr val="FF6600"/>
          </a:solidFill>
          <a:ln w="38100">
            <a:solidFill>
              <a:srgbClr val="33CCCC"/>
            </a:solidFill>
            <a:miter lim="800000"/>
            <a:headEnd/>
            <a:tailEnd/>
          </a:ln>
        </p:spPr>
        <p:txBody>
          <a:bodyPr wrap="none" anchor="ctr"/>
          <a:lstStyle/>
          <a:p>
            <a:pPr algn="ctr"/>
            <a:r>
              <a:rPr lang="zh-CN" altLang="en-US" sz="2000" b="1">
                <a:solidFill>
                  <a:schemeClr val="bg1"/>
                </a:solidFill>
                <a:latin typeface="黑体" pitchFamily="49" charset="-122"/>
                <a:ea typeface="黑体" pitchFamily="49" charset="-122"/>
              </a:rPr>
              <a:t>单件重量 ≤</a:t>
            </a:r>
            <a:r>
              <a:rPr lang="en-US" altLang="zh-CN" sz="2000" b="1">
                <a:solidFill>
                  <a:schemeClr val="bg1"/>
                </a:solidFill>
                <a:latin typeface="黑体" pitchFamily="49" charset="-122"/>
                <a:ea typeface="黑体" pitchFamily="49" charset="-122"/>
              </a:rPr>
              <a:t>200kg</a:t>
            </a:r>
          </a:p>
        </p:txBody>
      </p:sp>
      <p:sp>
        <p:nvSpPr>
          <p:cNvPr id="10" name="Rectangle 9"/>
          <p:cNvSpPr>
            <a:spLocks noChangeArrowheads="1"/>
          </p:cNvSpPr>
          <p:nvPr/>
        </p:nvSpPr>
        <p:spPr bwMode="auto">
          <a:xfrm>
            <a:off x="3704332" y="3334930"/>
            <a:ext cx="3457575" cy="1368425"/>
          </a:xfrm>
          <a:prstGeom prst="rect">
            <a:avLst/>
          </a:prstGeom>
          <a:solidFill>
            <a:srgbClr val="FF6600"/>
          </a:solidFill>
          <a:ln w="38100">
            <a:solidFill>
              <a:srgbClr val="33CCCC"/>
            </a:solidFill>
            <a:miter lim="800000"/>
            <a:headEnd/>
            <a:tailEnd/>
          </a:ln>
        </p:spPr>
        <p:txBody>
          <a:bodyPr wrap="none" anchor="ctr"/>
          <a:lstStyle/>
          <a:p>
            <a:pPr algn="ctr">
              <a:lnSpc>
                <a:spcPct val="125000"/>
              </a:lnSpc>
            </a:pPr>
            <a:r>
              <a:rPr lang="zh-CN" altLang="en-US" sz="2000" b="1">
                <a:solidFill>
                  <a:schemeClr val="bg1"/>
                </a:solidFill>
                <a:latin typeface="黑体" pitchFamily="49" charset="-122"/>
                <a:ea typeface="黑体" pitchFamily="49" charset="-122"/>
              </a:rPr>
              <a:t>单件长度 ≤</a:t>
            </a:r>
            <a:r>
              <a:rPr lang="en-US" altLang="zh-CN" sz="2000" b="1">
                <a:solidFill>
                  <a:schemeClr val="bg1"/>
                </a:solidFill>
                <a:latin typeface="黑体" pitchFamily="49" charset="-122"/>
                <a:ea typeface="黑体" pitchFamily="49" charset="-122"/>
              </a:rPr>
              <a:t>3.5m</a:t>
            </a:r>
          </a:p>
          <a:p>
            <a:pPr algn="ctr">
              <a:lnSpc>
                <a:spcPct val="125000"/>
              </a:lnSpc>
            </a:pPr>
            <a:r>
              <a:rPr lang="zh-CN" altLang="en-US" sz="2000" b="1">
                <a:solidFill>
                  <a:schemeClr val="bg1"/>
                </a:solidFill>
                <a:latin typeface="黑体" pitchFamily="49" charset="-122"/>
                <a:ea typeface="黑体" pitchFamily="49" charset="-122"/>
              </a:rPr>
              <a:t>单件宽度 ≤</a:t>
            </a:r>
            <a:r>
              <a:rPr lang="en-US" altLang="zh-CN" sz="2000" b="1">
                <a:solidFill>
                  <a:schemeClr val="bg1"/>
                </a:solidFill>
                <a:latin typeface="黑体" pitchFamily="49" charset="-122"/>
                <a:ea typeface="黑体" pitchFamily="49" charset="-122"/>
              </a:rPr>
              <a:t>1.5m</a:t>
            </a:r>
          </a:p>
          <a:p>
            <a:pPr algn="ctr">
              <a:lnSpc>
                <a:spcPct val="125000"/>
              </a:lnSpc>
            </a:pPr>
            <a:r>
              <a:rPr lang="en-US" altLang="zh-CN" sz="2000" b="1">
                <a:solidFill>
                  <a:schemeClr val="bg1"/>
                </a:solidFill>
                <a:latin typeface="黑体" pitchFamily="49" charset="-122"/>
                <a:ea typeface="黑体" pitchFamily="49" charset="-122"/>
              </a:rPr>
              <a:t> </a:t>
            </a:r>
            <a:r>
              <a:rPr lang="zh-CN" altLang="en-US" sz="2000" b="1">
                <a:solidFill>
                  <a:schemeClr val="bg1"/>
                </a:solidFill>
                <a:latin typeface="黑体" pitchFamily="49" charset="-122"/>
                <a:ea typeface="黑体" pitchFamily="49" charset="-122"/>
              </a:rPr>
              <a:t>单件高度 ≤</a:t>
            </a:r>
            <a:r>
              <a:rPr lang="en-US" altLang="zh-CN" sz="2000" b="1">
                <a:solidFill>
                  <a:schemeClr val="bg1"/>
                </a:solidFill>
                <a:latin typeface="黑体" pitchFamily="49" charset="-122"/>
                <a:ea typeface="黑体" pitchFamily="49" charset="-122"/>
              </a:rPr>
              <a:t>1.3m </a:t>
            </a:r>
          </a:p>
        </p:txBody>
      </p:sp>
      <p:sp>
        <p:nvSpPr>
          <p:cNvPr id="11" name="Rectangle 10"/>
          <p:cNvSpPr>
            <a:spLocks noChangeArrowheads="1"/>
          </p:cNvSpPr>
          <p:nvPr/>
        </p:nvSpPr>
        <p:spPr bwMode="auto">
          <a:xfrm>
            <a:off x="3416995" y="742543"/>
            <a:ext cx="4608512" cy="504825"/>
          </a:xfrm>
          <a:prstGeom prst="rect">
            <a:avLst/>
          </a:prstGeom>
          <a:solidFill>
            <a:srgbClr val="FF6600"/>
          </a:solidFill>
          <a:ln w="38100">
            <a:solidFill>
              <a:srgbClr val="33CCCC"/>
            </a:solidFill>
            <a:miter lim="800000"/>
            <a:headEnd/>
            <a:tailEnd/>
          </a:ln>
        </p:spPr>
        <p:txBody>
          <a:bodyPr wrap="none" anchor="ctr"/>
          <a:lstStyle/>
          <a:p>
            <a:pPr algn="ctr"/>
            <a:r>
              <a:rPr lang="zh-CN" altLang="en-US" sz="2000" b="1">
                <a:solidFill>
                  <a:schemeClr val="bg1"/>
                </a:solidFill>
                <a:latin typeface="黑体" pitchFamily="49" charset="-122"/>
                <a:ea typeface="黑体" pitchFamily="49" charset="-122"/>
              </a:rPr>
              <a:t>一次托运的货物重量不足</a:t>
            </a:r>
            <a:r>
              <a:rPr lang="en-US" altLang="zh-CN" sz="2000" b="1">
                <a:solidFill>
                  <a:schemeClr val="bg1"/>
                </a:solidFill>
                <a:latin typeface="黑体" pitchFamily="49" charset="-122"/>
                <a:ea typeface="黑体" pitchFamily="49" charset="-122"/>
              </a:rPr>
              <a:t>3t</a:t>
            </a:r>
          </a:p>
        </p:txBody>
      </p:sp>
      <p:sp>
        <p:nvSpPr>
          <p:cNvPr id="12" name="AutoShape 11"/>
          <p:cNvSpPr>
            <a:spLocks noChangeArrowheads="1"/>
          </p:cNvSpPr>
          <p:nvPr/>
        </p:nvSpPr>
        <p:spPr bwMode="auto">
          <a:xfrm>
            <a:off x="1688207" y="887005"/>
            <a:ext cx="1439863" cy="144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round/>
            <a:headEnd/>
            <a:tailEnd/>
          </a:ln>
          <a:scene3d>
            <a:camera prst="legacyPerspectiveBottom"/>
            <a:lightRig rig="legacyFlat3" dir="t"/>
          </a:scene3d>
          <a:sp3d extrusionH="887400" prstMaterial="legacyMatte">
            <a:bevelT w="13500" h="13500" prst="angle"/>
            <a:bevelB w="13500" h="13500" prst="angle"/>
            <a:extrusionClr>
              <a:srgbClr val="00FFFF"/>
            </a:extrusionClr>
          </a:sp3d>
        </p:spPr>
        <p:txBody>
          <a:bodyPr wrap="none" anchor="ctr">
            <a:flatTx/>
          </a:bodyPr>
          <a:lstStyle/>
          <a:p>
            <a:endParaRPr lang="zh-CN" altLang="en-US" sz="2000"/>
          </a:p>
        </p:txBody>
      </p:sp>
      <p:sp>
        <p:nvSpPr>
          <p:cNvPr id="13" name="Text Box 12"/>
          <p:cNvSpPr txBox="1">
            <a:spLocks noChangeArrowheads="1"/>
          </p:cNvSpPr>
          <p:nvPr/>
        </p:nvSpPr>
        <p:spPr bwMode="auto">
          <a:xfrm>
            <a:off x="251520" y="4885918"/>
            <a:ext cx="8929687" cy="707886"/>
          </a:xfrm>
          <a:prstGeom prst="rect">
            <a:avLst/>
          </a:prstGeom>
          <a:noFill/>
          <a:ln w="9525">
            <a:noFill/>
            <a:miter lim="800000"/>
            <a:headEnd/>
            <a:tailEnd/>
          </a:ln>
        </p:spPr>
        <p:txBody>
          <a:bodyPr>
            <a:spAutoFit/>
          </a:bodyPr>
          <a:lstStyle/>
          <a:p>
            <a:pPr>
              <a:spcBef>
                <a:spcPct val="50000"/>
              </a:spcBef>
            </a:pPr>
            <a:r>
              <a:rPr lang="zh-CN" altLang="en-US" sz="2000" b="1">
                <a:latin typeface="宋体" pitchFamily="2" charset="-122"/>
              </a:rPr>
              <a:t>各类危险货物，易破损、易污染和鲜活等货物，一般不能作为零担货物办理托运。 </a:t>
            </a:r>
          </a:p>
        </p:txBody>
      </p:sp>
      <p:sp>
        <p:nvSpPr>
          <p:cNvPr id="14" name="Rectangle 13"/>
          <p:cNvSpPr>
            <a:spLocks noChangeArrowheads="1"/>
          </p:cNvSpPr>
          <p:nvPr/>
        </p:nvSpPr>
        <p:spPr bwMode="auto">
          <a:xfrm>
            <a:off x="465832" y="95598"/>
            <a:ext cx="3492500" cy="601662"/>
          </a:xfrm>
          <a:prstGeom prst="rect">
            <a:avLst/>
          </a:prstGeom>
          <a:noFill/>
          <a:ln w="9525">
            <a:noFill/>
            <a:miter lim="800000"/>
            <a:headEnd/>
            <a:tailEnd/>
          </a:ln>
        </p:spPr>
        <p:txBody>
          <a:bodyPr anchor="ctr"/>
          <a:lstStyle/>
          <a:p>
            <a:pPr algn="ctr"/>
            <a:r>
              <a:rPr lang="zh-CN" altLang="en-US" sz="2000" b="1" i="1" dirty="0"/>
              <a:t>零担货物的限制条件</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559769"/>
          </a:xfrm>
          <a:prstGeom prst="rect">
            <a:avLst/>
          </a:prstGeom>
        </p:spPr>
        <p:txBody>
          <a:bodyPr wrap="square">
            <a:spAutoFit/>
          </a:bodyPr>
          <a:lstStyle/>
          <a:p>
            <a:pPr indent="304800" algn="just">
              <a:lnSpc>
                <a:spcPct val="150000"/>
              </a:lnSpc>
              <a:spcAft>
                <a:spcPts val="0"/>
              </a:spcAft>
              <a:buFont typeface="Wingdings" pitchFamily="2" charset="2"/>
              <a:buChar char="Ø"/>
            </a:pPr>
            <a:r>
              <a:rPr lang="zh-CN" altLang="en-US" sz="2400" dirty="0" smtClean="0">
                <a:solidFill>
                  <a:srgbClr val="FF0000"/>
                </a:solidFill>
                <a:latin typeface="宋体" pitchFamily="2" charset="-122"/>
                <a:ea typeface="宋体" pitchFamily="2" charset="-122"/>
              </a:rPr>
              <a:t>零担货物运输的组织形式</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175182"/>
            <a:ext cx="7272808" cy="1200329"/>
          </a:xfrm>
          <a:prstGeom prst="rect">
            <a:avLst/>
          </a:prstGeom>
        </p:spPr>
        <p:txBody>
          <a:bodyPr wrap="square">
            <a:spAutoFit/>
          </a:bodyPr>
          <a:lstStyle/>
          <a:p>
            <a:pPr indent="304800" algn="just">
              <a:lnSpc>
                <a:spcPct val="150000"/>
              </a:lnSpc>
              <a:spcAft>
                <a:spcPts val="0"/>
              </a:spcAft>
            </a:pPr>
            <a:r>
              <a:rPr lang="zh-CN" altLang="en-US" sz="2400" dirty="0" smtClean="0">
                <a:latin typeface="宋体" pitchFamily="2" charset="-122"/>
                <a:ea typeface="宋体" pitchFamily="2" charset="-122"/>
              </a:rPr>
              <a:t>零担车是指装运零担货物的车辆，车辆运行组织形式可以分为固定式和非固定式两大类。</a:t>
            </a:r>
          </a:p>
        </p:txBody>
      </p:sp>
      <p:pic>
        <p:nvPicPr>
          <p:cNvPr id="13314" name="Picture 2"/>
          <p:cNvPicPr>
            <a:picLocks noChangeAspect="1" noChangeArrowheads="1"/>
          </p:cNvPicPr>
          <p:nvPr/>
        </p:nvPicPr>
        <p:blipFill>
          <a:blip r:embed="rId2" cstate="print"/>
          <a:srcRect/>
          <a:stretch>
            <a:fillRect/>
          </a:stretch>
        </p:blipFill>
        <p:spPr bwMode="auto">
          <a:xfrm>
            <a:off x="1619672" y="2713484"/>
            <a:ext cx="5438775" cy="19812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1115616" y="553244"/>
            <a:ext cx="6048672" cy="646331"/>
          </a:xfrm>
          <a:prstGeom prst="rect">
            <a:avLst/>
          </a:prstGeom>
        </p:spPr>
        <p:txBody>
          <a:bodyPr wrap="square">
            <a:spAutoFit/>
          </a:bodyPr>
          <a:lstStyle/>
          <a:p>
            <a:pPr indent="304800" algn="just">
              <a:lnSpc>
                <a:spcPct val="150000"/>
              </a:lnSpc>
              <a:spcAft>
                <a:spcPts val="0"/>
              </a:spcAft>
              <a:buFont typeface="Arial" pitchFamily="34" charset="0"/>
              <a:buChar char="•"/>
            </a:pPr>
            <a:r>
              <a:rPr lang="zh-CN" altLang="en-US" sz="2400" dirty="0" smtClean="0">
                <a:solidFill>
                  <a:srgbClr val="FF0000"/>
                </a:solidFill>
                <a:latin typeface="宋体" pitchFamily="2" charset="-122"/>
                <a:ea typeface="宋体" pitchFamily="2" charset="-122"/>
              </a:rPr>
              <a:t>固定式零担车</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4283968" y="1561356"/>
            <a:ext cx="4032448" cy="2862322"/>
          </a:xfrm>
          <a:prstGeom prst="rect">
            <a:avLst/>
          </a:prstGeom>
        </p:spPr>
        <p:txBody>
          <a:bodyPr wrap="square">
            <a:spAutoFit/>
          </a:bodyPr>
          <a:lstStyle/>
          <a:p>
            <a:pPr indent="304800" algn="just">
              <a:lnSpc>
                <a:spcPct val="150000"/>
              </a:lnSpc>
            </a:pPr>
            <a:r>
              <a:rPr lang="zh-CN" altLang="en-US" sz="2400" dirty="0" smtClean="0">
                <a:latin typeface="宋体" pitchFamily="2" charset="-122"/>
                <a:ea typeface="宋体" pitchFamily="2" charset="-122"/>
              </a:rPr>
              <a:t>指车辆运行采用</a:t>
            </a:r>
            <a:r>
              <a:rPr lang="zh-CN" altLang="en-US" sz="2400" dirty="0" smtClean="0">
                <a:solidFill>
                  <a:srgbClr val="FF0000"/>
                </a:solidFill>
                <a:latin typeface="宋体" pitchFamily="2" charset="-122"/>
                <a:ea typeface="宋体" pitchFamily="2" charset="-122"/>
              </a:rPr>
              <a:t>定线路、定班期、定车辆、定时间</a:t>
            </a:r>
            <a:r>
              <a:rPr lang="zh-CN" altLang="en-US" sz="2400" dirty="0" smtClean="0">
                <a:latin typeface="宋体" pitchFamily="2" charset="-122"/>
                <a:ea typeface="宋体" pitchFamily="2" charset="-122"/>
              </a:rPr>
              <a:t>的一种零担车，也叫“四定运输”，通常又称为汽车零担货运班车（简称零担班车）。</a:t>
            </a:r>
          </a:p>
        </p:txBody>
      </p:sp>
      <p:pic>
        <p:nvPicPr>
          <p:cNvPr id="6146" name="Picture 2"/>
          <p:cNvPicPr>
            <a:picLocks noChangeAspect="1" noChangeArrowheads="1"/>
          </p:cNvPicPr>
          <p:nvPr/>
        </p:nvPicPr>
        <p:blipFill>
          <a:blip r:embed="rId2" cstate="print"/>
          <a:srcRect/>
          <a:stretch>
            <a:fillRect/>
          </a:stretch>
        </p:blipFill>
        <p:spPr bwMode="auto">
          <a:xfrm>
            <a:off x="965095" y="1705372"/>
            <a:ext cx="2238753" cy="2559571"/>
          </a:xfrm>
          <a:prstGeom prst="rect">
            <a:avLst/>
          </a:prstGeom>
          <a:noFill/>
          <a:ln w="9525">
            <a:noFill/>
            <a:miter lim="800000"/>
            <a:headEnd/>
            <a:tailEnd/>
          </a:ln>
        </p:spPr>
      </p:pic>
      <p:pic>
        <p:nvPicPr>
          <p:cNvPr id="5" name="图片 4">
            <a:extLst>
              <a:ext uri="{FF2B5EF4-FFF2-40B4-BE49-F238E27FC236}">
                <a16:creationId xmlns="" xmlns:a16="http://schemas.microsoft.com/office/drawing/2014/main" id="{44627354-FD0D-4F1B-98AF-63F5FF87039C}"/>
              </a:ext>
            </a:extLst>
          </p:cNvPr>
          <p:cNvPicPr>
            <a:picLocks noChangeAspect="1"/>
          </p:cNvPicPr>
          <p:nvPr/>
        </p:nvPicPr>
        <p:blipFill>
          <a:blip r:embed="rId3" cstate="print"/>
          <a:stretch>
            <a:fillRect/>
          </a:stretch>
        </p:blipFill>
        <p:spPr>
          <a:xfrm>
            <a:off x="179512" y="481236"/>
            <a:ext cx="917827" cy="93840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2AB3F3-55BB-4F4A-8B52-9E23E7C40B9C}"/>
              </a:ext>
            </a:extLst>
          </p:cNvPr>
          <p:cNvSpPr txBox="1"/>
          <p:nvPr/>
        </p:nvSpPr>
        <p:spPr>
          <a:xfrm>
            <a:off x="1907704" y="553244"/>
            <a:ext cx="5904656"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务二：公路货物运输组织管理</a:t>
            </a:r>
            <a:endParaRPr lang="zh-CN" altLang="en-US" sz="3200" b="1" dirty="0">
              <a:solidFill>
                <a:srgbClr val="FFC000"/>
              </a:solidFill>
              <a:latin typeface="宋体" pitchFamily="2" charset="-122"/>
              <a:ea typeface="宋体" pitchFamily="2" charset="-122"/>
            </a:endParaRPr>
          </a:p>
        </p:txBody>
      </p:sp>
      <p:sp>
        <p:nvSpPr>
          <p:cNvPr id="5" name="文本框 4">
            <a:extLst>
              <a:ext uri="{FF2B5EF4-FFF2-40B4-BE49-F238E27FC236}">
                <a16:creationId xmlns="" xmlns:a16="http://schemas.microsoft.com/office/drawing/2014/main" id="{32D54AE4-04A4-491F-8416-88FF9124829A}"/>
              </a:ext>
            </a:extLst>
          </p:cNvPr>
          <p:cNvSpPr txBox="1"/>
          <p:nvPr/>
        </p:nvSpPr>
        <p:spPr>
          <a:xfrm>
            <a:off x="827584" y="1921396"/>
            <a:ext cx="7416824" cy="3785652"/>
          </a:xfrm>
          <a:prstGeom prst="rect">
            <a:avLst/>
          </a:prstGeom>
          <a:noFill/>
        </p:spPr>
        <p:txBody>
          <a:bodyPr wrap="square" rtlCol="0">
            <a:spAutoFit/>
          </a:bodyPr>
          <a:lstStyle/>
          <a:p>
            <a:pPr>
              <a:lnSpc>
                <a:spcPts val="3200"/>
              </a:lnSpc>
            </a:pPr>
            <a:r>
              <a:rPr lang="zh-CN" altLang="en-US" sz="2000" dirty="0" smtClean="0">
                <a:latin typeface="宋体" panose="02010600030101010101" pitchFamily="2" charset="-122"/>
                <a:ea typeface="宋体" panose="02010600030101010101" pitchFamily="2" charset="-122"/>
              </a:rPr>
              <a:t>    假设某企业的仓储中心在郑州，销售网点分别在洛阳、焦作、安阳、平顶山，平均每个网点的上货周期为</a:t>
            </a:r>
            <a:r>
              <a:rPr lang="en-US" altLang="zh-CN" sz="2000" dirty="0" smtClean="0">
                <a:latin typeface="宋体" panose="02010600030101010101" pitchFamily="2" charset="-122"/>
                <a:ea typeface="宋体" panose="02010600030101010101" pitchFamily="2" charset="-122"/>
              </a:rPr>
              <a:t>4</a:t>
            </a:r>
            <a:r>
              <a:rPr lang="zh-CN" altLang="en-US" sz="2000" dirty="0" smtClean="0">
                <a:latin typeface="宋体" panose="02010600030101010101" pitchFamily="2" charset="-122"/>
                <a:ea typeface="宋体" panose="02010600030101010101" pitchFamily="2" charset="-122"/>
              </a:rPr>
              <a:t>天，装卸货的时间均为</a:t>
            </a:r>
            <a:r>
              <a:rPr lang="en-US" altLang="zh-CN" sz="2000" dirty="0" smtClean="0">
                <a:latin typeface="宋体" panose="02010600030101010101" pitchFamily="2" charset="-122"/>
                <a:ea typeface="宋体" panose="02010600030101010101" pitchFamily="2" charset="-122"/>
              </a:rPr>
              <a:t>5</a:t>
            </a:r>
            <a:r>
              <a:rPr lang="zh-CN" altLang="en-US" sz="2000" dirty="0" smtClean="0">
                <a:latin typeface="宋体" panose="02010600030101010101" pitchFamily="2" charset="-122"/>
                <a:ea typeface="宋体" panose="02010600030101010101" pitchFamily="2" charset="-122"/>
              </a:rPr>
              <a:t>个小时，郑州至每个网点的空、重载时间均为</a:t>
            </a:r>
            <a:r>
              <a:rPr lang="en-US" altLang="zh-CN" sz="2000" dirty="0" smtClean="0">
                <a:latin typeface="宋体" panose="02010600030101010101" pitchFamily="2" charset="-122"/>
                <a:ea typeface="宋体" panose="02010600030101010101" pitchFamily="2" charset="-122"/>
              </a:rPr>
              <a:t>2.5</a:t>
            </a:r>
            <a:r>
              <a:rPr lang="zh-CN" altLang="en-US" sz="2000" dirty="0" smtClean="0">
                <a:latin typeface="宋体" panose="02010600030101010101" pitchFamily="2" charset="-122"/>
                <a:ea typeface="宋体" panose="02010600030101010101" pitchFamily="2" charset="-122"/>
              </a:rPr>
              <a:t>小时，一台牵引车，两台挂车分别为</a:t>
            </a:r>
            <a:r>
              <a:rPr lang="en-US" altLang="zh-CN" sz="2000" dirty="0" smtClean="0">
                <a:latin typeface="宋体" panose="02010600030101010101" pitchFamily="2" charset="-122"/>
                <a:ea typeface="宋体" panose="02010600030101010101" pitchFamily="2" charset="-122"/>
              </a:rPr>
              <a:t>A</a:t>
            </a:r>
            <a:r>
              <a:rPr lang="zh-CN" altLang="en-US" sz="2000" dirty="0" smtClean="0">
                <a:latin typeface="宋体" panose="02010600030101010101" pitchFamily="2" charset="-122"/>
                <a:ea typeface="宋体" panose="02010600030101010101" pitchFamily="2" charset="-122"/>
              </a:rPr>
              <a:t>和</a:t>
            </a:r>
            <a:r>
              <a:rPr lang="en-US" altLang="zh-CN" sz="2000" dirty="0" smtClean="0">
                <a:latin typeface="宋体" panose="02010600030101010101" pitchFamily="2" charset="-122"/>
                <a:ea typeface="宋体" panose="02010600030101010101" pitchFamily="2" charset="-122"/>
              </a:rPr>
              <a:t>B</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a:lnSpc>
                <a:spcPts val="3200"/>
              </a:lnSpc>
            </a:pPr>
            <a:r>
              <a:rPr lang="en-US" altLang="zh-CN" sz="2000" dirty="0" smtClean="0">
                <a:latin typeface="宋体" panose="02010600030101010101" pitchFamily="2" charset="-122"/>
                <a:ea typeface="宋体" panose="02010600030101010101" pitchFamily="2" charset="-122"/>
              </a:rPr>
              <a:t>    </a:t>
            </a:r>
            <a:r>
              <a:rPr lang="zh-CN" altLang="en-US" sz="2000" dirty="0" smtClean="0">
                <a:latin typeface="宋体" panose="02010600030101010101" pitchFamily="2" charset="-122"/>
                <a:ea typeface="宋体" panose="02010600030101010101" pitchFamily="2" charset="-122"/>
              </a:rPr>
              <a:t>某年</a:t>
            </a:r>
            <a:r>
              <a:rPr lang="en-US" altLang="zh-CN" sz="2000" dirty="0" smtClean="0">
                <a:latin typeface="宋体" panose="02010600030101010101" pitchFamily="2" charset="-122"/>
                <a:ea typeface="宋体" panose="02010600030101010101" pitchFamily="2" charset="-122"/>
              </a:rPr>
              <a:t>1</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1</a:t>
            </a:r>
            <a:r>
              <a:rPr lang="zh-CN" altLang="en-US" sz="2000" dirty="0" smtClean="0">
                <a:latin typeface="宋体" panose="02010600030101010101" pitchFamily="2" charset="-122"/>
                <a:ea typeface="宋体" panose="02010600030101010101" pitchFamily="2" charset="-122"/>
              </a:rPr>
              <a:t>日：第一步：</a:t>
            </a:r>
            <a:r>
              <a:rPr lang="en-US" altLang="zh-CN" sz="2000" dirty="0" smtClean="0">
                <a:latin typeface="宋体" panose="02010600030101010101" pitchFamily="2" charset="-122"/>
                <a:ea typeface="宋体" panose="02010600030101010101" pitchFamily="2" charset="-122"/>
              </a:rPr>
              <a:t>8</a:t>
            </a:r>
            <a:r>
              <a:rPr lang="zh-CN" altLang="en-US" sz="2000" dirty="0" smtClean="0">
                <a:latin typeface="宋体" panose="02010600030101010101" pitchFamily="2" charset="-122"/>
                <a:ea typeface="宋体" panose="02010600030101010101" pitchFamily="2" charset="-122"/>
              </a:rPr>
              <a:t>点工人开始往</a:t>
            </a:r>
            <a:r>
              <a:rPr lang="en-US" altLang="zh-CN" sz="2000" dirty="0" smtClean="0">
                <a:latin typeface="宋体" panose="02010600030101010101" pitchFamily="2" charset="-122"/>
                <a:ea typeface="宋体" panose="02010600030101010101" pitchFamily="2" charset="-122"/>
              </a:rPr>
              <a:t>A</a:t>
            </a:r>
            <a:r>
              <a:rPr lang="zh-CN" altLang="en-US" sz="2000" dirty="0" smtClean="0">
                <a:latin typeface="宋体" panose="02010600030101010101" pitchFamily="2" charset="-122"/>
                <a:ea typeface="宋体" panose="02010600030101010101" pitchFamily="2" charset="-122"/>
              </a:rPr>
              <a:t>挂车上装洛阳的货，</a:t>
            </a:r>
            <a:r>
              <a:rPr lang="en-US" altLang="zh-CN" sz="2000" dirty="0" smtClean="0">
                <a:latin typeface="宋体" panose="02010600030101010101" pitchFamily="2" charset="-122"/>
                <a:ea typeface="宋体" panose="02010600030101010101" pitchFamily="2" charset="-122"/>
              </a:rPr>
              <a:t>13</a:t>
            </a:r>
            <a:r>
              <a:rPr lang="zh-CN" altLang="en-US" sz="2000" dirty="0" smtClean="0">
                <a:latin typeface="宋体" panose="02010600030101010101" pitchFamily="2" charset="-122"/>
                <a:ea typeface="宋体" panose="02010600030101010101" pitchFamily="2" charset="-122"/>
              </a:rPr>
              <a:t>点从郑州拉上</a:t>
            </a:r>
            <a:r>
              <a:rPr lang="en-US" altLang="zh-CN" sz="2000" dirty="0" smtClean="0">
                <a:latin typeface="宋体" panose="02010600030101010101" pitchFamily="2" charset="-122"/>
                <a:ea typeface="宋体" panose="02010600030101010101" pitchFamily="2" charset="-122"/>
              </a:rPr>
              <a:t>A</a:t>
            </a:r>
            <a:r>
              <a:rPr lang="zh-CN" altLang="en-US" sz="2000" dirty="0" smtClean="0">
                <a:latin typeface="宋体" panose="02010600030101010101" pitchFamily="2" charset="-122"/>
                <a:ea typeface="宋体" panose="02010600030101010101" pitchFamily="2" charset="-122"/>
              </a:rPr>
              <a:t>挂车去洛阳，到洛阳后卸下挂车</a:t>
            </a:r>
            <a:r>
              <a:rPr lang="en-US" altLang="zh-CN" sz="2000" dirty="0" smtClean="0">
                <a:latin typeface="宋体" panose="02010600030101010101" pitchFamily="2" charset="-122"/>
                <a:ea typeface="宋体" panose="02010600030101010101" pitchFamily="2" charset="-122"/>
              </a:rPr>
              <a:t>A</a:t>
            </a:r>
            <a:r>
              <a:rPr lang="zh-CN" altLang="en-US" sz="2000" dirty="0" smtClean="0">
                <a:latin typeface="宋体" panose="02010600030101010101" pitchFamily="2" charset="-122"/>
                <a:ea typeface="宋体" panose="02010600030101010101" pitchFamily="2" charset="-122"/>
              </a:rPr>
              <a:t>，空牵引车于</a:t>
            </a:r>
            <a:r>
              <a:rPr lang="en-US" altLang="zh-CN" sz="2000" dirty="0" smtClean="0">
                <a:latin typeface="宋体" panose="02010600030101010101" pitchFamily="2" charset="-122"/>
                <a:ea typeface="宋体" panose="02010600030101010101" pitchFamily="2" charset="-122"/>
              </a:rPr>
              <a:t>18</a:t>
            </a:r>
            <a:r>
              <a:rPr lang="zh-CN" altLang="en-US" sz="2000" dirty="0" smtClean="0">
                <a:latin typeface="宋体" panose="02010600030101010101" pitchFamily="2" charset="-122"/>
                <a:ea typeface="宋体" panose="02010600030101010101" pitchFamily="2" charset="-122"/>
              </a:rPr>
              <a:t>点回郑州；第二步：此时，焦作网点所需货物已经装完至</a:t>
            </a:r>
            <a:r>
              <a:rPr lang="en-US" altLang="zh-CN" sz="2000" dirty="0" smtClean="0">
                <a:latin typeface="宋体" panose="02010600030101010101" pitchFamily="2" charset="-122"/>
                <a:ea typeface="宋体" panose="02010600030101010101" pitchFamily="2" charset="-122"/>
              </a:rPr>
              <a:t>B</a:t>
            </a:r>
            <a:r>
              <a:rPr lang="zh-CN" altLang="en-US" sz="2000" dirty="0" smtClean="0">
                <a:latin typeface="宋体" panose="02010600030101010101" pitchFamily="2" charset="-122"/>
                <a:ea typeface="宋体" panose="02010600030101010101" pitchFamily="2" charset="-122"/>
              </a:rPr>
              <a:t>挂车上（工人下班），牵引车拉上</a:t>
            </a:r>
            <a:r>
              <a:rPr lang="en-US" altLang="zh-CN" sz="2000" dirty="0" smtClean="0">
                <a:latin typeface="宋体" panose="02010600030101010101" pitchFamily="2" charset="-122"/>
                <a:ea typeface="宋体" panose="02010600030101010101" pitchFamily="2" charset="-122"/>
              </a:rPr>
              <a:t>B</a:t>
            </a:r>
            <a:r>
              <a:rPr lang="zh-CN" altLang="en-US" sz="2000" dirty="0" smtClean="0">
                <a:latin typeface="宋体" panose="02010600030101010101" pitchFamily="2" charset="-122"/>
                <a:ea typeface="宋体" panose="02010600030101010101" pitchFamily="2" charset="-122"/>
              </a:rPr>
              <a:t>挂车，</a:t>
            </a:r>
            <a:r>
              <a:rPr lang="en-US" altLang="zh-CN" sz="2000" dirty="0" smtClean="0">
                <a:latin typeface="宋体" panose="02010600030101010101" pitchFamily="2" charset="-122"/>
                <a:ea typeface="宋体" panose="02010600030101010101" pitchFamily="2" charset="-122"/>
              </a:rPr>
              <a:t>20</a:t>
            </a:r>
            <a:r>
              <a:rPr lang="zh-CN" altLang="en-US" sz="2000" dirty="0" smtClean="0">
                <a:latin typeface="宋体" panose="02010600030101010101" pitchFamily="2" charset="-122"/>
                <a:ea typeface="宋体" panose="02010600030101010101" pitchFamily="2" charset="-122"/>
              </a:rPr>
              <a:t>点半到达焦作后，卸下</a:t>
            </a:r>
            <a:r>
              <a:rPr lang="en-US" altLang="zh-CN" sz="2000" dirty="0" smtClean="0">
                <a:latin typeface="宋体" panose="02010600030101010101" pitchFamily="2" charset="-122"/>
                <a:ea typeface="宋体" panose="02010600030101010101" pitchFamily="2" charset="-122"/>
              </a:rPr>
              <a:t>B</a:t>
            </a:r>
            <a:r>
              <a:rPr lang="zh-CN" altLang="en-US" sz="2000" dirty="0" smtClean="0">
                <a:latin typeface="宋体" panose="02010600030101010101" pitchFamily="2" charset="-122"/>
                <a:ea typeface="宋体" panose="02010600030101010101" pitchFamily="2" charset="-122"/>
              </a:rPr>
              <a:t>挂车；第三步：空牵引车直奔洛阳，拉上空挂车</a:t>
            </a:r>
            <a:r>
              <a:rPr lang="en-US" altLang="zh-CN" sz="2000" dirty="0" smtClean="0">
                <a:latin typeface="宋体" panose="02010600030101010101" pitchFamily="2" charset="-122"/>
                <a:ea typeface="宋体" panose="02010600030101010101" pitchFamily="2" charset="-122"/>
              </a:rPr>
              <a:t>A</a:t>
            </a:r>
            <a:r>
              <a:rPr lang="zh-CN" altLang="en-US" sz="2000" dirty="0" smtClean="0">
                <a:latin typeface="宋体" panose="02010600030101010101" pitchFamily="2" charset="-122"/>
                <a:ea typeface="宋体" panose="02010600030101010101" pitchFamily="2" charset="-122"/>
              </a:rPr>
              <a:t>，回郑州。 </a:t>
            </a: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44"/>
          <p:cNvSpPr txBox="1">
            <a:spLocks noChangeArrowheads="1"/>
          </p:cNvSpPr>
          <p:nvPr/>
        </p:nvSpPr>
        <p:spPr bwMode="auto">
          <a:xfrm>
            <a:off x="537841" y="553244"/>
            <a:ext cx="2338387" cy="461963"/>
          </a:xfrm>
          <a:prstGeom prst="rect">
            <a:avLst/>
          </a:prstGeom>
          <a:noFill/>
          <a:ln w="9525">
            <a:noFill/>
            <a:miter lim="800000"/>
            <a:headEnd/>
            <a:tailEnd/>
          </a:ln>
        </p:spPr>
        <p:txBody>
          <a:bodyPr wrap="none">
            <a:spAutoFit/>
          </a:bodyPr>
          <a:lstStyle/>
          <a:p>
            <a:r>
              <a:rPr lang="zh-CN" altLang="en-US" sz="2400">
                <a:latin typeface="黑体" pitchFamily="49" charset="-122"/>
                <a:ea typeface="黑体" pitchFamily="49" charset="-122"/>
              </a:rPr>
              <a:t>固定式零担运输</a:t>
            </a:r>
          </a:p>
        </p:txBody>
      </p:sp>
      <p:sp>
        <p:nvSpPr>
          <p:cNvPr id="25" name="矩形 24"/>
          <p:cNvSpPr/>
          <p:nvPr/>
        </p:nvSpPr>
        <p:spPr>
          <a:xfrm>
            <a:off x="1037903" y="1624807"/>
            <a:ext cx="6643688" cy="3286125"/>
          </a:xfrm>
          <a:prstGeom prst="rect">
            <a:avLst/>
          </a:prstGeom>
          <a:noFill/>
          <a:ln w="25400" cap="flat" cmpd="sng" algn="ctr">
            <a:solidFill>
              <a:srgbClr val="333399">
                <a:lumMod val="75000"/>
              </a:srgbClr>
            </a:solidFill>
            <a:prstDash val="sysDash"/>
          </a:ln>
          <a:effectLst/>
        </p:spPr>
        <p:txBody>
          <a:bodyPr anchor="ctr"/>
          <a:lstStyle/>
          <a:p>
            <a:pPr lvl="0">
              <a:lnSpc>
                <a:spcPct val="150000"/>
              </a:lnSpc>
              <a:buClr>
                <a:srgbClr val="333399">
                  <a:lumMod val="60000"/>
                  <a:lumOff val="40000"/>
                </a:srgbClr>
              </a:buClr>
              <a:buFont typeface="Wingdings" pitchFamily="2" charset="2"/>
              <a:buChar char="u"/>
              <a:defRPr/>
            </a:pPr>
            <a:r>
              <a:rPr lang="zh-CN" altLang="en-US" sz="2000" kern="0" dirty="0" smtClean="0">
                <a:solidFill>
                  <a:srgbClr val="000000"/>
                </a:solidFill>
                <a:latin typeface="Arial"/>
                <a:ea typeface="宋体"/>
              </a:rPr>
              <a:t>指在起运站，将</a:t>
            </a:r>
            <a:r>
              <a:rPr lang="zh-CN" altLang="en-US" sz="2000" kern="0" dirty="0" smtClean="0">
                <a:solidFill>
                  <a:srgbClr val="FF0000"/>
                </a:solidFill>
                <a:latin typeface="Arial"/>
                <a:ea typeface="宋体"/>
              </a:rPr>
              <a:t>多个发货人</a:t>
            </a:r>
            <a:r>
              <a:rPr lang="zh-CN" altLang="en-US" sz="2000" kern="0" dirty="0" smtClean="0">
                <a:solidFill>
                  <a:srgbClr val="000000"/>
                </a:solidFill>
                <a:latin typeface="Arial"/>
                <a:ea typeface="宋体"/>
              </a:rPr>
              <a:t>托运的</a:t>
            </a:r>
            <a:r>
              <a:rPr lang="zh-CN" altLang="en-US" sz="2000" kern="0" dirty="0" smtClean="0">
                <a:solidFill>
                  <a:srgbClr val="FF0000"/>
                </a:solidFill>
                <a:latin typeface="Arial"/>
                <a:ea typeface="宋体"/>
              </a:rPr>
              <a:t>到达同一站的可以配载</a:t>
            </a:r>
            <a:r>
              <a:rPr lang="zh-CN" altLang="en-US" sz="2000" kern="0" dirty="0" smtClean="0">
                <a:solidFill>
                  <a:srgbClr val="000000"/>
                </a:solidFill>
                <a:latin typeface="Arial"/>
                <a:ea typeface="宋体"/>
              </a:rPr>
              <a:t>的零担货物，同一车装运直接送达目得地。</a:t>
            </a:r>
          </a:p>
          <a:p>
            <a:pPr marL="0" marR="0" lvl="0" indent="0" defTabSz="914400" eaLnBrk="1" fontAlgn="auto" latinLnBrk="0" hangingPunct="1">
              <a:lnSpc>
                <a:spcPct val="100000"/>
              </a:lnSpc>
              <a:spcBef>
                <a:spcPts val="0"/>
              </a:spcBef>
              <a:spcAft>
                <a:spcPts val="0"/>
              </a:spcAft>
              <a:buClr>
                <a:srgbClr val="333399">
                  <a:lumMod val="60000"/>
                  <a:lumOff val="40000"/>
                </a:srgbClr>
              </a:buClr>
              <a:buSzTx/>
              <a:buFont typeface="Wingdings" pitchFamily="2" charset="2"/>
              <a:buChar char="u"/>
              <a:tabLst/>
              <a:defRPr/>
            </a:pPr>
            <a:endParaRPr kumimoji="0" lang="en-US" altLang="zh-CN" sz="2000" b="0" i="0" u="none" strike="noStrike" kern="0" cap="none" spc="0" normalizeH="0" baseline="0" noProof="0" dirty="0">
              <a:ln>
                <a:noFill/>
              </a:ln>
              <a:solidFill>
                <a:srgbClr val="000000"/>
              </a:solidFill>
              <a:effectLst/>
              <a:uLnTx/>
              <a:uFillTx/>
              <a:latin typeface="Arial"/>
              <a:ea typeface="宋体"/>
              <a:cs typeface="+mn-cs"/>
            </a:endParaRPr>
          </a:p>
          <a:p>
            <a:pPr marL="0" marR="0" lvl="0" indent="0" defTabSz="914400" eaLnBrk="1" fontAlgn="auto" latinLnBrk="0" hangingPunct="1">
              <a:lnSpc>
                <a:spcPct val="100000"/>
              </a:lnSpc>
              <a:spcBef>
                <a:spcPts val="0"/>
              </a:spcBef>
              <a:spcAft>
                <a:spcPts val="0"/>
              </a:spcAft>
              <a:buClr>
                <a:srgbClr val="333399">
                  <a:lumMod val="60000"/>
                  <a:lumOff val="40000"/>
                </a:srgbClr>
              </a:buClr>
              <a:buSzTx/>
              <a:buFont typeface="Wingdings" pitchFamily="2" charset="2"/>
              <a:buChar char="u"/>
              <a:tabLst/>
              <a:defRPr/>
            </a:pPr>
            <a:endParaRPr kumimoji="0" lang="en-US" altLang="zh-CN" sz="2000" b="0" i="0" u="none" strike="noStrike" kern="0" cap="none" spc="0" normalizeH="0" baseline="0" noProof="0" dirty="0">
              <a:ln>
                <a:noFill/>
              </a:ln>
              <a:solidFill>
                <a:srgbClr val="000000"/>
              </a:solidFill>
              <a:effectLst/>
              <a:uLnTx/>
              <a:uFillTx/>
              <a:latin typeface="Arial"/>
              <a:ea typeface="宋体"/>
              <a:cs typeface="+mn-cs"/>
            </a:endParaRPr>
          </a:p>
          <a:p>
            <a:pPr marL="0" marR="0" lvl="0" indent="0" defTabSz="914400" eaLnBrk="1" fontAlgn="auto" latinLnBrk="0" hangingPunct="1">
              <a:lnSpc>
                <a:spcPct val="100000"/>
              </a:lnSpc>
              <a:spcBef>
                <a:spcPts val="0"/>
              </a:spcBef>
              <a:spcAft>
                <a:spcPts val="0"/>
              </a:spcAft>
              <a:buClr>
                <a:srgbClr val="333399">
                  <a:lumMod val="60000"/>
                  <a:lumOff val="40000"/>
                </a:srgbClr>
              </a:buClr>
              <a:buSzTx/>
              <a:buFont typeface="Wingdings" pitchFamily="2" charset="2"/>
              <a:buChar char="u"/>
              <a:tabLst/>
              <a:defRPr/>
            </a:pPr>
            <a:endParaRPr kumimoji="0" lang="en-US" altLang="zh-CN" sz="2000" b="0" i="0" u="none" strike="noStrike" kern="0" cap="none" spc="0" normalizeH="0" baseline="0" noProof="0" dirty="0">
              <a:ln>
                <a:noFill/>
              </a:ln>
              <a:solidFill>
                <a:srgbClr val="000000"/>
              </a:solidFill>
              <a:effectLst/>
              <a:uLnTx/>
              <a:uFillTx/>
              <a:latin typeface="Arial"/>
              <a:ea typeface="宋体"/>
              <a:cs typeface="+mn-cs"/>
            </a:endParaRPr>
          </a:p>
          <a:p>
            <a:pPr marL="0" marR="0" lvl="0" indent="0" defTabSz="914400" eaLnBrk="1" fontAlgn="auto" latinLnBrk="0" hangingPunct="1">
              <a:lnSpc>
                <a:spcPct val="100000"/>
              </a:lnSpc>
              <a:spcBef>
                <a:spcPts val="0"/>
              </a:spcBef>
              <a:spcAft>
                <a:spcPts val="0"/>
              </a:spcAft>
              <a:buClr>
                <a:srgbClr val="333399">
                  <a:lumMod val="60000"/>
                  <a:lumOff val="40000"/>
                </a:srgbClr>
              </a:buClr>
              <a:buSzTx/>
              <a:buFont typeface="Wingdings" pitchFamily="2" charset="2"/>
              <a:buChar char="u"/>
              <a:tabLst/>
              <a:defRPr/>
            </a:pPr>
            <a:endParaRPr kumimoji="0" lang="en-US" altLang="zh-CN" sz="2000" b="0" i="0" u="none" strike="noStrike" kern="0" cap="none" spc="0" normalizeH="0" baseline="0" noProof="0" dirty="0">
              <a:ln>
                <a:noFill/>
              </a:ln>
              <a:solidFill>
                <a:srgbClr val="000000"/>
              </a:solidFill>
              <a:effectLst/>
              <a:uLnTx/>
              <a:uFillTx/>
              <a:latin typeface="Arial"/>
              <a:ea typeface="宋体"/>
              <a:cs typeface="+mn-cs"/>
            </a:endParaRPr>
          </a:p>
        </p:txBody>
      </p:sp>
      <p:sp>
        <p:nvSpPr>
          <p:cNvPr id="26" name="矩形标注 25"/>
          <p:cNvSpPr/>
          <p:nvPr/>
        </p:nvSpPr>
        <p:spPr>
          <a:xfrm>
            <a:off x="2109466" y="1267619"/>
            <a:ext cx="2928937" cy="500063"/>
          </a:xfrm>
          <a:prstGeom prst="wedgeRectCallout">
            <a:avLst>
              <a:gd name="adj1" fmla="val 23240"/>
              <a:gd name="adj2" fmla="val 83398"/>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rgbClr val="000000"/>
                </a:solidFill>
                <a:effectLst/>
                <a:uLnTx/>
                <a:uFillTx/>
                <a:latin typeface="黑体" pitchFamily="2" charset="-122"/>
                <a:ea typeface="黑体" pitchFamily="2" charset="-122"/>
                <a:cs typeface="+mn-cs"/>
              </a:rPr>
              <a:t>直</a:t>
            </a:r>
            <a:r>
              <a:rPr kumimoji="0" lang="zh-CN" altLang="en-US" sz="2400" b="0" i="0" u="none" strike="noStrike" kern="0" cap="none" spc="0" normalizeH="0" baseline="0" noProof="0" dirty="0">
                <a:ln>
                  <a:noFill/>
                </a:ln>
                <a:solidFill>
                  <a:srgbClr val="000000"/>
                </a:solidFill>
                <a:effectLst/>
                <a:uLnTx/>
                <a:uFillTx/>
                <a:latin typeface="黑体" pitchFamily="2" charset="-122"/>
                <a:ea typeface="黑体" pitchFamily="2" charset="-122"/>
                <a:cs typeface="+mn-cs"/>
              </a:rPr>
              <a:t>达式零担班车</a:t>
            </a:r>
          </a:p>
        </p:txBody>
      </p:sp>
      <p:sp>
        <p:nvSpPr>
          <p:cNvPr id="27" name="矩形 26"/>
          <p:cNvSpPr/>
          <p:nvPr/>
        </p:nvSpPr>
        <p:spPr>
          <a:xfrm>
            <a:off x="323528" y="3339307"/>
            <a:ext cx="1785938" cy="571500"/>
          </a:xfrm>
          <a:prstGeom prst="rect">
            <a:avLst/>
          </a:prstGeom>
          <a:solidFill>
            <a:srgbClr val="FFFFFF"/>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发货人</a:t>
            </a:r>
            <a:r>
              <a:rPr kumimoji="0" lang="en-US" altLang="zh-CN" sz="2000" b="0" i="0" u="none" strike="noStrike" kern="0" cap="none" spc="0" normalizeH="0" baseline="0" noProof="0" dirty="0">
                <a:ln>
                  <a:noFill/>
                </a:ln>
                <a:solidFill>
                  <a:srgbClr val="000000"/>
                </a:solidFill>
                <a:effectLst/>
                <a:uLnTx/>
                <a:uFillTx/>
                <a:latin typeface="Arial"/>
                <a:ea typeface="宋体"/>
                <a:cs typeface="+mn-cs"/>
              </a:rPr>
              <a:t>1</a:t>
            </a:r>
            <a:endParaRPr kumimoji="0" lang="zh-CN" altLang="en-US" sz="2000" b="0" i="0" u="none" strike="noStrike" kern="0" cap="none" spc="0" normalizeH="0" baseline="0" noProof="0" dirty="0">
              <a:ln>
                <a:noFill/>
              </a:ln>
              <a:solidFill>
                <a:srgbClr val="000000"/>
              </a:solidFill>
              <a:effectLst/>
              <a:uLnTx/>
              <a:uFillTx/>
              <a:latin typeface="Arial"/>
              <a:ea typeface="宋体"/>
              <a:cs typeface="+mn-cs"/>
            </a:endParaRPr>
          </a:p>
        </p:txBody>
      </p:sp>
      <p:sp>
        <p:nvSpPr>
          <p:cNvPr id="28" name="矩形 27"/>
          <p:cNvSpPr/>
          <p:nvPr/>
        </p:nvSpPr>
        <p:spPr>
          <a:xfrm>
            <a:off x="323528" y="4053682"/>
            <a:ext cx="1785938" cy="571500"/>
          </a:xfrm>
          <a:prstGeom prst="rect">
            <a:avLst/>
          </a:prstGeom>
          <a:solidFill>
            <a:srgbClr val="FFFFFF"/>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发货人</a:t>
            </a:r>
            <a:r>
              <a:rPr kumimoji="0" lang="en-US" altLang="zh-CN" sz="2000" b="0" i="0" u="none" strike="noStrike" kern="0" cap="none" spc="0" normalizeH="0" baseline="0" noProof="0" dirty="0">
                <a:ln>
                  <a:noFill/>
                </a:ln>
                <a:solidFill>
                  <a:srgbClr val="000000"/>
                </a:solidFill>
                <a:effectLst/>
                <a:uLnTx/>
                <a:uFillTx/>
                <a:latin typeface="Arial"/>
                <a:ea typeface="宋体"/>
                <a:cs typeface="+mn-cs"/>
              </a:rPr>
              <a:t>2</a:t>
            </a:r>
            <a:endParaRPr kumimoji="0" lang="zh-CN" altLang="en-US" sz="2000" b="0" i="0" u="none" strike="noStrike" kern="0" cap="none" spc="0" normalizeH="0" baseline="0" noProof="0" dirty="0">
              <a:ln>
                <a:noFill/>
              </a:ln>
              <a:solidFill>
                <a:srgbClr val="000000"/>
              </a:solidFill>
              <a:effectLst/>
              <a:uLnTx/>
              <a:uFillTx/>
              <a:latin typeface="Arial"/>
              <a:ea typeface="宋体"/>
              <a:cs typeface="+mn-cs"/>
            </a:endParaRPr>
          </a:p>
        </p:txBody>
      </p:sp>
      <p:sp>
        <p:nvSpPr>
          <p:cNvPr id="29" name="矩形 28"/>
          <p:cNvSpPr/>
          <p:nvPr/>
        </p:nvSpPr>
        <p:spPr>
          <a:xfrm>
            <a:off x="323528" y="4768057"/>
            <a:ext cx="1785938" cy="571500"/>
          </a:xfrm>
          <a:prstGeom prst="rect">
            <a:avLst/>
          </a:prstGeom>
          <a:solidFill>
            <a:srgbClr val="FFFFFF"/>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发货人</a:t>
            </a:r>
            <a:r>
              <a:rPr kumimoji="0" lang="en-US" altLang="zh-CN" sz="2000" b="0" i="0" u="none" strike="noStrike" kern="0" cap="none" spc="0" normalizeH="0" baseline="0" noProof="0" dirty="0">
                <a:ln>
                  <a:noFill/>
                </a:ln>
                <a:solidFill>
                  <a:srgbClr val="000000"/>
                </a:solidFill>
                <a:effectLst/>
                <a:uLnTx/>
                <a:uFillTx/>
                <a:latin typeface="Arial"/>
                <a:ea typeface="宋体"/>
                <a:cs typeface="+mn-cs"/>
              </a:rPr>
              <a:t>3</a:t>
            </a:r>
            <a:endParaRPr kumimoji="0" lang="zh-CN" altLang="en-US" sz="2000" b="0" i="0" u="none" strike="noStrike" kern="0" cap="none" spc="0" normalizeH="0" baseline="0" noProof="0" dirty="0">
              <a:ln>
                <a:noFill/>
              </a:ln>
              <a:solidFill>
                <a:srgbClr val="000000"/>
              </a:solidFill>
              <a:effectLst/>
              <a:uLnTx/>
              <a:uFillTx/>
              <a:latin typeface="Arial"/>
              <a:ea typeface="宋体"/>
              <a:cs typeface="+mn-cs"/>
            </a:endParaRPr>
          </a:p>
        </p:txBody>
      </p:sp>
      <p:sp>
        <p:nvSpPr>
          <p:cNvPr id="30" name="矩形 29"/>
          <p:cNvSpPr/>
          <p:nvPr/>
        </p:nvSpPr>
        <p:spPr>
          <a:xfrm>
            <a:off x="6610028" y="3339307"/>
            <a:ext cx="1785938" cy="571500"/>
          </a:xfrm>
          <a:prstGeom prst="rect">
            <a:avLst/>
          </a:prstGeom>
          <a:solidFill>
            <a:srgbClr val="BBE0E3">
              <a:lumMod val="20000"/>
              <a:lumOff val="8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收货人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1 </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sp>
        <p:nvSpPr>
          <p:cNvPr id="31" name="矩形 30"/>
          <p:cNvSpPr/>
          <p:nvPr/>
        </p:nvSpPr>
        <p:spPr>
          <a:xfrm>
            <a:off x="6610028" y="4053682"/>
            <a:ext cx="1785938" cy="571500"/>
          </a:xfrm>
          <a:prstGeom prst="rect">
            <a:avLst/>
          </a:prstGeom>
          <a:solidFill>
            <a:srgbClr val="BBE0E3">
              <a:lumMod val="20000"/>
              <a:lumOff val="8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收货人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2</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sp>
        <p:nvSpPr>
          <p:cNvPr id="32" name="矩形 31"/>
          <p:cNvSpPr/>
          <p:nvPr/>
        </p:nvSpPr>
        <p:spPr>
          <a:xfrm>
            <a:off x="6610028" y="4768057"/>
            <a:ext cx="1785938" cy="571500"/>
          </a:xfrm>
          <a:prstGeom prst="rect">
            <a:avLst/>
          </a:prstGeom>
          <a:solidFill>
            <a:srgbClr val="BBE0E3">
              <a:lumMod val="20000"/>
              <a:lumOff val="8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收货人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3</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cxnSp>
        <p:nvCxnSpPr>
          <p:cNvPr id="33" name="直接箭头连接符 32"/>
          <p:cNvCxnSpPr/>
          <p:nvPr/>
        </p:nvCxnSpPr>
        <p:spPr>
          <a:xfrm>
            <a:off x="2180903" y="4339432"/>
            <a:ext cx="571500" cy="1587"/>
          </a:xfrm>
          <a:prstGeom prst="straightConnector1">
            <a:avLst/>
          </a:prstGeom>
          <a:noFill/>
          <a:ln w="19050" cap="flat" cmpd="sng" algn="ctr">
            <a:solidFill>
              <a:srgbClr val="0070C0"/>
            </a:solidFill>
            <a:prstDash val="solid"/>
            <a:tailEnd type="arrow"/>
          </a:ln>
          <a:effectLst/>
        </p:spPr>
      </p:cxnSp>
      <p:sp>
        <p:nvSpPr>
          <p:cNvPr id="34" name="矩形 33"/>
          <p:cNvSpPr/>
          <p:nvPr/>
        </p:nvSpPr>
        <p:spPr>
          <a:xfrm>
            <a:off x="2752403" y="4053682"/>
            <a:ext cx="1285875" cy="571500"/>
          </a:xfrm>
          <a:prstGeom prst="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货运站</a:t>
            </a:r>
          </a:p>
        </p:txBody>
      </p:sp>
      <p:cxnSp>
        <p:nvCxnSpPr>
          <p:cNvPr id="35" name="直接箭头连接符 34"/>
          <p:cNvCxnSpPr/>
          <p:nvPr/>
        </p:nvCxnSpPr>
        <p:spPr>
          <a:xfrm>
            <a:off x="3895403" y="4339432"/>
            <a:ext cx="571500" cy="1587"/>
          </a:xfrm>
          <a:prstGeom prst="straightConnector1">
            <a:avLst/>
          </a:prstGeom>
          <a:noFill/>
          <a:ln w="19050" cap="flat" cmpd="sng" algn="ctr">
            <a:solidFill>
              <a:srgbClr val="0070C0"/>
            </a:solidFill>
            <a:prstDash val="solid"/>
            <a:tailEnd type="arrow"/>
          </a:ln>
          <a:effectLst/>
        </p:spPr>
      </p:cxnSp>
      <p:sp>
        <p:nvSpPr>
          <p:cNvPr id="36" name="矩形 35"/>
          <p:cNvSpPr/>
          <p:nvPr/>
        </p:nvSpPr>
        <p:spPr>
          <a:xfrm>
            <a:off x="4466903" y="4053682"/>
            <a:ext cx="1285875" cy="571500"/>
          </a:xfrm>
          <a:prstGeom prst="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目的地</a:t>
            </a:r>
          </a:p>
        </p:txBody>
      </p:sp>
      <p:cxnSp>
        <p:nvCxnSpPr>
          <p:cNvPr id="37" name="直接箭头连接符 36"/>
          <p:cNvCxnSpPr/>
          <p:nvPr/>
        </p:nvCxnSpPr>
        <p:spPr>
          <a:xfrm>
            <a:off x="5752778" y="4339432"/>
            <a:ext cx="571500" cy="1587"/>
          </a:xfrm>
          <a:prstGeom prst="straightConnector1">
            <a:avLst/>
          </a:prstGeom>
          <a:noFill/>
          <a:ln w="19050" cap="flat" cmpd="sng" algn="ctr">
            <a:solidFill>
              <a:srgbClr val="0070C0"/>
            </a:solidFill>
            <a:prstDash val="solid"/>
            <a:tailEnd type="arrow"/>
          </a:ln>
          <a:effectLst/>
        </p:spPr>
      </p:cxnSp>
      <p:cxnSp>
        <p:nvCxnSpPr>
          <p:cNvPr id="38" name="直接连接符 37"/>
          <p:cNvCxnSpPr/>
          <p:nvPr/>
        </p:nvCxnSpPr>
        <p:spPr>
          <a:xfrm rot="5400000">
            <a:off x="1608609" y="4340226"/>
            <a:ext cx="1571625" cy="1588"/>
          </a:xfrm>
          <a:prstGeom prst="line">
            <a:avLst/>
          </a:prstGeom>
          <a:noFill/>
          <a:ln w="19050" cap="flat" cmpd="sng" algn="ctr">
            <a:solidFill>
              <a:srgbClr val="0070C0"/>
            </a:solidFill>
            <a:prstDash val="solid"/>
          </a:ln>
          <a:effectLst/>
        </p:spPr>
      </p:cxnSp>
      <p:cxnSp>
        <p:nvCxnSpPr>
          <p:cNvPr id="39" name="直接连接符 38"/>
          <p:cNvCxnSpPr/>
          <p:nvPr/>
        </p:nvCxnSpPr>
        <p:spPr>
          <a:xfrm>
            <a:off x="2109466" y="3553619"/>
            <a:ext cx="285750" cy="1588"/>
          </a:xfrm>
          <a:prstGeom prst="line">
            <a:avLst/>
          </a:prstGeom>
          <a:noFill/>
          <a:ln w="19050" cap="flat" cmpd="sng" algn="ctr">
            <a:solidFill>
              <a:srgbClr val="0070C0"/>
            </a:solidFill>
            <a:prstDash val="solid"/>
          </a:ln>
          <a:effectLst/>
        </p:spPr>
      </p:cxnSp>
      <p:cxnSp>
        <p:nvCxnSpPr>
          <p:cNvPr id="40" name="直接连接符 39"/>
          <p:cNvCxnSpPr/>
          <p:nvPr/>
        </p:nvCxnSpPr>
        <p:spPr>
          <a:xfrm>
            <a:off x="2109466" y="5123657"/>
            <a:ext cx="285750" cy="1587"/>
          </a:xfrm>
          <a:prstGeom prst="line">
            <a:avLst/>
          </a:prstGeom>
          <a:noFill/>
          <a:ln w="19050" cap="flat" cmpd="sng" algn="ctr">
            <a:solidFill>
              <a:srgbClr val="0070C0"/>
            </a:solidFill>
            <a:prstDash val="solid"/>
          </a:ln>
          <a:effectLst/>
        </p:spPr>
      </p:cxnSp>
      <p:cxnSp>
        <p:nvCxnSpPr>
          <p:cNvPr id="41" name="直接连接符 40"/>
          <p:cNvCxnSpPr/>
          <p:nvPr/>
        </p:nvCxnSpPr>
        <p:spPr>
          <a:xfrm rot="5400000">
            <a:off x="5253509" y="4338638"/>
            <a:ext cx="1571625" cy="1588"/>
          </a:xfrm>
          <a:prstGeom prst="line">
            <a:avLst/>
          </a:prstGeom>
          <a:noFill/>
          <a:ln w="19050" cap="flat" cmpd="sng" algn="ctr">
            <a:solidFill>
              <a:srgbClr val="0070C0"/>
            </a:solidFill>
            <a:prstDash val="solid"/>
          </a:ln>
          <a:effectLst/>
        </p:spPr>
      </p:cxnSp>
      <p:cxnSp>
        <p:nvCxnSpPr>
          <p:cNvPr id="42" name="直接箭头连接符 41"/>
          <p:cNvCxnSpPr/>
          <p:nvPr/>
        </p:nvCxnSpPr>
        <p:spPr>
          <a:xfrm>
            <a:off x="6038528" y="3553619"/>
            <a:ext cx="571500" cy="1588"/>
          </a:xfrm>
          <a:prstGeom prst="straightConnector1">
            <a:avLst/>
          </a:prstGeom>
          <a:noFill/>
          <a:ln w="19050" cap="flat" cmpd="sng" algn="ctr">
            <a:solidFill>
              <a:srgbClr val="0070C0"/>
            </a:solidFill>
            <a:prstDash val="solid"/>
            <a:tailEnd type="arrow"/>
          </a:ln>
          <a:effectLst/>
        </p:spPr>
      </p:cxnSp>
      <p:cxnSp>
        <p:nvCxnSpPr>
          <p:cNvPr id="43" name="直接箭头连接符 42"/>
          <p:cNvCxnSpPr/>
          <p:nvPr/>
        </p:nvCxnSpPr>
        <p:spPr>
          <a:xfrm>
            <a:off x="6038528" y="5123657"/>
            <a:ext cx="571500" cy="1587"/>
          </a:xfrm>
          <a:prstGeom prst="straightConnector1">
            <a:avLst/>
          </a:prstGeom>
          <a:noFill/>
          <a:ln w="19050" cap="flat" cmpd="sng" algn="ctr">
            <a:solidFill>
              <a:srgbClr val="0070C0"/>
            </a:solidFill>
            <a:prstDash val="solid"/>
            <a:tailEnd type="arrow"/>
          </a:ln>
          <a:effectLst/>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1179067" y="857250"/>
            <a:ext cx="6643687" cy="3286125"/>
          </a:xfrm>
          <a:prstGeom prst="rect">
            <a:avLst/>
          </a:prstGeom>
          <a:noFill/>
          <a:ln w="25400" cap="flat" cmpd="sng" algn="ctr">
            <a:solidFill>
              <a:srgbClr val="333399">
                <a:lumMod val="75000"/>
              </a:srgbClr>
            </a:solidFill>
            <a:prstDash val="sysDash"/>
          </a:ln>
          <a:effectLst/>
        </p:spPr>
        <p:txBody>
          <a:bodyPr anchor="ctr"/>
          <a:lstStyle/>
          <a:p>
            <a:pPr marL="0" marR="0" lvl="0" indent="0" defTabSz="914400" eaLnBrk="1" fontAlgn="auto" latinLnBrk="0" hangingPunct="1">
              <a:lnSpc>
                <a:spcPct val="100000"/>
              </a:lnSpc>
              <a:spcBef>
                <a:spcPts val="0"/>
              </a:spcBef>
              <a:spcAft>
                <a:spcPts val="0"/>
              </a:spcAft>
              <a:buClr>
                <a:srgbClr val="333399">
                  <a:lumMod val="60000"/>
                  <a:lumOff val="40000"/>
                </a:srgbClr>
              </a:buClr>
              <a:buSzTx/>
              <a:buFont typeface="Wingdings" pitchFamily="2" charset="2"/>
              <a:buChar char="u"/>
              <a:tabLst/>
              <a:defRPr/>
            </a:pPr>
            <a:endParaRPr kumimoji="0" lang="en-US" altLang="zh-CN" sz="2000" b="0" i="0" u="none" strike="noStrike" kern="0" cap="none" spc="0" normalizeH="0" baseline="0" noProof="0" dirty="0" smtClean="0">
              <a:ln>
                <a:noFill/>
              </a:ln>
              <a:solidFill>
                <a:srgbClr val="000000"/>
              </a:solidFill>
              <a:effectLst/>
              <a:uLnTx/>
              <a:uFillTx/>
              <a:latin typeface="Arial"/>
              <a:ea typeface="宋体"/>
              <a:cs typeface="+mn-cs"/>
            </a:endParaRPr>
          </a:p>
          <a:p>
            <a:pPr lvl="0">
              <a:buClr>
                <a:srgbClr val="333399">
                  <a:lumMod val="60000"/>
                  <a:lumOff val="40000"/>
                </a:srgbClr>
              </a:buClr>
              <a:buFont typeface="Wingdings" pitchFamily="2" charset="2"/>
              <a:buChar char="u"/>
              <a:defRPr/>
            </a:pPr>
            <a:r>
              <a:rPr lang="zh-CN" altLang="en-US" sz="2000" kern="0" dirty="0" smtClean="0">
                <a:solidFill>
                  <a:srgbClr val="000000"/>
                </a:solidFill>
                <a:latin typeface="Arial"/>
                <a:ea typeface="宋体"/>
              </a:rPr>
              <a:t>指在起运站将</a:t>
            </a:r>
            <a:r>
              <a:rPr lang="zh-CN" altLang="en-US" sz="2000" kern="0" dirty="0" smtClean="0">
                <a:solidFill>
                  <a:srgbClr val="FF0000"/>
                </a:solidFill>
                <a:latin typeface="Arial"/>
                <a:ea typeface="宋体"/>
              </a:rPr>
              <a:t>多个发货人</a:t>
            </a:r>
            <a:r>
              <a:rPr lang="zh-CN" altLang="en-US" sz="2000" kern="0" dirty="0" smtClean="0">
                <a:solidFill>
                  <a:srgbClr val="000000"/>
                </a:solidFill>
                <a:latin typeface="Arial"/>
                <a:ea typeface="宋体"/>
              </a:rPr>
              <a:t>托运的</a:t>
            </a:r>
            <a:r>
              <a:rPr lang="zh-CN" altLang="en-US" sz="2000" kern="0" dirty="0" smtClean="0">
                <a:solidFill>
                  <a:srgbClr val="FF0000"/>
                </a:solidFill>
                <a:latin typeface="Arial"/>
                <a:ea typeface="宋体"/>
              </a:rPr>
              <a:t>同一线路、不同到达站且允许配装</a:t>
            </a:r>
            <a:r>
              <a:rPr lang="zh-CN" altLang="en-US" sz="2000" kern="0" dirty="0" smtClean="0">
                <a:solidFill>
                  <a:srgbClr val="000000"/>
                </a:solidFill>
                <a:latin typeface="Arial"/>
                <a:ea typeface="宋体"/>
              </a:rPr>
              <a:t>的零担货物，装在同一车内运至</a:t>
            </a:r>
            <a:r>
              <a:rPr lang="zh-CN" altLang="en-US" sz="2000" kern="0" dirty="0" smtClean="0">
                <a:solidFill>
                  <a:srgbClr val="FF0000"/>
                </a:solidFill>
                <a:latin typeface="Arial"/>
                <a:ea typeface="宋体"/>
              </a:rPr>
              <a:t>规定中转站</a:t>
            </a:r>
            <a:r>
              <a:rPr lang="zh-CN" altLang="en-US" sz="2000" kern="0" dirty="0" smtClean="0">
                <a:solidFill>
                  <a:srgbClr val="000000"/>
                </a:solidFill>
                <a:latin typeface="Arial"/>
                <a:ea typeface="宋体"/>
              </a:rPr>
              <a:t>，卸后复装，重新组织成新的零担班车运至目的地的一种零担班车。</a:t>
            </a:r>
          </a:p>
          <a:p>
            <a:pPr marL="0" marR="0" lvl="0" indent="0" defTabSz="914400" eaLnBrk="1" fontAlgn="auto" latinLnBrk="0" hangingPunct="1">
              <a:lnSpc>
                <a:spcPct val="100000"/>
              </a:lnSpc>
              <a:spcBef>
                <a:spcPts val="0"/>
              </a:spcBef>
              <a:spcAft>
                <a:spcPts val="0"/>
              </a:spcAft>
              <a:buClr>
                <a:srgbClr val="333399">
                  <a:lumMod val="60000"/>
                  <a:lumOff val="40000"/>
                </a:srgbClr>
              </a:buClr>
              <a:buSzTx/>
              <a:buFont typeface="Wingdings" pitchFamily="2" charset="2"/>
              <a:buChar char="u"/>
              <a:tabLst/>
              <a:defRPr/>
            </a:pPr>
            <a:endParaRPr kumimoji="0" lang="en-US" altLang="zh-CN" sz="2000" b="0" i="0" u="none" strike="noStrike" kern="0" cap="none" spc="0" normalizeH="0" baseline="0" noProof="0" dirty="0">
              <a:ln>
                <a:noFill/>
              </a:ln>
              <a:solidFill>
                <a:srgbClr val="000000"/>
              </a:solidFill>
              <a:effectLst/>
              <a:uLnTx/>
              <a:uFillTx/>
              <a:latin typeface="Arial"/>
              <a:ea typeface="宋体"/>
              <a:cs typeface="+mn-cs"/>
            </a:endParaRPr>
          </a:p>
          <a:p>
            <a:pPr marL="0" marR="0" lvl="0" indent="0" defTabSz="914400" eaLnBrk="1" fontAlgn="auto" latinLnBrk="0" hangingPunct="1">
              <a:lnSpc>
                <a:spcPct val="100000"/>
              </a:lnSpc>
              <a:spcBef>
                <a:spcPts val="0"/>
              </a:spcBef>
              <a:spcAft>
                <a:spcPts val="0"/>
              </a:spcAft>
              <a:buClr>
                <a:srgbClr val="333399">
                  <a:lumMod val="60000"/>
                  <a:lumOff val="40000"/>
                </a:srgbClr>
              </a:buClr>
              <a:buSzTx/>
              <a:buFont typeface="Wingdings" pitchFamily="2" charset="2"/>
              <a:buChar char="u"/>
              <a:tabLst/>
              <a:defRPr/>
            </a:pPr>
            <a:endParaRPr kumimoji="0" lang="en-US" altLang="zh-CN" sz="2000" b="0" i="0" u="none" strike="noStrike" kern="0" cap="none" spc="0" normalizeH="0" baseline="0" noProof="0" dirty="0">
              <a:ln>
                <a:noFill/>
              </a:ln>
              <a:solidFill>
                <a:srgbClr val="000000"/>
              </a:solidFill>
              <a:effectLst/>
              <a:uLnTx/>
              <a:uFillTx/>
              <a:latin typeface="Arial"/>
              <a:ea typeface="宋体"/>
              <a:cs typeface="+mn-cs"/>
            </a:endParaRPr>
          </a:p>
          <a:p>
            <a:pPr marL="0" marR="0" lvl="0" indent="0" defTabSz="914400" eaLnBrk="1" fontAlgn="auto" latinLnBrk="0" hangingPunct="1">
              <a:lnSpc>
                <a:spcPct val="100000"/>
              </a:lnSpc>
              <a:spcBef>
                <a:spcPts val="0"/>
              </a:spcBef>
              <a:spcAft>
                <a:spcPts val="0"/>
              </a:spcAft>
              <a:buClr>
                <a:srgbClr val="333399">
                  <a:lumMod val="60000"/>
                  <a:lumOff val="40000"/>
                </a:srgbClr>
              </a:buClr>
              <a:buSzTx/>
              <a:buFont typeface="Wingdings" pitchFamily="2" charset="2"/>
              <a:buChar char="u"/>
              <a:tabLst/>
              <a:defRPr/>
            </a:pPr>
            <a:endParaRPr kumimoji="0" lang="en-US" altLang="zh-CN" sz="2000" b="0" i="0" u="none" strike="noStrike" kern="0" cap="none" spc="0" normalizeH="0" baseline="0" noProof="0" dirty="0">
              <a:ln>
                <a:noFill/>
              </a:ln>
              <a:solidFill>
                <a:srgbClr val="000000"/>
              </a:solidFill>
              <a:effectLst/>
              <a:uLnTx/>
              <a:uFillTx/>
              <a:latin typeface="Arial"/>
              <a:ea typeface="宋体"/>
              <a:cs typeface="+mn-cs"/>
            </a:endParaRPr>
          </a:p>
          <a:p>
            <a:pPr marL="0" marR="0" lvl="0" indent="0" defTabSz="914400" eaLnBrk="1" fontAlgn="auto" latinLnBrk="0" hangingPunct="1">
              <a:lnSpc>
                <a:spcPct val="100000"/>
              </a:lnSpc>
              <a:spcBef>
                <a:spcPts val="0"/>
              </a:spcBef>
              <a:spcAft>
                <a:spcPts val="0"/>
              </a:spcAft>
              <a:buClr>
                <a:srgbClr val="333399">
                  <a:lumMod val="60000"/>
                  <a:lumOff val="40000"/>
                </a:srgbClr>
              </a:buClr>
              <a:buSzTx/>
              <a:buFont typeface="Wingdings" pitchFamily="2" charset="2"/>
              <a:buChar char="u"/>
              <a:tabLst/>
              <a:defRPr/>
            </a:pPr>
            <a:endParaRPr kumimoji="0" lang="en-US" altLang="zh-CN" sz="2000" b="0" i="0" u="none" strike="noStrike" kern="0" cap="none" spc="0" normalizeH="0" baseline="0" noProof="0" dirty="0">
              <a:ln>
                <a:noFill/>
              </a:ln>
              <a:solidFill>
                <a:srgbClr val="000000"/>
              </a:solidFill>
              <a:effectLst/>
              <a:uLnTx/>
              <a:uFillTx/>
              <a:latin typeface="Arial"/>
              <a:ea typeface="宋体"/>
              <a:cs typeface="+mn-cs"/>
            </a:endParaRPr>
          </a:p>
          <a:p>
            <a:pPr marL="0" marR="0" lvl="0" indent="0" defTabSz="914400" eaLnBrk="1" fontAlgn="auto" latinLnBrk="0" hangingPunct="1">
              <a:lnSpc>
                <a:spcPct val="100000"/>
              </a:lnSpc>
              <a:spcBef>
                <a:spcPts val="0"/>
              </a:spcBef>
              <a:spcAft>
                <a:spcPts val="0"/>
              </a:spcAft>
              <a:buClr>
                <a:srgbClr val="333399">
                  <a:lumMod val="60000"/>
                  <a:lumOff val="40000"/>
                </a:srgbClr>
              </a:buClr>
              <a:buSzTx/>
              <a:buFont typeface="Wingdings" pitchFamily="2" charset="2"/>
              <a:buChar char="u"/>
              <a:tabLst/>
              <a:defRPr/>
            </a:pPr>
            <a:endParaRPr kumimoji="0" lang="en-US" altLang="zh-CN" sz="2000" b="0" i="0" u="none" strike="noStrike" kern="0" cap="none" spc="0" normalizeH="0" baseline="0" noProof="0" dirty="0">
              <a:ln>
                <a:noFill/>
              </a:ln>
              <a:solidFill>
                <a:srgbClr val="000000"/>
              </a:solidFill>
              <a:effectLst/>
              <a:uLnTx/>
              <a:uFillTx/>
              <a:latin typeface="Arial"/>
              <a:ea typeface="宋体"/>
              <a:cs typeface="+mn-cs"/>
            </a:endParaRPr>
          </a:p>
          <a:p>
            <a:pPr marL="0" marR="0" lvl="0" indent="0" defTabSz="914400" eaLnBrk="1" fontAlgn="auto" latinLnBrk="0" hangingPunct="1">
              <a:lnSpc>
                <a:spcPct val="100000"/>
              </a:lnSpc>
              <a:spcBef>
                <a:spcPts val="0"/>
              </a:spcBef>
              <a:spcAft>
                <a:spcPts val="0"/>
              </a:spcAft>
              <a:buClr>
                <a:srgbClr val="333399">
                  <a:lumMod val="60000"/>
                  <a:lumOff val="40000"/>
                </a:srgbClr>
              </a:buClr>
              <a:buSzTx/>
              <a:buFont typeface="Wingdings" pitchFamily="2" charset="2"/>
              <a:buChar char="u"/>
              <a:tabLst/>
              <a:defRPr/>
            </a:pPr>
            <a:endParaRPr kumimoji="0" lang="en-US" altLang="zh-CN" sz="2000" b="0" i="0" u="none" strike="noStrike" kern="0" cap="none" spc="0" normalizeH="0" baseline="0" noProof="0" dirty="0">
              <a:ln>
                <a:noFill/>
              </a:ln>
              <a:solidFill>
                <a:srgbClr val="000000"/>
              </a:solidFill>
              <a:effectLst/>
              <a:uLnTx/>
              <a:uFillTx/>
              <a:latin typeface="Arial"/>
              <a:ea typeface="宋体"/>
              <a:cs typeface="+mn-cs"/>
            </a:endParaRPr>
          </a:p>
        </p:txBody>
      </p:sp>
      <p:sp>
        <p:nvSpPr>
          <p:cNvPr id="55" name="矩形标注 54"/>
          <p:cNvSpPr/>
          <p:nvPr/>
        </p:nvSpPr>
        <p:spPr>
          <a:xfrm>
            <a:off x="2250629" y="500063"/>
            <a:ext cx="2928938" cy="500062"/>
          </a:xfrm>
          <a:prstGeom prst="wedgeRectCallout">
            <a:avLst>
              <a:gd name="adj1" fmla="val 23240"/>
              <a:gd name="adj2" fmla="val 83398"/>
            </a:avLst>
          </a:prstGeom>
          <a:gradFill>
            <a:gsLst>
              <a:gs pos="0">
                <a:srgbClr val="8488C4"/>
              </a:gs>
              <a:gs pos="53000">
                <a:srgbClr val="D4DEFF"/>
              </a:gs>
              <a:gs pos="83000">
                <a:srgbClr val="D4DEFF"/>
              </a:gs>
              <a:gs pos="100000">
                <a:srgbClr val="96AB94"/>
              </a:gs>
            </a:gsLst>
            <a:lin ang="16200000" scaled="0"/>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rgbClr val="000000"/>
                </a:solidFill>
                <a:effectLst/>
                <a:uLnTx/>
                <a:uFillTx/>
                <a:latin typeface="黑体" pitchFamily="2" charset="-122"/>
                <a:ea typeface="黑体" pitchFamily="2" charset="-122"/>
                <a:cs typeface="+mn-cs"/>
              </a:rPr>
              <a:t>中</a:t>
            </a:r>
            <a:r>
              <a:rPr kumimoji="0" lang="zh-CN" altLang="en-US" sz="2400" b="0" i="0" u="none" strike="noStrike" kern="0" cap="none" spc="0" normalizeH="0" baseline="0" noProof="0" dirty="0">
                <a:ln>
                  <a:noFill/>
                </a:ln>
                <a:solidFill>
                  <a:srgbClr val="000000"/>
                </a:solidFill>
                <a:effectLst/>
                <a:uLnTx/>
                <a:uFillTx/>
                <a:latin typeface="黑体" pitchFamily="2" charset="-122"/>
                <a:ea typeface="黑体" pitchFamily="2" charset="-122"/>
                <a:cs typeface="+mn-cs"/>
              </a:rPr>
              <a:t>转式零担班车</a:t>
            </a:r>
          </a:p>
        </p:txBody>
      </p:sp>
      <p:sp>
        <p:nvSpPr>
          <p:cNvPr id="56" name="矩形 55"/>
          <p:cNvSpPr/>
          <p:nvPr/>
        </p:nvSpPr>
        <p:spPr>
          <a:xfrm>
            <a:off x="107504" y="2928938"/>
            <a:ext cx="1571625" cy="571500"/>
          </a:xfrm>
          <a:prstGeom prst="rect">
            <a:avLst/>
          </a:prstGeom>
          <a:solidFill>
            <a:srgbClr val="FFFFFF"/>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发货人</a:t>
            </a:r>
            <a:r>
              <a:rPr kumimoji="0" lang="en-US" altLang="zh-CN" sz="2000" b="0" i="0" u="none" strike="noStrike" kern="0" cap="none" spc="0" normalizeH="0" baseline="0" noProof="0" dirty="0">
                <a:ln>
                  <a:noFill/>
                </a:ln>
                <a:solidFill>
                  <a:srgbClr val="000000"/>
                </a:solidFill>
                <a:effectLst/>
                <a:uLnTx/>
                <a:uFillTx/>
                <a:latin typeface="Arial"/>
                <a:ea typeface="宋体"/>
                <a:cs typeface="+mn-cs"/>
              </a:rPr>
              <a:t>1</a:t>
            </a:r>
            <a:endParaRPr kumimoji="0" lang="zh-CN" altLang="en-US" sz="2000" b="0" i="0" u="none" strike="noStrike" kern="0" cap="none" spc="0" normalizeH="0" baseline="0" noProof="0" dirty="0">
              <a:ln>
                <a:noFill/>
              </a:ln>
              <a:solidFill>
                <a:srgbClr val="000000"/>
              </a:solidFill>
              <a:effectLst/>
              <a:uLnTx/>
              <a:uFillTx/>
              <a:latin typeface="Arial"/>
              <a:ea typeface="宋体"/>
              <a:cs typeface="+mn-cs"/>
            </a:endParaRPr>
          </a:p>
        </p:txBody>
      </p:sp>
      <p:sp>
        <p:nvSpPr>
          <p:cNvPr id="57" name="矩形 56"/>
          <p:cNvSpPr/>
          <p:nvPr/>
        </p:nvSpPr>
        <p:spPr>
          <a:xfrm>
            <a:off x="107504" y="3643313"/>
            <a:ext cx="1571625" cy="571500"/>
          </a:xfrm>
          <a:prstGeom prst="rect">
            <a:avLst/>
          </a:prstGeom>
          <a:solidFill>
            <a:srgbClr val="FFFFFF"/>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发货人</a:t>
            </a:r>
            <a:r>
              <a:rPr kumimoji="0" lang="en-US" altLang="zh-CN" sz="2000" b="0" i="0" u="none" strike="noStrike" kern="0" cap="none" spc="0" normalizeH="0" baseline="0" noProof="0" dirty="0">
                <a:ln>
                  <a:noFill/>
                </a:ln>
                <a:solidFill>
                  <a:srgbClr val="000000"/>
                </a:solidFill>
                <a:effectLst/>
                <a:uLnTx/>
                <a:uFillTx/>
                <a:latin typeface="Arial"/>
                <a:ea typeface="宋体"/>
                <a:cs typeface="+mn-cs"/>
              </a:rPr>
              <a:t>2</a:t>
            </a:r>
            <a:endParaRPr kumimoji="0" lang="zh-CN" altLang="en-US" sz="2000" b="0" i="0" u="none" strike="noStrike" kern="0" cap="none" spc="0" normalizeH="0" baseline="0" noProof="0" dirty="0">
              <a:ln>
                <a:noFill/>
              </a:ln>
              <a:solidFill>
                <a:srgbClr val="000000"/>
              </a:solidFill>
              <a:effectLst/>
              <a:uLnTx/>
              <a:uFillTx/>
              <a:latin typeface="Arial"/>
              <a:ea typeface="宋体"/>
              <a:cs typeface="+mn-cs"/>
            </a:endParaRPr>
          </a:p>
        </p:txBody>
      </p:sp>
      <p:sp>
        <p:nvSpPr>
          <p:cNvPr id="58" name="矩形 57"/>
          <p:cNvSpPr/>
          <p:nvPr/>
        </p:nvSpPr>
        <p:spPr>
          <a:xfrm>
            <a:off x="107504" y="4357688"/>
            <a:ext cx="1571625" cy="571500"/>
          </a:xfrm>
          <a:prstGeom prst="rect">
            <a:avLst/>
          </a:prstGeom>
          <a:solidFill>
            <a:srgbClr val="FFFFFF"/>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发货人</a:t>
            </a:r>
            <a:r>
              <a:rPr kumimoji="0" lang="en-US" altLang="zh-CN" sz="2000" b="0" i="0" u="none" strike="noStrike" kern="0" cap="none" spc="0" normalizeH="0" baseline="0" noProof="0" dirty="0">
                <a:ln>
                  <a:noFill/>
                </a:ln>
                <a:solidFill>
                  <a:srgbClr val="000000"/>
                </a:solidFill>
                <a:effectLst/>
                <a:uLnTx/>
                <a:uFillTx/>
                <a:latin typeface="Arial"/>
                <a:ea typeface="宋体"/>
                <a:cs typeface="+mn-cs"/>
              </a:rPr>
              <a:t>3</a:t>
            </a:r>
            <a:endParaRPr kumimoji="0" lang="zh-CN" altLang="en-US" sz="2000" b="0" i="0" u="none" strike="noStrike" kern="0" cap="none" spc="0" normalizeH="0" baseline="0" noProof="0" dirty="0">
              <a:ln>
                <a:noFill/>
              </a:ln>
              <a:solidFill>
                <a:srgbClr val="000000"/>
              </a:solidFill>
              <a:effectLst/>
              <a:uLnTx/>
              <a:uFillTx/>
              <a:latin typeface="Arial"/>
              <a:ea typeface="宋体"/>
              <a:cs typeface="+mn-cs"/>
            </a:endParaRPr>
          </a:p>
        </p:txBody>
      </p:sp>
      <p:sp>
        <p:nvSpPr>
          <p:cNvPr id="59" name="矩形 58"/>
          <p:cNvSpPr/>
          <p:nvPr/>
        </p:nvSpPr>
        <p:spPr>
          <a:xfrm>
            <a:off x="7251254" y="2928938"/>
            <a:ext cx="1785938" cy="571500"/>
          </a:xfrm>
          <a:prstGeom prst="rect">
            <a:avLst/>
          </a:prstGeom>
          <a:solidFill>
            <a:srgbClr val="BBE0E3">
              <a:lumMod val="20000"/>
              <a:lumOff val="8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收货人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1 </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sp>
        <p:nvSpPr>
          <p:cNvPr id="60" name="矩形 59"/>
          <p:cNvSpPr/>
          <p:nvPr/>
        </p:nvSpPr>
        <p:spPr>
          <a:xfrm>
            <a:off x="7251254" y="3643313"/>
            <a:ext cx="1785938" cy="571500"/>
          </a:xfrm>
          <a:prstGeom prst="rect">
            <a:avLst/>
          </a:prstGeom>
          <a:solidFill>
            <a:srgbClr val="BBE0E3">
              <a:lumMod val="20000"/>
              <a:lumOff val="8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收货人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2</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sp>
        <p:nvSpPr>
          <p:cNvPr id="61" name="矩形 60"/>
          <p:cNvSpPr/>
          <p:nvPr/>
        </p:nvSpPr>
        <p:spPr>
          <a:xfrm>
            <a:off x="7251254" y="4357688"/>
            <a:ext cx="1785938" cy="571500"/>
          </a:xfrm>
          <a:prstGeom prst="rect">
            <a:avLst/>
          </a:prstGeom>
          <a:solidFill>
            <a:srgbClr val="BBE0E3">
              <a:lumMod val="20000"/>
              <a:lumOff val="8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收货人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3</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cxnSp>
        <p:nvCxnSpPr>
          <p:cNvPr id="62" name="直接箭头连接符 61"/>
          <p:cNvCxnSpPr/>
          <p:nvPr/>
        </p:nvCxnSpPr>
        <p:spPr>
          <a:xfrm>
            <a:off x="1750567" y="3929063"/>
            <a:ext cx="357187" cy="1587"/>
          </a:xfrm>
          <a:prstGeom prst="straightConnector1">
            <a:avLst/>
          </a:prstGeom>
          <a:noFill/>
          <a:ln w="19050" cap="flat" cmpd="sng" algn="ctr">
            <a:solidFill>
              <a:srgbClr val="0070C0"/>
            </a:solidFill>
            <a:prstDash val="solid"/>
            <a:tailEnd type="arrow"/>
          </a:ln>
          <a:effectLst/>
        </p:spPr>
      </p:cxnSp>
      <p:sp>
        <p:nvSpPr>
          <p:cNvPr id="63" name="矩形 62"/>
          <p:cNvSpPr/>
          <p:nvPr/>
        </p:nvSpPr>
        <p:spPr>
          <a:xfrm>
            <a:off x="2107754" y="3643313"/>
            <a:ext cx="1285875" cy="571500"/>
          </a:xfrm>
          <a:prstGeom prst="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货运站</a:t>
            </a:r>
          </a:p>
        </p:txBody>
      </p:sp>
      <p:cxnSp>
        <p:nvCxnSpPr>
          <p:cNvPr id="64" name="直接箭头连接符 63"/>
          <p:cNvCxnSpPr>
            <a:endCxn id="73" idx="1"/>
          </p:cNvCxnSpPr>
          <p:nvPr/>
        </p:nvCxnSpPr>
        <p:spPr>
          <a:xfrm>
            <a:off x="3465067" y="3929063"/>
            <a:ext cx="357187" cy="1587"/>
          </a:xfrm>
          <a:prstGeom prst="straightConnector1">
            <a:avLst/>
          </a:prstGeom>
          <a:noFill/>
          <a:ln w="19050" cap="flat" cmpd="sng" algn="ctr">
            <a:solidFill>
              <a:srgbClr val="0070C0"/>
            </a:solidFill>
            <a:prstDash val="solid"/>
            <a:tailEnd type="arrow"/>
          </a:ln>
          <a:effectLst/>
        </p:spPr>
      </p:cxnSp>
      <p:sp>
        <p:nvSpPr>
          <p:cNvPr id="65" name="矩形 17"/>
          <p:cNvSpPr>
            <a:spLocks noChangeArrowheads="1"/>
          </p:cNvSpPr>
          <p:nvPr/>
        </p:nvSpPr>
        <p:spPr bwMode="auto">
          <a:xfrm>
            <a:off x="5328792" y="3643313"/>
            <a:ext cx="1422400" cy="571500"/>
          </a:xfrm>
          <a:prstGeom prst="rect">
            <a:avLst/>
          </a:prstGeom>
          <a:solidFill>
            <a:srgbClr val="FF0000"/>
          </a:solidFill>
          <a:ln w="25400" algn="ctr">
            <a:solidFill>
              <a:srgbClr val="173B9F"/>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smtClean="0">
                <a:ln>
                  <a:noFill/>
                </a:ln>
                <a:solidFill>
                  <a:srgbClr val="FFFFFF"/>
                </a:solidFill>
                <a:effectLst/>
                <a:uLnTx/>
                <a:uFillTx/>
                <a:latin typeface="Corbel" pitchFamily="34" charset="0"/>
              </a:rPr>
              <a:t>目的地</a:t>
            </a:r>
            <a:r>
              <a:rPr kumimoji="0" lang="en-US" altLang="zh-CN" sz="2000" b="0" i="0" u="none" strike="noStrike" kern="0" cap="none" spc="0" normalizeH="0" baseline="0" noProof="0" smtClean="0">
                <a:ln>
                  <a:noFill/>
                </a:ln>
                <a:solidFill>
                  <a:srgbClr val="FFFFFF"/>
                </a:solidFill>
                <a:effectLst/>
                <a:uLnTx/>
                <a:uFillTx/>
                <a:latin typeface="Corbel" pitchFamily="34" charset="0"/>
              </a:rPr>
              <a:t>1</a:t>
            </a:r>
          </a:p>
        </p:txBody>
      </p:sp>
      <p:cxnSp>
        <p:nvCxnSpPr>
          <p:cNvPr id="66" name="直接箭头连接符 65"/>
          <p:cNvCxnSpPr/>
          <p:nvPr/>
        </p:nvCxnSpPr>
        <p:spPr>
          <a:xfrm>
            <a:off x="6822629" y="3929063"/>
            <a:ext cx="428625" cy="1587"/>
          </a:xfrm>
          <a:prstGeom prst="straightConnector1">
            <a:avLst/>
          </a:prstGeom>
          <a:noFill/>
          <a:ln w="19050" cap="flat" cmpd="sng" algn="ctr">
            <a:solidFill>
              <a:srgbClr val="0070C0"/>
            </a:solidFill>
            <a:prstDash val="solid"/>
            <a:tailEnd type="arrow"/>
          </a:ln>
          <a:effectLst/>
        </p:spPr>
      </p:cxnSp>
      <p:cxnSp>
        <p:nvCxnSpPr>
          <p:cNvPr id="67" name="直接连接符 66"/>
          <p:cNvCxnSpPr/>
          <p:nvPr/>
        </p:nvCxnSpPr>
        <p:spPr>
          <a:xfrm rot="5400000">
            <a:off x="1178273" y="3929857"/>
            <a:ext cx="1571625" cy="1587"/>
          </a:xfrm>
          <a:prstGeom prst="line">
            <a:avLst/>
          </a:prstGeom>
          <a:noFill/>
          <a:ln w="19050" cap="flat" cmpd="sng" algn="ctr">
            <a:solidFill>
              <a:srgbClr val="0070C0"/>
            </a:solidFill>
            <a:prstDash val="solid"/>
          </a:ln>
          <a:effectLst/>
        </p:spPr>
      </p:cxnSp>
      <p:cxnSp>
        <p:nvCxnSpPr>
          <p:cNvPr id="68" name="直接连接符 67"/>
          <p:cNvCxnSpPr/>
          <p:nvPr/>
        </p:nvCxnSpPr>
        <p:spPr>
          <a:xfrm>
            <a:off x="1679129" y="3143250"/>
            <a:ext cx="285750" cy="1588"/>
          </a:xfrm>
          <a:prstGeom prst="line">
            <a:avLst/>
          </a:prstGeom>
          <a:noFill/>
          <a:ln w="19050" cap="flat" cmpd="sng" algn="ctr">
            <a:solidFill>
              <a:srgbClr val="0070C0"/>
            </a:solidFill>
            <a:prstDash val="solid"/>
          </a:ln>
          <a:effectLst/>
        </p:spPr>
      </p:cxnSp>
      <p:cxnSp>
        <p:nvCxnSpPr>
          <p:cNvPr id="69" name="直接连接符 68"/>
          <p:cNvCxnSpPr/>
          <p:nvPr/>
        </p:nvCxnSpPr>
        <p:spPr>
          <a:xfrm>
            <a:off x="1679129" y="4713288"/>
            <a:ext cx="285750" cy="1587"/>
          </a:xfrm>
          <a:prstGeom prst="line">
            <a:avLst/>
          </a:prstGeom>
          <a:noFill/>
          <a:ln w="19050" cap="flat" cmpd="sng" algn="ctr">
            <a:solidFill>
              <a:srgbClr val="0070C0"/>
            </a:solidFill>
            <a:prstDash val="solid"/>
          </a:ln>
          <a:effectLst/>
        </p:spPr>
      </p:cxnSp>
      <p:cxnSp>
        <p:nvCxnSpPr>
          <p:cNvPr id="70" name="直接连接符 69"/>
          <p:cNvCxnSpPr/>
          <p:nvPr/>
        </p:nvCxnSpPr>
        <p:spPr>
          <a:xfrm rot="5400000">
            <a:off x="6180485" y="3928269"/>
            <a:ext cx="1571625" cy="1588"/>
          </a:xfrm>
          <a:prstGeom prst="line">
            <a:avLst/>
          </a:prstGeom>
          <a:noFill/>
          <a:ln w="19050" cap="flat" cmpd="sng" algn="ctr">
            <a:solidFill>
              <a:srgbClr val="0070C0"/>
            </a:solidFill>
            <a:prstDash val="solid"/>
          </a:ln>
          <a:effectLst/>
        </p:spPr>
      </p:cxnSp>
      <p:cxnSp>
        <p:nvCxnSpPr>
          <p:cNvPr id="71" name="直接箭头连接符 70"/>
          <p:cNvCxnSpPr/>
          <p:nvPr/>
        </p:nvCxnSpPr>
        <p:spPr>
          <a:xfrm>
            <a:off x="6965504" y="3143250"/>
            <a:ext cx="285750" cy="1588"/>
          </a:xfrm>
          <a:prstGeom prst="straightConnector1">
            <a:avLst/>
          </a:prstGeom>
          <a:noFill/>
          <a:ln w="19050" cap="flat" cmpd="sng" algn="ctr">
            <a:solidFill>
              <a:srgbClr val="0070C0"/>
            </a:solidFill>
            <a:prstDash val="solid"/>
            <a:tailEnd type="arrow"/>
          </a:ln>
          <a:effectLst/>
        </p:spPr>
      </p:cxnSp>
      <p:cxnSp>
        <p:nvCxnSpPr>
          <p:cNvPr id="72" name="直接箭头连接符 71"/>
          <p:cNvCxnSpPr/>
          <p:nvPr/>
        </p:nvCxnSpPr>
        <p:spPr>
          <a:xfrm>
            <a:off x="6965504" y="4713288"/>
            <a:ext cx="214313" cy="1587"/>
          </a:xfrm>
          <a:prstGeom prst="straightConnector1">
            <a:avLst/>
          </a:prstGeom>
          <a:noFill/>
          <a:ln w="19050" cap="flat" cmpd="sng" algn="ctr">
            <a:solidFill>
              <a:srgbClr val="0070C0"/>
            </a:solidFill>
            <a:prstDash val="solid"/>
            <a:tailEnd type="arrow"/>
          </a:ln>
          <a:effectLst/>
        </p:spPr>
      </p:cxnSp>
      <p:sp>
        <p:nvSpPr>
          <p:cNvPr id="73" name="矩形 72"/>
          <p:cNvSpPr/>
          <p:nvPr/>
        </p:nvSpPr>
        <p:spPr>
          <a:xfrm>
            <a:off x="3822254" y="3643313"/>
            <a:ext cx="1285875" cy="571500"/>
          </a:xfrm>
          <a:prstGeom prst="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中转站</a:t>
            </a:r>
          </a:p>
        </p:txBody>
      </p:sp>
      <p:cxnSp>
        <p:nvCxnSpPr>
          <p:cNvPr id="74" name="直接箭头连接符 73"/>
          <p:cNvCxnSpPr/>
          <p:nvPr/>
        </p:nvCxnSpPr>
        <p:spPr>
          <a:xfrm>
            <a:off x="4893817" y="3929063"/>
            <a:ext cx="428625" cy="1587"/>
          </a:xfrm>
          <a:prstGeom prst="straightConnector1">
            <a:avLst/>
          </a:prstGeom>
          <a:noFill/>
          <a:ln w="19050" cap="flat" cmpd="sng" algn="ctr">
            <a:solidFill>
              <a:srgbClr val="0070C0"/>
            </a:solidFill>
            <a:prstDash val="solid"/>
            <a:tailEnd type="arrow"/>
          </a:ln>
          <a:effectLst/>
        </p:spPr>
      </p:cxnSp>
      <p:sp>
        <p:nvSpPr>
          <p:cNvPr id="75" name="矩形 38"/>
          <p:cNvSpPr>
            <a:spLocks noChangeArrowheads="1"/>
          </p:cNvSpPr>
          <p:nvPr/>
        </p:nvSpPr>
        <p:spPr bwMode="auto">
          <a:xfrm>
            <a:off x="3750817" y="2928938"/>
            <a:ext cx="1428750" cy="500062"/>
          </a:xfrm>
          <a:prstGeom prst="rect">
            <a:avLst/>
          </a:prstGeom>
          <a:solidFill>
            <a:srgbClr val="FF0000"/>
          </a:solidFill>
          <a:ln w="25400" algn="ctr">
            <a:solidFill>
              <a:srgbClr val="173B9F"/>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smtClean="0">
                <a:ln>
                  <a:noFill/>
                </a:ln>
                <a:solidFill>
                  <a:srgbClr val="FFFFFF"/>
                </a:solidFill>
                <a:effectLst/>
                <a:uLnTx/>
                <a:uFillTx/>
                <a:latin typeface="Corbel" pitchFamily="34" charset="0"/>
              </a:rPr>
              <a:t>目的地</a:t>
            </a:r>
            <a:r>
              <a:rPr kumimoji="0" lang="en-US" altLang="zh-CN" sz="1800" b="0" i="0" u="none" strike="noStrike" kern="0" cap="none" spc="0" normalizeH="0" baseline="0" noProof="0" smtClean="0">
                <a:ln>
                  <a:noFill/>
                </a:ln>
                <a:solidFill>
                  <a:srgbClr val="FFFFFF"/>
                </a:solidFill>
                <a:effectLst/>
                <a:uLnTx/>
                <a:uFillTx/>
                <a:latin typeface="Corbel" pitchFamily="34" charset="0"/>
              </a:rPr>
              <a:t>2 </a:t>
            </a:r>
            <a:endParaRPr kumimoji="0" lang="zh-CN" altLang="en-US" sz="1800" b="0" i="0" u="none" strike="noStrike" kern="0" cap="none" spc="0" normalizeH="0" baseline="0" noProof="0" smtClean="0">
              <a:ln>
                <a:noFill/>
              </a:ln>
              <a:solidFill>
                <a:srgbClr val="FFFFFF"/>
              </a:solidFill>
              <a:effectLst/>
              <a:uLnTx/>
              <a:uFillTx/>
              <a:latin typeface="Corbel" pitchFamily="34" charset="0"/>
            </a:endParaRPr>
          </a:p>
        </p:txBody>
      </p:sp>
      <p:sp>
        <p:nvSpPr>
          <p:cNvPr id="76" name="矩形 75"/>
          <p:cNvSpPr/>
          <p:nvPr/>
        </p:nvSpPr>
        <p:spPr>
          <a:xfrm>
            <a:off x="3750817" y="2143125"/>
            <a:ext cx="1428750" cy="500063"/>
          </a:xfrm>
          <a:prstGeom prst="rect">
            <a:avLst/>
          </a:prstGeom>
          <a:solidFill>
            <a:srgbClr val="000000">
              <a:lumMod val="10000"/>
              <a:lumOff val="9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收货人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4</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cxnSp>
        <p:nvCxnSpPr>
          <p:cNvPr id="77" name="直接箭头连接符 76"/>
          <p:cNvCxnSpPr>
            <a:stCxn id="73" idx="0"/>
            <a:endCxn id="75" idx="2"/>
          </p:cNvCxnSpPr>
          <p:nvPr/>
        </p:nvCxnSpPr>
        <p:spPr>
          <a:xfrm rot="5400000" flipH="1" flipV="1">
            <a:off x="4358036" y="3536156"/>
            <a:ext cx="214312" cy="3175"/>
          </a:xfrm>
          <a:prstGeom prst="straightConnector1">
            <a:avLst/>
          </a:prstGeom>
          <a:noFill/>
          <a:ln w="19050" cap="flat" cmpd="sng" algn="ctr">
            <a:solidFill>
              <a:srgbClr val="0070C0"/>
            </a:solidFill>
            <a:prstDash val="solid"/>
            <a:tailEnd type="arrow"/>
          </a:ln>
          <a:effectLst/>
        </p:spPr>
      </p:cxnSp>
      <p:cxnSp>
        <p:nvCxnSpPr>
          <p:cNvPr id="78" name="直接箭头连接符 77"/>
          <p:cNvCxnSpPr>
            <a:endCxn id="76" idx="2"/>
          </p:cNvCxnSpPr>
          <p:nvPr/>
        </p:nvCxnSpPr>
        <p:spPr>
          <a:xfrm rot="5400000" flipH="1" flipV="1">
            <a:off x="4321523" y="2785269"/>
            <a:ext cx="285750" cy="1588"/>
          </a:xfrm>
          <a:prstGeom prst="straightConnector1">
            <a:avLst/>
          </a:prstGeom>
          <a:noFill/>
          <a:ln w="19050" cap="flat" cmpd="sng" algn="ctr">
            <a:solidFill>
              <a:srgbClr val="0070C0"/>
            </a:solidFill>
            <a:prstDash val="solid"/>
            <a:tailEnd type="arrow"/>
          </a:ln>
          <a:effectLst/>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1256084" y="2023070"/>
            <a:ext cx="6643688" cy="3286125"/>
          </a:xfrm>
          <a:prstGeom prst="rect">
            <a:avLst/>
          </a:prstGeom>
          <a:noFill/>
          <a:ln w="25400" cap="flat" cmpd="sng" algn="ctr">
            <a:solidFill>
              <a:srgbClr val="333399">
                <a:lumMod val="75000"/>
              </a:srgbClr>
            </a:solidFill>
            <a:prstDash val="sysDash"/>
          </a:ln>
          <a:effectLst/>
        </p:spPr>
        <p:txBody>
          <a:bodyPr anchor="ctr"/>
          <a:lstStyle/>
          <a:p>
            <a:pPr marL="0" marR="0" lvl="0" indent="0" defTabSz="914400" eaLnBrk="1" fontAlgn="auto" latinLnBrk="0" hangingPunct="1">
              <a:lnSpc>
                <a:spcPct val="100000"/>
              </a:lnSpc>
              <a:spcBef>
                <a:spcPts val="0"/>
              </a:spcBef>
              <a:spcAft>
                <a:spcPts val="0"/>
              </a:spcAft>
              <a:buClr>
                <a:srgbClr val="333399">
                  <a:lumMod val="60000"/>
                  <a:lumOff val="40000"/>
                </a:srgbClr>
              </a:buClr>
              <a:buSzTx/>
              <a:buFont typeface="Wingdings" pitchFamily="2" charset="2"/>
              <a:buChar char="u"/>
              <a:tabLst/>
              <a:defRPr/>
            </a:pPr>
            <a:endParaRPr kumimoji="0" lang="en-US" altLang="zh-CN" sz="2800" b="0" i="0" u="none" strike="noStrike" kern="0" cap="none" spc="0" normalizeH="0" baseline="0" noProof="0" dirty="0">
              <a:ln>
                <a:noFill/>
              </a:ln>
              <a:solidFill>
                <a:srgbClr val="000000"/>
              </a:solidFill>
              <a:effectLst/>
              <a:uLnTx/>
              <a:uFillTx/>
              <a:latin typeface="宋体"/>
              <a:ea typeface="宋体"/>
              <a:cs typeface="+mn-cs"/>
            </a:endParaRPr>
          </a:p>
        </p:txBody>
      </p:sp>
      <p:sp>
        <p:nvSpPr>
          <p:cNvPr id="37" name="矩形标注 36"/>
          <p:cNvSpPr/>
          <p:nvPr/>
        </p:nvSpPr>
        <p:spPr>
          <a:xfrm>
            <a:off x="2327647" y="1665883"/>
            <a:ext cx="2928937" cy="500062"/>
          </a:xfrm>
          <a:prstGeom prst="wedgeRectCallout">
            <a:avLst>
              <a:gd name="adj1" fmla="val 23240"/>
              <a:gd name="adj2" fmla="val 83398"/>
            </a:avLst>
          </a:prstGeom>
          <a:gradFill rotWithShape="1">
            <a:gsLst>
              <a:gs pos="0">
                <a:srgbClr val="8488C4"/>
              </a:gs>
              <a:gs pos="53000">
                <a:srgbClr val="D4DEFF"/>
              </a:gs>
              <a:gs pos="83000">
                <a:srgbClr val="D4DEFF"/>
              </a:gs>
              <a:gs pos="100000">
                <a:srgbClr val="96AB94"/>
              </a:gs>
            </a:gsLst>
            <a:lin ang="16200000" scaled="0"/>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rgbClr val="000000"/>
                </a:solidFill>
                <a:effectLst/>
                <a:uLnTx/>
                <a:uFillTx/>
                <a:latin typeface="黑体" pitchFamily="2" charset="-122"/>
                <a:ea typeface="黑体" pitchFamily="2" charset="-122"/>
                <a:cs typeface="+mn-cs"/>
              </a:rPr>
              <a:t>沿</a:t>
            </a:r>
            <a:r>
              <a:rPr kumimoji="0" lang="zh-CN" altLang="en-US" sz="2400" b="0" i="0" u="none" strike="noStrike" kern="0" cap="none" spc="0" normalizeH="0" baseline="0" noProof="0" dirty="0">
                <a:ln>
                  <a:noFill/>
                </a:ln>
                <a:solidFill>
                  <a:srgbClr val="000000"/>
                </a:solidFill>
                <a:effectLst/>
                <a:uLnTx/>
                <a:uFillTx/>
                <a:latin typeface="黑体" pitchFamily="2" charset="-122"/>
                <a:ea typeface="黑体" pitchFamily="2" charset="-122"/>
                <a:cs typeface="+mn-cs"/>
              </a:rPr>
              <a:t>途式零担班车 </a:t>
            </a:r>
          </a:p>
        </p:txBody>
      </p:sp>
      <p:sp>
        <p:nvSpPr>
          <p:cNvPr id="38" name="矩形 37"/>
          <p:cNvSpPr/>
          <p:nvPr/>
        </p:nvSpPr>
        <p:spPr>
          <a:xfrm>
            <a:off x="41647" y="3153346"/>
            <a:ext cx="1285875" cy="571500"/>
          </a:xfrm>
          <a:prstGeom prst="rect">
            <a:avLst/>
          </a:prstGeom>
          <a:solidFill>
            <a:srgbClr val="FFFFFF"/>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发货人</a:t>
            </a:r>
            <a:r>
              <a:rPr kumimoji="0" lang="en-US" altLang="zh-CN" sz="2000" b="0" i="0" u="none" strike="noStrike" kern="0" cap="none" spc="0" normalizeH="0" baseline="0" noProof="0" dirty="0">
                <a:ln>
                  <a:noFill/>
                </a:ln>
                <a:solidFill>
                  <a:srgbClr val="000000"/>
                </a:solidFill>
                <a:effectLst/>
                <a:uLnTx/>
                <a:uFillTx/>
                <a:latin typeface="Arial"/>
                <a:ea typeface="宋体"/>
                <a:cs typeface="+mn-cs"/>
              </a:rPr>
              <a:t>1</a:t>
            </a:r>
            <a:endParaRPr kumimoji="0" lang="zh-CN" altLang="en-US" sz="2000" b="0" i="0" u="none" strike="noStrike" kern="0" cap="none" spc="0" normalizeH="0" baseline="0" noProof="0" dirty="0">
              <a:ln>
                <a:noFill/>
              </a:ln>
              <a:solidFill>
                <a:srgbClr val="000000"/>
              </a:solidFill>
              <a:effectLst/>
              <a:uLnTx/>
              <a:uFillTx/>
              <a:latin typeface="Arial"/>
              <a:ea typeface="宋体"/>
              <a:cs typeface="+mn-cs"/>
            </a:endParaRPr>
          </a:p>
        </p:txBody>
      </p:sp>
      <p:sp>
        <p:nvSpPr>
          <p:cNvPr id="39" name="矩形 38"/>
          <p:cNvSpPr/>
          <p:nvPr/>
        </p:nvSpPr>
        <p:spPr>
          <a:xfrm>
            <a:off x="41647" y="3867721"/>
            <a:ext cx="1285875" cy="571500"/>
          </a:xfrm>
          <a:prstGeom prst="rect">
            <a:avLst/>
          </a:prstGeom>
          <a:solidFill>
            <a:srgbClr val="FFFFFF"/>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发货人</a:t>
            </a:r>
            <a:r>
              <a:rPr kumimoji="0" lang="en-US" altLang="zh-CN" sz="2000" b="0" i="0" u="none" strike="noStrike" kern="0" cap="none" spc="0" normalizeH="0" baseline="0" noProof="0" dirty="0">
                <a:ln>
                  <a:noFill/>
                </a:ln>
                <a:solidFill>
                  <a:srgbClr val="000000"/>
                </a:solidFill>
                <a:effectLst/>
                <a:uLnTx/>
                <a:uFillTx/>
                <a:latin typeface="Arial"/>
                <a:ea typeface="宋体"/>
                <a:cs typeface="+mn-cs"/>
              </a:rPr>
              <a:t>2</a:t>
            </a:r>
            <a:endParaRPr kumimoji="0" lang="zh-CN" altLang="en-US" sz="2000" b="0" i="0" u="none" strike="noStrike" kern="0" cap="none" spc="0" normalizeH="0" baseline="0" noProof="0" dirty="0">
              <a:ln>
                <a:noFill/>
              </a:ln>
              <a:solidFill>
                <a:srgbClr val="000000"/>
              </a:solidFill>
              <a:effectLst/>
              <a:uLnTx/>
              <a:uFillTx/>
              <a:latin typeface="Arial"/>
              <a:ea typeface="宋体"/>
              <a:cs typeface="+mn-cs"/>
            </a:endParaRPr>
          </a:p>
        </p:txBody>
      </p:sp>
      <p:sp>
        <p:nvSpPr>
          <p:cNvPr id="40" name="矩形 39"/>
          <p:cNvSpPr/>
          <p:nvPr/>
        </p:nvSpPr>
        <p:spPr>
          <a:xfrm>
            <a:off x="41647" y="4582096"/>
            <a:ext cx="1285875" cy="571500"/>
          </a:xfrm>
          <a:prstGeom prst="rect">
            <a:avLst/>
          </a:prstGeom>
          <a:solidFill>
            <a:srgbClr val="FFFFFF"/>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发货人</a:t>
            </a:r>
            <a:r>
              <a:rPr kumimoji="0" lang="en-US" altLang="zh-CN" sz="2000" b="0" i="0" u="none" strike="noStrike" kern="0" cap="none" spc="0" normalizeH="0" baseline="0" noProof="0" dirty="0">
                <a:ln>
                  <a:noFill/>
                </a:ln>
                <a:solidFill>
                  <a:srgbClr val="000000"/>
                </a:solidFill>
                <a:effectLst/>
                <a:uLnTx/>
                <a:uFillTx/>
                <a:latin typeface="Arial"/>
                <a:ea typeface="宋体"/>
                <a:cs typeface="+mn-cs"/>
              </a:rPr>
              <a:t>3</a:t>
            </a:r>
            <a:endParaRPr kumimoji="0" lang="zh-CN" altLang="en-US" sz="2000" b="0" i="0" u="none" strike="noStrike" kern="0" cap="none" spc="0" normalizeH="0" baseline="0" noProof="0" dirty="0">
              <a:ln>
                <a:noFill/>
              </a:ln>
              <a:solidFill>
                <a:srgbClr val="000000"/>
              </a:solidFill>
              <a:effectLst/>
              <a:uLnTx/>
              <a:uFillTx/>
              <a:latin typeface="Arial"/>
              <a:ea typeface="宋体"/>
              <a:cs typeface="+mn-cs"/>
            </a:endParaRPr>
          </a:p>
        </p:txBody>
      </p:sp>
      <p:sp>
        <p:nvSpPr>
          <p:cNvPr id="41" name="矩形 40"/>
          <p:cNvSpPr/>
          <p:nvPr/>
        </p:nvSpPr>
        <p:spPr>
          <a:xfrm>
            <a:off x="7899772" y="2939033"/>
            <a:ext cx="1143000" cy="857250"/>
          </a:xfrm>
          <a:prstGeom prst="rect">
            <a:avLst/>
          </a:prstGeom>
          <a:solidFill>
            <a:srgbClr val="BBE0E3">
              <a:lumMod val="20000"/>
              <a:lumOff val="8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收货人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3</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sp>
        <p:nvSpPr>
          <p:cNvPr id="42" name="矩形 41"/>
          <p:cNvSpPr/>
          <p:nvPr/>
        </p:nvSpPr>
        <p:spPr>
          <a:xfrm>
            <a:off x="7899772" y="3653408"/>
            <a:ext cx="1143000" cy="857250"/>
          </a:xfrm>
          <a:prstGeom prst="rect">
            <a:avLst/>
          </a:prstGeom>
          <a:solidFill>
            <a:srgbClr val="BBE0E3">
              <a:lumMod val="20000"/>
              <a:lumOff val="8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收货人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4</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sp>
        <p:nvSpPr>
          <p:cNvPr id="43" name="矩形 42"/>
          <p:cNvSpPr/>
          <p:nvPr/>
        </p:nvSpPr>
        <p:spPr>
          <a:xfrm>
            <a:off x="7899772" y="4367783"/>
            <a:ext cx="1143000" cy="857250"/>
          </a:xfrm>
          <a:prstGeom prst="rect">
            <a:avLst/>
          </a:prstGeom>
          <a:solidFill>
            <a:srgbClr val="BBE0E3">
              <a:lumMod val="20000"/>
              <a:lumOff val="8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收货人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5</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cxnSp>
        <p:nvCxnSpPr>
          <p:cNvPr id="44" name="直接箭头连接符 43"/>
          <p:cNvCxnSpPr/>
          <p:nvPr/>
        </p:nvCxnSpPr>
        <p:spPr>
          <a:xfrm>
            <a:off x="1327522" y="4153471"/>
            <a:ext cx="357187" cy="1587"/>
          </a:xfrm>
          <a:prstGeom prst="straightConnector1">
            <a:avLst/>
          </a:prstGeom>
          <a:noFill/>
          <a:ln w="19050" cap="flat" cmpd="sng" algn="ctr">
            <a:solidFill>
              <a:srgbClr val="0070C0"/>
            </a:solidFill>
            <a:prstDash val="solid"/>
            <a:tailEnd type="arrow"/>
          </a:ln>
          <a:effectLst/>
        </p:spPr>
      </p:cxnSp>
      <p:sp>
        <p:nvSpPr>
          <p:cNvPr id="45" name="矩形 44"/>
          <p:cNvSpPr/>
          <p:nvPr/>
        </p:nvSpPr>
        <p:spPr>
          <a:xfrm>
            <a:off x="1684709" y="3867721"/>
            <a:ext cx="1285875" cy="571500"/>
          </a:xfrm>
          <a:prstGeom prst="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货运站</a:t>
            </a:r>
          </a:p>
        </p:txBody>
      </p:sp>
      <p:cxnSp>
        <p:nvCxnSpPr>
          <p:cNvPr id="46" name="直接箭头连接符 45"/>
          <p:cNvCxnSpPr/>
          <p:nvPr/>
        </p:nvCxnSpPr>
        <p:spPr>
          <a:xfrm>
            <a:off x="2827709" y="4153471"/>
            <a:ext cx="357188" cy="1587"/>
          </a:xfrm>
          <a:prstGeom prst="straightConnector1">
            <a:avLst/>
          </a:prstGeom>
          <a:noFill/>
          <a:ln w="19050" cap="flat" cmpd="sng" algn="ctr">
            <a:solidFill>
              <a:srgbClr val="0070C0"/>
            </a:solidFill>
            <a:prstDash val="solid"/>
            <a:tailEnd type="arrow"/>
          </a:ln>
          <a:effectLst/>
        </p:spPr>
      </p:cxnSp>
      <p:sp>
        <p:nvSpPr>
          <p:cNvPr id="47" name="矩形 46"/>
          <p:cNvSpPr/>
          <p:nvPr/>
        </p:nvSpPr>
        <p:spPr>
          <a:xfrm>
            <a:off x="6113834" y="3867721"/>
            <a:ext cx="1285875" cy="571500"/>
          </a:xfrm>
          <a:prstGeom prst="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目的地</a:t>
            </a:r>
            <a:r>
              <a:rPr kumimoji="0" lang="en-US" altLang="zh-CN" sz="2000" b="0" i="0" u="none" strike="noStrike" kern="0" cap="none" spc="0" normalizeH="0" baseline="0" noProof="0" dirty="0">
                <a:ln>
                  <a:noFill/>
                </a:ln>
                <a:solidFill>
                  <a:srgbClr val="000000"/>
                </a:solidFill>
                <a:effectLst/>
                <a:uLnTx/>
                <a:uFillTx/>
                <a:latin typeface="Arial"/>
                <a:ea typeface="宋体"/>
                <a:cs typeface="+mn-cs"/>
              </a:rPr>
              <a:t>3</a:t>
            </a:r>
            <a:endParaRPr kumimoji="0" lang="zh-CN" altLang="en-US" sz="2000" b="0" i="0" u="none" strike="noStrike" kern="0" cap="none" spc="0" normalizeH="0" baseline="0" noProof="0" dirty="0">
              <a:ln>
                <a:noFill/>
              </a:ln>
              <a:solidFill>
                <a:srgbClr val="000000"/>
              </a:solidFill>
              <a:effectLst/>
              <a:uLnTx/>
              <a:uFillTx/>
              <a:latin typeface="Arial"/>
              <a:ea typeface="宋体"/>
              <a:cs typeface="+mn-cs"/>
            </a:endParaRPr>
          </a:p>
        </p:txBody>
      </p:sp>
      <p:cxnSp>
        <p:nvCxnSpPr>
          <p:cNvPr id="48" name="直接箭头连接符 47"/>
          <p:cNvCxnSpPr/>
          <p:nvPr/>
        </p:nvCxnSpPr>
        <p:spPr>
          <a:xfrm>
            <a:off x="7399709" y="4153471"/>
            <a:ext cx="428625" cy="1587"/>
          </a:xfrm>
          <a:prstGeom prst="straightConnector1">
            <a:avLst/>
          </a:prstGeom>
          <a:noFill/>
          <a:ln w="19050" cap="flat" cmpd="sng" algn="ctr">
            <a:solidFill>
              <a:srgbClr val="0070C0"/>
            </a:solidFill>
            <a:prstDash val="solid"/>
            <a:tailEnd type="arrow"/>
          </a:ln>
          <a:effectLst/>
        </p:spPr>
      </p:cxnSp>
      <p:cxnSp>
        <p:nvCxnSpPr>
          <p:cNvPr id="49" name="直接连接符 48"/>
          <p:cNvCxnSpPr/>
          <p:nvPr/>
        </p:nvCxnSpPr>
        <p:spPr>
          <a:xfrm rot="5400000">
            <a:off x="755228" y="4154265"/>
            <a:ext cx="1571625" cy="1587"/>
          </a:xfrm>
          <a:prstGeom prst="line">
            <a:avLst/>
          </a:prstGeom>
          <a:noFill/>
          <a:ln w="19050" cap="flat" cmpd="sng" algn="ctr">
            <a:solidFill>
              <a:srgbClr val="0070C0"/>
            </a:solidFill>
            <a:prstDash val="solid"/>
          </a:ln>
          <a:effectLst/>
        </p:spPr>
      </p:cxnSp>
      <p:cxnSp>
        <p:nvCxnSpPr>
          <p:cNvPr id="50" name="直接连接符 49"/>
          <p:cNvCxnSpPr/>
          <p:nvPr/>
        </p:nvCxnSpPr>
        <p:spPr>
          <a:xfrm>
            <a:off x="1256084" y="3367658"/>
            <a:ext cx="285750" cy="1588"/>
          </a:xfrm>
          <a:prstGeom prst="line">
            <a:avLst/>
          </a:prstGeom>
          <a:noFill/>
          <a:ln w="19050" cap="flat" cmpd="sng" algn="ctr">
            <a:solidFill>
              <a:srgbClr val="0070C0"/>
            </a:solidFill>
            <a:prstDash val="solid"/>
          </a:ln>
          <a:effectLst/>
        </p:spPr>
      </p:cxnSp>
      <p:cxnSp>
        <p:nvCxnSpPr>
          <p:cNvPr id="51" name="直接连接符 50"/>
          <p:cNvCxnSpPr/>
          <p:nvPr/>
        </p:nvCxnSpPr>
        <p:spPr>
          <a:xfrm>
            <a:off x="1256084" y="4937696"/>
            <a:ext cx="285750" cy="1587"/>
          </a:xfrm>
          <a:prstGeom prst="line">
            <a:avLst/>
          </a:prstGeom>
          <a:noFill/>
          <a:ln w="9525" cap="flat" cmpd="sng" algn="ctr">
            <a:solidFill>
              <a:srgbClr val="BBE0E3">
                <a:shade val="95000"/>
                <a:satMod val="105000"/>
              </a:srgbClr>
            </a:solidFill>
            <a:prstDash val="solid"/>
          </a:ln>
          <a:effectLst/>
        </p:spPr>
      </p:cxnSp>
      <p:cxnSp>
        <p:nvCxnSpPr>
          <p:cNvPr id="52" name="直接连接符 51"/>
          <p:cNvCxnSpPr/>
          <p:nvPr/>
        </p:nvCxnSpPr>
        <p:spPr>
          <a:xfrm rot="5400000">
            <a:off x="6829003" y="4152677"/>
            <a:ext cx="1571625" cy="1587"/>
          </a:xfrm>
          <a:prstGeom prst="line">
            <a:avLst/>
          </a:prstGeom>
          <a:noFill/>
          <a:ln w="19050" cap="flat" cmpd="sng" algn="ctr">
            <a:solidFill>
              <a:srgbClr val="0070C0"/>
            </a:solidFill>
            <a:prstDash val="solid"/>
          </a:ln>
          <a:effectLst/>
        </p:spPr>
      </p:cxnSp>
      <p:cxnSp>
        <p:nvCxnSpPr>
          <p:cNvPr id="53" name="直接箭头连接符 52"/>
          <p:cNvCxnSpPr/>
          <p:nvPr/>
        </p:nvCxnSpPr>
        <p:spPr>
          <a:xfrm>
            <a:off x="7614022" y="3367658"/>
            <a:ext cx="285750" cy="1588"/>
          </a:xfrm>
          <a:prstGeom prst="straightConnector1">
            <a:avLst/>
          </a:prstGeom>
          <a:noFill/>
          <a:ln w="19050" cap="flat" cmpd="sng" algn="ctr">
            <a:solidFill>
              <a:srgbClr val="0070C0"/>
            </a:solidFill>
            <a:prstDash val="solid"/>
            <a:tailEnd type="arrow"/>
          </a:ln>
          <a:effectLst/>
        </p:spPr>
      </p:cxnSp>
      <p:cxnSp>
        <p:nvCxnSpPr>
          <p:cNvPr id="54" name="直接箭头连接符 53"/>
          <p:cNvCxnSpPr/>
          <p:nvPr/>
        </p:nvCxnSpPr>
        <p:spPr>
          <a:xfrm>
            <a:off x="7614022" y="4937696"/>
            <a:ext cx="214312" cy="1587"/>
          </a:xfrm>
          <a:prstGeom prst="straightConnector1">
            <a:avLst/>
          </a:prstGeom>
          <a:noFill/>
          <a:ln w="19050" cap="flat" cmpd="sng" algn="ctr">
            <a:solidFill>
              <a:srgbClr val="0070C0"/>
            </a:solidFill>
            <a:prstDash val="solid"/>
            <a:tailEnd type="arrow"/>
          </a:ln>
          <a:effectLst/>
        </p:spPr>
      </p:cxnSp>
      <p:sp>
        <p:nvSpPr>
          <p:cNvPr id="55" name="矩形 54"/>
          <p:cNvSpPr/>
          <p:nvPr/>
        </p:nvSpPr>
        <p:spPr>
          <a:xfrm>
            <a:off x="3184897" y="3867721"/>
            <a:ext cx="1285875" cy="571500"/>
          </a:xfrm>
          <a:prstGeom prst="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目的地</a:t>
            </a:r>
            <a:r>
              <a:rPr kumimoji="0" lang="en-US" altLang="zh-CN" sz="2000" b="0" i="0" u="none" strike="noStrike" kern="0" cap="none" spc="0" normalizeH="0" baseline="0" noProof="0" dirty="0">
                <a:ln>
                  <a:noFill/>
                </a:ln>
                <a:solidFill>
                  <a:srgbClr val="000000"/>
                </a:solidFill>
                <a:effectLst/>
                <a:uLnTx/>
                <a:uFillTx/>
                <a:latin typeface="Arial"/>
                <a:ea typeface="宋体"/>
                <a:cs typeface="+mn-cs"/>
              </a:rPr>
              <a:t>1</a:t>
            </a:r>
            <a:endParaRPr kumimoji="0" lang="zh-CN" altLang="en-US" sz="2000" b="0" i="0" u="none" strike="noStrike" kern="0" cap="none" spc="0" normalizeH="0" baseline="0" noProof="0" dirty="0">
              <a:ln>
                <a:noFill/>
              </a:ln>
              <a:solidFill>
                <a:srgbClr val="000000"/>
              </a:solidFill>
              <a:effectLst/>
              <a:uLnTx/>
              <a:uFillTx/>
              <a:latin typeface="Arial"/>
              <a:ea typeface="宋体"/>
              <a:cs typeface="+mn-cs"/>
            </a:endParaRPr>
          </a:p>
        </p:txBody>
      </p:sp>
      <p:cxnSp>
        <p:nvCxnSpPr>
          <p:cNvPr id="56" name="直接箭头连接符 55"/>
          <p:cNvCxnSpPr/>
          <p:nvPr/>
        </p:nvCxnSpPr>
        <p:spPr>
          <a:xfrm>
            <a:off x="5685209" y="4153471"/>
            <a:ext cx="428625" cy="1587"/>
          </a:xfrm>
          <a:prstGeom prst="straightConnector1">
            <a:avLst/>
          </a:prstGeom>
          <a:noFill/>
          <a:ln w="19050" cap="flat" cmpd="sng" algn="ctr">
            <a:solidFill>
              <a:srgbClr val="0070C0"/>
            </a:solidFill>
            <a:prstDash val="solid"/>
            <a:tailEnd type="arrow"/>
          </a:ln>
          <a:effectLst/>
        </p:spPr>
      </p:cxnSp>
      <p:sp>
        <p:nvSpPr>
          <p:cNvPr id="57" name="矩形 56"/>
          <p:cNvSpPr/>
          <p:nvPr/>
        </p:nvSpPr>
        <p:spPr>
          <a:xfrm>
            <a:off x="3184897" y="5010721"/>
            <a:ext cx="1428750" cy="500062"/>
          </a:xfrm>
          <a:prstGeom prst="rect">
            <a:avLst/>
          </a:prstGeom>
          <a:solidFill>
            <a:srgbClr val="000000">
              <a:lumMod val="10000"/>
              <a:lumOff val="9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发货人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2</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sp>
        <p:nvSpPr>
          <p:cNvPr id="58" name="矩形 57"/>
          <p:cNvSpPr/>
          <p:nvPr/>
        </p:nvSpPr>
        <p:spPr>
          <a:xfrm>
            <a:off x="3184897" y="2939033"/>
            <a:ext cx="1428750" cy="500063"/>
          </a:xfrm>
          <a:prstGeom prst="rect">
            <a:avLst/>
          </a:prstGeom>
          <a:solidFill>
            <a:srgbClr val="000000">
              <a:lumMod val="10000"/>
              <a:lumOff val="9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收货人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1</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cxnSp>
        <p:nvCxnSpPr>
          <p:cNvPr id="59" name="直接箭头连接符 58"/>
          <p:cNvCxnSpPr/>
          <p:nvPr/>
        </p:nvCxnSpPr>
        <p:spPr>
          <a:xfrm rot="5400000" flipH="1" flipV="1">
            <a:off x="3542878" y="4724177"/>
            <a:ext cx="428625" cy="1587"/>
          </a:xfrm>
          <a:prstGeom prst="straightConnector1">
            <a:avLst/>
          </a:prstGeom>
          <a:noFill/>
          <a:ln w="19050" cap="flat" cmpd="sng" algn="ctr">
            <a:solidFill>
              <a:srgbClr val="0070C0"/>
            </a:solidFill>
            <a:prstDash val="solid"/>
            <a:tailEnd type="arrow"/>
          </a:ln>
          <a:effectLst/>
        </p:spPr>
      </p:cxnSp>
      <p:cxnSp>
        <p:nvCxnSpPr>
          <p:cNvPr id="60" name="直接箭头连接符 59"/>
          <p:cNvCxnSpPr/>
          <p:nvPr/>
        </p:nvCxnSpPr>
        <p:spPr>
          <a:xfrm rot="5400000" flipH="1" flipV="1">
            <a:off x="3542878" y="3581177"/>
            <a:ext cx="428625" cy="1587"/>
          </a:xfrm>
          <a:prstGeom prst="straightConnector1">
            <a:avLst/>
          </a:prstGeom>
          <a:noFill/>
          <a:ln w="19050" cap="flat" cmpd="sng" algn="ctr">
            <a:solidFill>
              <a:srgbClr val="0070C0"/>
            </a:solidFill>
            <a:prstDash val="solid"/>
            <a:tailEnd type="arrow"/>
          </a:ln>
          <a:effectLst/>
        </p:spPr>
      </p:cxnSp>
      <p:cxnSp>
        <p:nvCxnSpPr>
          <p:cNvPr id="61" name="直接箭头连接符 60"/>
          <p:cNvCxnSpPr/>
          <p:nvPr/>
        </p:nvCxnSpPr>
        <p:spPr>
          <a:xfrm>
            <a:off x="4256459" y="4153471"/>
            <a:ext cx="357188" cy="1587"/>
          </a:xfrm>
          <a:prstGeom prst="straightConnector1">
            <a:avLst/>
          </a:prstGeom>
          <a:noFill/>
          <a:ln w="19050" cap="flat" cmpd="sng" algn="ctr">
            <a:solidFill>
              <a:srgbClr val="0070C0"/>
            </a:solidFill>
            <a:prstDash val="solid"/>
            <a:tailEnd type="arrow"/>
          </a:ln>
          <a:effectLst/>
        </p:spPr>
      </p:cxnSp>
      <p:sp>
        <p:nvSpPr>
          <p:cNvPr id="62" name="矩形 61"/>
          <p:cNvSpPr/>
          <p:nvPr/>
        </p:nvSpPr>
        <p:spPr>
          <a:xfrm>
            <a:off x="4613647" y="3867721"/>
            <a:ext cx="1285875" cy="571500"/>
          </a:xfrm>
          <a:prstGeom prst="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Arial"/>
                <a:ea typeface="宋体"/>
                <a:cs typeface="+mn-cs"/>
              </a:rPr>
              <a:t>目的地</a:t>
            </a:r>
            <a:r>
              <a:rPr kumimoji="0" lang="en-US" altLang="zh-CN" sz="2000" b="0" i="0" u="none" strike="noStrike" kern="0" cap="none" spc="0" normalizeH="0" baseline="0" noProof="0" dirty="0">
                <a:ln>
                  <a:noFill/>
                </a:ln>
                <a:solidFill>
                  <a:srgbClr val="000000"/>
                </a:solidFill>
                <a:effectLst/>
                <a:uLnTx/>
                <a:uFillTx/>
                <a:latin typeface="Arial"/>
                <a:ea typeface="宋体"/>
                <a:cs typeface="+mn-cs"/>
              </a:rPr>
              <a:t>2</a:t>
            </a:r>
            <a:endParaRPr kumimoji="0" lang="zh-CN" altLang="en-US" sz="2000" b="0" i="0" u="none" strike="noStrike" kern="0" cap="none" spc="0" normalizeH="0" baseline="0" noProof="0" dirty="0">
              <a:ln>
                <a:noFill/>
              </a:ln>
              <a:solidFill>
                <a:srgbClr val="000000"/>
              </a:solidFill>
              <a:effectLst/>
              <a:uLnTx/>
              <a:uFillTx/>
              <a:latin typeface="Arial"/>
              <a:ea typeface="宋体"/>
              <a:cs typeface="+mn-cs"/>
            </a:endParaRPr>
          </a:p>
        </p:txBody>
      </p:sp>
      <p:sp>
        <p:nvSpPr>
          <p:cNvPr id="63" name="矩形 62"/>
          <p:cNvSpPr/>
          <p:nvPr/>
        </p:nvSpPr>
        <p:spPr>
          <a:xfrm>
            <a:off x="4756522" y="5001196"/>
            <a:ext cx="1428750" cy="500062"/>
          </a:xfrm>
          <a:prstGeom prst="rect">
            <a:avLst/>
          </a:prstGeom>
          <a:solidFill>
            <a:srgbClr val="000000">
              <a:lumMod val="10000"/>
              <a:lumOff val="9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收货人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2</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sp>
        <p:nvSpPr>
          <p:cNvPr id="64" name="矩形 63"/>
          <p:cNvSpPr/>
          <p:nvPr/>
        </p:nvSpPr>
        <p:spPr>
          <a:xfrm>
            <a:off x="4756522" y="2929508"/>
            <a:ext cx="1428750" cy="500063"/>
          </a:xfrm>
          <a:prstGeom prst="rect">
            <a:avLst/>
          </a:prstGeom>
          <a:solidFill>
            <a:srgbClr val="000000">
              <a:lumMod val="10000"/>
              <a:lumOff val="90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Arial"/>
                <a:ea typeface="宋体"/>
                <a:cs typeface="+mn-cs"/>
              </a:rPr>
              <a:t>收货人</a:t>
            </a:r>
            <a:r>
              <a:rPr kumimoji="0" lang="en-US" altLang="zh-CN" sz="1800" b="0" i="0" u="none" strike="noStrike" kern="0" cap="none" spc="0" normalizeH="0" baseline="0" noProof="0" dirty="0">
                <a:ln>
                  <a:noFill/>
                </a:ln>
                <a:solidFill>
                  <a:srgbClr val="000000"/>
                </a:solidFill>
                <a:effectLst/>
                <a:uLnTx/>
                <a:uFillTx/>
                <a:latin typeface="Arial"/>
                <a:ea typeface="宋体"/>
                <a:cs typeface="+mn-cs"/>
              </a:rPr>
              <a:t>5</a:t>
            </a:r>
            <a:endParaRPr kumimoji="0" lang="zh-CN" altLang="en-US" sz="1800" b="0" i="0" u="none" strike="noStrike" kern="0" cap="none" spc="0" normalizeH="0" baseline="0" noProof="0" dirty="0">
              <a:ln>
                <a:noFill/>
              </a:ln>
              <a:solidFill>
                <a:srgbClr val="000000"/>
              </a:solidFill>
              <a:effectLst/>
              <a:uLnTx/>
              <a:uFillTx/>
              <a:latin typeface="Arial"/>
              <a:ea typeface="宋体"/>
              <a:cs typeface="+mn-cs"/>
            </a:endParaRPr>
          </a:p>
        </p:txBody>
      </p:sp>
      <p:cxnSp>
        <p:nvCxnSpPr>
          <p:cNvPr id="65" name="直接箭头连接符 64"/>
          <p:cNvCxnSpPr/>
          <p:nvPr/>
        </p:nvCxnSpPr>
        <p:spPr>
          <a:xfrm rot="5400000">
            <a:off x="5108153" y="4657502"/>
            <a:ext cx="581025" cy="1587"/>
          </a:xfrm>
          <a:prstGeom prst="straightConnector1">
            <a:avLst/>
          </a:prstGeom>
          <a:noFill/>
          <a:ln w="19050" cap="flat" cmpd="sng" algn="ctr">
            <a:solidFill>
              <a:srgbClr val="0070C0"/>
            </a:solidFill>
            <a:prstDash val="solid"/>
            <a:tailEnd type="arrow"/>
          </a:ln>
          <a:effectLst/>
        </p:spPr>
      </p:cxnSp>
      <p:cxnSp>
        <p:nvCxnSpPr>
          <p:cNvPr id="66" name="直接箭头连接符 65"/>
          <p:cNvCxnSpPr/>
          <p:nvPr/>
        </p:nvCxnSpPr>
        <p:spPr>
          <a:xfrm rot="5400000">
            <a:off x="5085928" y="3581177"/>
            <a:ext cx="571500" cy="1588"/>
          </a:xfrm>
          <a:prstGeom prst="straightConnector1">
            <a:avLst/>
          </a:prstGeom>
          <a:noFill/>
          <a:ln w="19050" cap="flat" cmpd="sng" algn="ctr">
            <a:solidFill>
              <a:srgbClr val="0070C0"/>
            </a:solidFill>
            <a:prstDash val="solid"/>
            <a:tailEnd type="arrow"/>
          </a:ln>
          <a:effectLst/>
        </p:spPr>
      </p:cxnSp>
      <p:sp>
        <p:nvSpPr>
          <p:cNvPr id="67" name="线形标注 1(带边框和强调线) 66"/>
          <p:cNvSpPr/>
          <p:nvPr/>
        </p:nvSpPr>
        <p:spPr>
          <a:xfrm>
            <a:off x="5724128" y="237133"/>
            <a:ext cx="3096344" cy="1643062"/>
          </a:xfrm>
          <a:prstGeom prst="accentBorderCallout1">
            <a:avLst>
              <a:gd name="adj1" fmla="val 18750"/>
              <a:gd name="adj2" fmla="val -8333"/>
              <a:gd name="adj3" fmla="val 104433"/>
              <a:gd name="adj4" fmla="val -15745"/>
            </a:avLst>
          </a:prstGeom>
          <a:solidFill>
            <a:srgbClr val="FFFFFF"/>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更好地满足沿途各站点的需求</a:t>
            </a:r>
            <a:endParaRPr kumimoji="0" lang="en-US" altLang="zh-CN" sz="2400" b="0" i="0" u="none" strike="noStrike" kern="0" cap="none" spc="0" normalizeH="0" baseline="0" noProof="0" dirty="0">
              <a:ln>
                <a:noFill/>
              </a:ln>
              <a:solidFill>
                <a:srgbClr val="000000"/>
              </a:solidFill>
              <a:effectLst/>
              <a:uLnTx/>
              <a:uFillTx/>
              <a:latin typeface="Arial"/>
              <a:ea typeface="宋体"/>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充分利用车辆的载重和容积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plus(in)">
                                      <p:cBhvr>
                                        <p:cTn id="7"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1331640" y="553244"/>
            <a:ext cx="5616624" cy="646331"/>
          </a:xfrm>
          <a:prstGeom prst="rect">
            <a:avLst/>
          </a:prstGeom>
        </p:spPr>
        <p:txBody>
          <a:bodyPr wrap="square">
            <a:spAutoFit/>
          </a:bodyPr>
          <a:lstStyle/>
          <a:p>
            <a:pPr indent="304800" algn="just">
              <a:lnSpc>
                <a:spcPct val="150000"/>
              </a:lnSpc>
              <a:spcAft>
                <a:spcPts val="0"/>
              </a:spcAft>
              <a:buFont typeface="Arial" pitchFamily="34" charset="0"/>
              <a:buChar char="•"/>
            </a:pPr>
            <a:r>
              <a:rPr lang="zh-CN" altLang="en-US" sz="2400" dirty="0" smtClean="0">
                <a:solidFill>
                  <a:srgbClr val="FF0000"/>
                </a:solidFill>
                <a:latin typeface="宋体" pitchFamily="2" charset="-122"/>
                <a:ea typeface="宋体" pitchFamily="2" charset="-122"/>
              </a:rPr>
              <a:t>非固定式零担车</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175182"/>
            <a:ext cx="7272808" cy="2862322"/>
          </a:xfrm>
          <a:prstGeom prst="rect">
            <a:avLst/>
          </a:prstGeom>
        </p:spPr>
        <p:txBody>
          <a:bodyPr wrap="square">
            <a:spAutoFit/>
          </a:bodyPr>
          <a:lstStyle/>
          <a:p>
            <a:pPr indent="304800" algn="just">
              <a:lnSpc>
                <a:spcPct val="150000"/>
              </a:lnSpc>
            </a:pPr>
            <a:r>
              <a:rPr lang="zh-CN" altLang="en-US" sz="2400" dirty="0" smtClean="0">
                <a:latin typeface="宋体" pitchFamily="2" charset="-122"/>
                <a:ea typeface="宋体" pitchFamily="2" charset="-122"/>
              </a:rPr>
              <a:t>指按照零担货流的具体情况，根据实际需要，</a:t>
            </a:r>
            <a:r>
              <a:rPr lang="zh-CN" altLang="en-US" sz="2400" dirty="0" smtClean="0">
                <a:solidFill>
                  <a:srgbClr val="FF0000"/>
                </a:solidFill>
                <a:latin typeface="宋体" pitchFamily="2" charset="-122"/>
                <a:ea typeface="宋体" pitchFamily="2" charset="-122"/>
              </a:rPr>
              <a:t>临时组织</a:t>
            </a:r>
            <a:r>
              <a:rPr lang="zh-CN" altLang="en-US" sz="2400" dirty="0" smtClean="0">
                <a:latin typeface="宋体" pitchFamily="2" charset="-122"/>
                <a:ea typeface="宋体" pitchFamily="2" charset="-122"/>
              </a:rPr>
              <a:t>而成的零担车。</a:t>
            </a:r>
          </a:p>
          <a:p>
            <a:pPr indent="304800" algn="just">
              <a:lnSpc>
                <a:spcPct val="150000"/>
              </a:lnSpc>
            </a:pPr>
            <a:r>
              <a:rPr lang="zh-CN" altLang="en-US" sz="2400" dirty="0" smtClean="0">
                <a:latin typeface="宋体" pitchFamily="2" charset="-122"/>
                <a:ea typeface="宋体" pitchFamily="2" charset="-122"/>
              </a:rPr>
              <a:t>通常在新辟零担货运线路或季节性零担货物线路上使用。</a:t>
            </a:r>
          </a:p>
          <a:p>
            <a:pPr indent="304800" algn="just">
              <a:lnSpc>
                <a:spcPct val="150000"/>
              </a:lnSpc>
            </a:pPr>
            <a:endParaRPr lang="zh-CN" altLang="en-US" sz="2400" dirty="0" smtClean="0">
              <a:latin typeface="宋体" pitchFamily="2" charset="-122"/>
              <a:ea typeface="宋体" pitchFamily="2" charset="-122"/>
            </a:endParaRPr>
          </a:p>
        </p:txBody>
      </p:sp>
      <p:pic>
        <p:nvPicPr>
          <p:cNvPr id="6" name="图片 5">
            <a:extLst>
              <a:ext uri="{FF2B5EF4-FFF2-40B4-BE49-F238E27FC236}">
                <a16:creationId xmlns="" xmlns:a16="http://schemas.microsoft.com/office/drawing/2014/main" id="{44627354-FD0D-4F1B-98AF-63F5FF87039C}"/>
              </a:ext>
            </a:extLst>
          </p:cNvPr>
          <p:cNvPicPr>
            <a:picLocks noChangeAspect="1"/>
          </p:cNvPicPr>
          <p:nvPr/>
        </p:nvPicPr>
        <p:blipFill>
          <a:blip r:embed="rId2" cstate="print"/>
          <a:stretch>
            <a:fillRect/>
          </a:stretch>
        </p:blipFill>
        <p:spPr>
          <a:xfrm>
            <a:off x="179512" y="481236"/>
            <a:ext cx="917827" cy="93840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646331"/>
          </a:xfrm>
          <a:prstGeom prst="rect">
            <a:avLst/>
          </a:prstGeom>
        </p:spPr>
        <p:txBody>
          <a:bodyPr wrap="square">
            <a:spAutoFit/>
          </a:bodyPr>
          <a:lstStyle/>
          <a:p>
            <a:pPr indent="304800" algn="just">
              <a:lnSpc>
                <a:spcPct val="150000"/>
              </a:lnSpc>
              <a:spcAft>
                <a:spcPts val="0"/>
              </a:spcAft>
              <a:buFont typeface="Wingdings" pitchFamily="2" charset="2"/>
              <a:buChar char="Ø"/>
            </a:pPr>
            <a:r>
              <a:rPr lang="zh-CN" altLang="en-US" sz="2400" dirty="0" smtClean="0">
                <a:solidFill>
                  <a:srgbClr val="FF0000"/>
                </a:solidFill>
                <a:latin typeface="宋体" pitchFamily="2" charset="-122"/>
                <a:ea typeface="宋体" pitchFamily="2" charset="-122"/>
              </a:rPr>
              <a:t>零担货物运输流程</a:t>
            </a:r>
            <a:endParaRPr lang="en-US" altLang="zh-CN" sz="2400" dirty="0" smtClean="0">
              <a:solidFill>
                <a:srgbClr val="FF0000"/>
              </a:solidFill>
              <a:latin typeface="宋体" pitchFamily="2" charset="-122"/>
              <a:ea typeface="宋体" pitchFamily="2" charset="-122"/>
            </a:endParaRPr>
          </a:p>
        </p:txBody>
      </p:sp>
      <p:sp>
        <p:nvSpPr>
          <p:cNvPr id="5" name="矩形 4"/>
          <p:cNvSpPr/>
          <p:nvPr/>
        </p:nvSpPr>
        <p:spPr>
          <a:xfrm>
            <a:off x="1115616" y="1633364"/>
            <a:ext cx="158417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托运受理</a:t>
            </a:r>
            <a:endParaRPr lang="zh-CN" altLang="en-US" sz="2400" b="1" dirty="0">
              <a:latin typeface="宋体" pitchFamily="2" charset="-122"/>
              <a:ea typeface="宋体" pitchFamily="2" charset="-122"/>
            </a:endParaRPr>
          </a:p>
        </p:txBody>
      </p:sp>
      <p:sp>
        <p:nvSpPr>
          <p:cNvPr id="6" name="矩形 5"/>
          <p:cNvSpPr/>
          <p:nvPr/>
        </p:nvSpPr>
        <p:spPr>
          <a:xfrm>
            <a:off x="1115616" y="2857500"/>
            <a:ext cx="936104"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过磅起票</a:t>
            </a:r>
            <a:endParaRPr lang="zh-CN" altLang="en-US" sz="2400" b="1" dirty="0">
              <a:latin typeface="宋体" pitchFamily="2" charset="-122"/>
              <a:ea typeface="宋体" pitchFamily="2" charset="-122"/>
            </a:endParaRPr>
          </a:p>
        </p:txBody>
      </p:sp>
      <p:sp>
        <p:nvSpPr>
          <p:cNvPr id="8" name="矩形 7"/>
          <p:cNvSpPr/>
          <p:nvPr/>
        </p:nvSpPr>
        <p:spPr>
          <a:xfrm>
            <a:off x="2699792" y="2857500"/>
            <a:ext cx="936104"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仓库保管</a:t>
            </a:r>
            <a:endParaRPr lang="zh-CN" altLang="en-US" sz="2400" b="1" dirty="0">
              <a:latin typeface="宋体" pitchFamily="2" charset="-122"/>
              <a:ea typeface="宋体" pitchFamily="2" charset="-122"/>
            </a:endParaRPr>
          </a:p>
        </p:txBody>
      </p:sp>
      <p:sp>
        <p:nvSpPr>
          <p:cNvPr id="9" name="矩形 8"/>
          <p:cNvSpPr/>
          <p:nvPr/>
        </p:nvSpPr>
        <p:spPr>
          <a:xfrm>
            <a:off x="4355976" y="2857500"/>
            <a:ext cx="936104"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配载装车</a:t>
            </a:r>
            <a:endParaRPr lang="zh-CN" altLang="en-US" sz="2400" b="1" dirty="0">
              <a:latin typeface="宋体" pitchFamily="2" charset="-122"/>
              <a:ea typeface="宋体" pitchFamily="2" charset="-122"/>
            </a:endParaRPr>
          </a:p>
        </p:txBody>
      </p:sp>
      <p:sp>
        <p:nvSpPr>
          <p:cNvPr id="10" name="矩形 9"/>
          <p:cNvSpPr/>
          <p:nvPr/>
        </p:nvSpPr>
        <p:spPr>
          <a:xfrm>
            <a:off x="6012160" y="2857500"/>
            <a:ext cx="936104"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车辆运行</a:t>
            </a:r>
            <a:endParaRPr lang="zh-CN" altLang="en-US" sz="2400" b="1" dirty="0">
              <a:latin typeface="宋体" pitchFamily="2" charset="-122"/>
              <a:ea typeface="宋体" pitchFamily="2" charset="-122"/>
            </a:endParaRPr>
          </a:p>
        </p:txBody>
      </p:sp>
      <p:sp>
        <p:nvSpPr>
          <p:cNvPr id="11" name="矩形 10"/>
          <p:cNvSpPr/>
          <p:nvPr/>
        </p:nvSpPr>
        <p:spPr>
          <a:xfrm>
            <a:off x="7668344" y="2857500"/>
            <a:ext cx="936104" cy="8640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到站卸货</a:t>
            </a:r>
            <a:endParaRPr lang="zh-CN" altLang="en-US" sz="2400" b="1" dirty="0">
              <a:latin typeface="宋体" pitchFamily="2" charset="-122"/>
              <a:ea typeface="宋体" pitchFamily="2" charset="-122"/>
            </a:endParaRPr>
          </a:p>
        </p:txBody>
      </p:sp>
      <p:sp>
        <p:nvSpPr>
          <p:cNvPr id="12" name="矩形 11"/>
          <p:cNvSpPr/>
          <p:nvPr/>
        </p:nvSpPr>
        <p:spPr>
          <a:xfrm>
            <a:off x="6372200" y="4441676"/>
            <a:ext cx="158417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货物交付</a:t>
            </a:r>
            <a:endParaRPr lang="zh-CN" altLang="en-US" sz="2400" b="1" dirty="0">
              <a:latin typeface="宋体" pitchFamily="2" charset="-122"/>
              <a:ea typeface="宋体" pitchFamily="2" charset="-122"/>
            </a:endParaRPr>
          </a:p>
        </p:txBody>
      </p:sp>
      <p:sp>
        <p:nvSpPr>
          <p:cNvPr id="13" name="左弧形箭头 12"/>
          <p:cNvSpPr/>
          <p:nvPr/>
        </p:nvSpPr>
        <p:spPr>
          <a:xfrm>
            <a:off x="323528" y="1849388"/>
            <a:ext cx="648072" cy="1296144"/>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右箭头 13"/>
          <p:cNvSpPr/>
          <p:nvPr/>
        </p:nvSpPr>
        <p:spPr>
          <a:xfrm>
            <a:off x="2123728" y="3145532"/>
            <a:ext cx="432048"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3779912" y="3145532"/>
            <a:ext cx="432048"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5436096" y="3145532"/>
            <a:ext cx="432048"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7092280" y="3145532"/>
            <a:ext cx="432048"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弧形箭头 17"/>
          <p:cNvSpPr/>
          <p:nvPr/>
        </p:nvSpPr>
        <p:spPr>
          <a:xfrm>
            <a:off x="8244408" y="3721596"/>
            <a:ext cx="432048" cy="12961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a:off x="6300192" y="1201316"/>
            <a:ext cx="158417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货物中转</a:t>
            </a:r>
            <a:endParaRPr lang="zh-CN" altLang="en-US" sz="2400" b="1" dirty="0">
              <a:latin typeface="宋体" pitchFamily="2" charset="-122"/>
              <a:ea typeface="宋体" pitchFamily="2" charset="-122"/>
            </a:endParaRPr>
          </a:p>
        </p:txBody>
      </p:sp>
      <p:sp>
        <p:nvSpPr>
          <p:cNvPr id="20" name="右箭头 19"/>
          <p:cNvSpPr/>
          <p:nvPr/>
        </p:nvSpPr>
        <p:spPr>
          <a:xfrm rot="16200000">
            <a:off x="6084168" y="2209428"/>
            <a:ext cx="936104"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rot="3061576">
            <a:off x="7146602" y="2173191"/>
            <a:ext cx="936104"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115616" y="481235"/>
            <a:ext cx="6013648" cy="4900545"/>
          </a:xfrm>
          <a:prstGeom prst="rect">
            <a:avLst/>
          </a:prstGeom>
          <a:noFill/>
          <a:ln w="9525">
            <a:noFill/>
            <a:miter lim="800000"/>
            <a:headEnd/>
            <a:tailEnd/>
          </a:ln>
        </p:spPr>
      </p:pic>
      <p:sp>
        <p:nvSpPr>
          <p:cNvPr id="4" name="矩形 3">
            <a:extLst>
              <a:ext uri="{FF2B5EF4-FFF2-40B4-BE49-F238E27FC236}">
                <a16:creationId xmlns="" xmlns:a16="http://schemas.microsoft.com/office/drawing/2014/main" id="{17274AA4-C536-4ADE-8C23-1CC6EC0A0C92}"/>
              </a:ext>
            </a:extLst>
          </p:cNvPr>
          <p:cNvSpPr/>
          <p:nvPr/>
        </p:nvSpPr>
        <p:spPr>
          <a:xfrm>
            <a:off x="2915816" y="2065412"/>
            <a:ext cx="2376264" cy="646331"/>
          </a:xfrm>
          <a:prstGeom prst="rect">
            <a:avLst/>
          </a:prstGeom>
        </p:spPr>
        <p:txBody>
          <a:bodyPr wrap="square">
            <a:spAutoFit/>
          </a:bodyPr>
          <a:lstStyle/>
          <a:p>
            <a:pPr indent="304800" algn="just">
              <a:lnSpc>
                <a:spcPct val="150000"/>
              </a:lnSpc>
              <a:spcAft>
                <a:spcPts val="0"/>
              </a:spcAft>
              <a:buFont typeface="Arial" pitchFamily="34" charset="0"/>
              <a:buChar char="•"/>
            </a:pPr>
            <a:r>
              <a:rPr lang="zh-CN" altLang="en-US" sz="2400" dirty="0" smtClean="0">
                <a:solidFill>
                  <a:srgbClr val="FF0000"/>
                </a:solidFill>
                <a:latin typeface="宋体" pitchFamily="2" charset="-122"/>
                <a:ea typeface="宋体" pitchFamily="2" charset="-122"/>
              </a:rPr>
              <a:t>托运受理</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2915816" y="2687350"/>
            <a:ext cx="7272808" cy="1754326"/>
          </a:xfrm>
          <a:prstGeom prst="rect">
            <a:avLst/>
          </a:prstGeom>
        </p:spPr>
        <p:txBody>
          <a:bodyPr wrap="square">
            <a:spAutoFit/>
          </a:bodyPr>
          <a:lstStyle/>
          <a:p>
            <a:pPr indent="304800" algn="just">
              <a:lnSpc>
                <a:spcPct val="150000"/>
              </a:lnSpc>
            </a:pPr>
            <a:r>
              <a:rPr lang="zh-CN" altLang="en-US" sz="2400" dirty="0" smtClean="0">
                <a:latin typeface="宋体" pitchFamily="2" charset="-122"/>
                <a:ea typeface="宋体" pitchFamily="2" charset="-122"/>
              </a:rPr>
              <a:t>随时受理制</a:t>
            </a:r>
            <a:endParaRPr lang="en-US" altLang="zh-CN" sz="2400" dirty="0" smtClean="0">
              <a:latin typeface="宋体" pitchFamily="2" charset="-122"/>
              <a:ea typeface="宋体" pitchFamily="2" charset="-122"/>
            </a:endParaRPr>
          </a:p>
          <a:p>
            <a:pPr indent="304800" algn="just">
              <a:lnSpc>
                <a:spcPct val="150000"/>
              </a:lnSpc>
            </a:pPr>
            <a:r>
              <a:rPr lang="zh-CN" altLang="en-US" sz="2400" dirty="0" smtClean="0">
                <a:latin typeface="宋体" pitchFamily="2" charset="-122"/>
                <a:ea typeface="宋体" pitchFamily="2" charset="-122"/>
              </a:rPr>
              <a:t>预先审批制</a:t>
            </a:r>
            <a:endParaRPr lang="en-US" altLang="zh-CN" sz="2400" dirty="0" smtClean="0">
              <a:latin typeface="宋体" pitchFamily="2" charset="-122"/>
              <a:ea typeface="宋体" pitchFamily="2" charset="-122"/>
            </a:endParaRPr>
          </a:p>
          <a:p>
            <a:pPr indent="304800" algn="just">
              <a:lnSpc>
                <a:spcPct val="150000"/>
              </a:lnSpc>
            </a:pPr>
            <a:r>
              <a:rPr lang="zh-CN" altLang="en-US" sz="2400" dirty="0" smtClean="0">
                <a:latin typeface="宋体" pitchFamily="2" charset="-122"/>
                <a:ea typeface="宋体" pitchFamily="2" charset="-122"/>
              </a:rPr>
              <a:t>日历承运制</a:t>
            </a:r>
          </a:p>
        </p:txBody>
      </p:sp>
      <p:pic>
        <p:nvPicPr>
          <p:cNvPr id="5" name="图形 3" descr="呼叫中心">
            <a:extLst>
              <a:ext uri="{FF2B5EF4-FFF2-40B4-BE49-F238E27FC236}">
                <a16:creationId xmlns="" xmlns:a16="http://schemas.microsoft.com/office/drawing/2014/main" id="{5C16148B-2D23-42F9-9347-48A6102B0D50}"/>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051720" y="2281436"/>
            <a:ext cx="720080" cy="7200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646331"/>
          </a:xfrm>
          <a:prstGeom prst="rect">
            <a:avLst/>
          </a:prstGeom>
        </p:spPr>
        <p:txBody>
          <a:bodyPr wrap="square">
            <a:spAutoFit/>
          </a:bodyPr>
          <a:lstStyle/>
          <a:p>
            <a:pPr indent="304800" algn="just">
              <a:lnSpc>
                <a:spcPct val="150000"/>
              </a:lnSpc>
              <a:spcAft>
                <a:spcPts val="0"/>
              </a:spcAft>
              <a:buFont typeface="Arial" pitchFamily="34" charset="0"/>
              <a:buChar char="•"/>
            </a:pPr>
            <a:r>
              <a:rPr lang="zh-CN" altLang="en-US" sz="2400" dirty="0" smtClean="0">
                <a:solidFill>
                  <a:srgbClr val="FF0000"/>
                </a:solidFill>
                <a:latin typeface="宋体" pitchFamily="2" charset="-122"/>
                <a:ea typeface="宋体" pitchFamily="2" charset="-122"/>
              </a:rPr>
              <a:t>托运单填写</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175182"/>
            <a:ext cx="7272808" cy="3970318"/>
          </a:xfrm>
          <a:prstGeom prst="rect">
            <a:avLst/>
          </a:prstGeom>
        </p:spPr>
        <p:txBody>
          <a:bodyPr wrap="square">
            <a:spAutoFit/>
          </a:bodyPr>
          <a:lstStyle/>
          <a:p>
            <a:pPr indent="304800" algn="just">
              <a:lnSpc>
                <a:spcPct val="150000"/>
              </a:lnSpc>
            </a:pPr>
            <a:r>
              <a:rPr lang="en-US" altLang="zh-CN" sz="2400" dirty="0" smtClean="0">
                <a:latin typeface="宋体" pitchFamily="2" charset="-122"/>
                <a:ea typeface="宋体" pitchFamily="2" charset="-122"/>
              </a:rPr>
              <a:t>1</a:t>
            </a:r>
            <a:r>
              <a:rPr lang="zh-CN" altLang="en-US" sz="2400" dirty="0" smtClean="0">
                <a:latin typeface="宋体" pitchFamily="2" charset="-122"/>
                <a:ea typeface="宋体" pitchFamily="2" charset="-122"/>
              </a:rPr>
              <a:t>）</a:t>
            </a:r>
            <a:r>
              <a:rPr lang="zh-CN" altLang="en-US" sz="2400" dirty="0" smtClean="0">
                <a:solidFill>
                  <a:srgbClr val="FF0000"/>
                </a:solidFill>
                <a:latin typeface="宋体" pitchFamily="2" charset="-122"/>
                <a:ea typeface="宋体" pitchFamily="2" charset="-122"/>
              </a:rPr>
              <a:t>运费</a:t>
            </a:r>
            <a:r>
              <a:rPr lang="en-US" altLang="zh-CN" sz="2400" dirty="0" smtClean="0">
                <a:solidFill>
                  <a:srgbClr val="FF0000"/>
                </a:solidFill>
                <a:latin typeface="宋体" pitchFamily="2" charset="-122"/>
                <a:ea typeface="宋体" pitchFamily="2" charset="-122"/>
              </a:rPr>
              <a:t>=</a:t>
            </a:r>
            <a:r>
              <a:rPr lang="zh-CN" altLang="en-US" sz="2400" dirty="0" smtClean="0">
                <a:solidFill>
                  <a:srgbClr val="FF0000"/>
                </a:solidFill>
                <a:latin typeface="宋体" pitchFamily="2" charset="-122"/>
                <a:ea typeface="宋体" pitchFamily="2" charset="-122"/>
              </a:rPr>
              <a:t>计费重量*计费里程*运费率</a:t>
            </a:r>
          </a:p>
          <a:p>
            <a:pPr indent="304800" algn="just">
              <a:lnSpc>
                <a:spcPct val="150000"/>
              </a:lnSpc>
            </a:pPr>
            <a:r>
              <a:rPr lang="en-US" altLang="zh-CN" sz="2400" dirty="0" smtClean="0">
                <a:latin typeface="宋体" pitchFamily="2" charset="-122"/>
                <a:ea typeface="宋体" pitchFamily="2" charset="-122"/>
              </a:rPr>
              <a:t>2</a:t>
            </a:r>
            <a:r>
              <a:rPr lang="zh-CN" altLang="en-US" sz="2400" dirty="0" smtClean="0">
                <a:latin typeface="宋体" pitchFamily="2" charset="-122"/>
                <a:ea typeface="宋体" pitchFamily="2" charset="-122"/>
              </a:rPr>
              <a:t>）计费重量的确定</a:t>
            </a:r>
            <a:endParaRPr lang="en-US" altLang="zh-CN" sz="2400" dirty="0" smtClean="0">
              <a:latin typeface="宋体" pitchFamily="2" charset="-122"/>
              <a:ea typeface="宋体" pitchFamily="2" charset="-122"/>
            </a:endParaRPr>
          </a:p>
          <a:p>
            <a:pPr indent="304800" algn="just">
              <a:lnSpc>
                <a:spcPct val="150000"/>
              </a:lnSpc>
            </a:pPr>
            <a:r>
              <a:rPr lang="zh-CN" altLang="en-US" sz="2400" dirty="0" smtClean="0">
                <a:solidFill>
                  <a:srgbClr val="FF0000"/>
                </a:solidFill>
                <a:latin typeface="宋体" pitchFamily="2" charset="-122"/>
                <a:ea typeface="宋体" pitchFamily="2" charset="-122"/>
              </a:rPr>
              <a:t>一般货物</a:t>
            </a:r>
            <a:r>
              <a:rPr lang="zh-CN" altLang="en-US" sz="2400" dirty="0" smtClean="0">
                <a:latin typeface="宋体" pitchFamily="2" charset="-122"/>
                <a:ea typeface="宋体" pitchFamily="2" charset="-122"/>
              </a:rPr>
              <a:t>按照</a:t>
            </a:r>
            <a:r>
              <a:rPr lang="zh-CN" altLang="en-US" sz="2400" dirty="0" smtClean="0">
                <a:solidFill>
                  <a:srgbClr val="FF0000"/>
                </a:solidFill>
                <a:latin typeface="宋体" pitchFamily="2" charset="-122"/>
                <a:ea typeface="宋体" pitchFamily="2" charset="-122"/>
              </a:rPr>
              <a:t>实际重量</a:t>
            </a:r>
            <a:r>
              <a:rPr lang="zh-CN" altLang="en-US" sz="2400" dirty="0" smtClean="0">
                <a:latin typeface="宋体" pitchFamily="2" charset="-122"/>
                <a:ea typeface="宋体" pitchFamily="2" charset="-122"/>
              </a:rPr>
              <a:t>确定。</a:t>
            </a:r>
          </a:p>
          <a:p>
            <a:pPr indent="304800" algn="just">
              <a:lnSpc>
                <a:spcPct val="150000"/>
              </a:lnSpc>
            </a:pPr>
            <a:r>
              <a:rPr lang="zh-CN" altLang="en-US" sz="2400" dirty="0" smtClean="0">
                <a:solidFill>
                  <a:srgbClr val="FF0000"/>
                </a:solidFill>
                <a:latin typeface="宋体" pitchFamily="2" charset="-122"/>
                <a:ea typeface="宋体" pitchFamily="2" charset="-122"/>
              </a:rPr>
              <a:t>轻泡货物</a:t>
            </a:r>
            <a:r>
              <a:rPr lang="zh-CN" altLang="en-US" sz="2400" dirty="0" smtClean="0">
                <a:latin typeface="宋体" pitchFamily="2" charset="-122"/>
                <a:ea typeface="宋体" pitchFamily="2" charset="-122"/>
              </a:rPr>
              <a:t>指每立方米重量不足</a:t>
            </a:r>
            <a:r>
              <a:rPr lang="en-US" altLang="zh-CN" sz="2400" dirty="0" smtClean="0">
                <a:latin typeface="宋体" pitchFamily="2" charset="-122"/>
                <a:ea typeface="宋体" pitchFamily="2" charset="-122"/>
              </a:rPr>
              <a:t>333</a:t>
            </a:r>
            <a:r>
              <a:rPr lang="zh-CN" altLang="en-US" sz="2400" dirty="0" smtClean="0">
                <a:latin typeface="宋体" pitchFamily="2" charset="-122"/>
                <a:ea typeface="宋体" pitchFamily="2" charset="-122"/>
              </a:rPr>
              <a:t>千克的货物。</a:t>
            </a:r>
          </a:p>
          <a:p>
            <a:pPr indent="304800" algn="just">
              <a:lnSpc>
                <a:spcPct val="150000"/>
              </a:lnSpc>
            </a:pPr>
            <a:r>
              <a:rPr lang="zh-CN" altLang="en-US" sz="2400" dirty="0" smtClean="0">
                <a:latin typeface="宋体" pitchFamily="2" charset="-122"/>
                <a:ea typeface="宋体" pitchFamily="2" charset="-122"/>
              </a:rPr>
              <a:t>零担运输轻泡货物以货物包装最长、最宽、最高部位尺寸计算体积，</a:t>
            </a:r>
            <a:r>
              <a:rPr lang="zh-CN" altLang="en-US" sz="2400" dirty="0" smtClean="0">
                <a:solidFill>
                  <a:srgbClr val="FF0000"/>
                </a:solidFill>
                <a:latin typeface="宋体" pitchFamily="2" charset="-122"/>
                <a:ea typeface="宋体" pitchFamily="2" charset="-122"/>
              </a:rPr>
              <a:t>按每立方米折合</a:t>
            </a:r>
            <a:r>
              <a:rPr lang="en-US" altLang="zh-CN" sz="2400" dirty="0" smtClean="0">
                <a:solidFill>
                  <a:srgbClr val="FF0000"/>
                </a:solidFill>
                <a:latin typeface="宋体" pitchFamily="2" charset="-122"/>
                <a:ea typeface="宋体" pitchFamily="2" charset="-122"/>
              </a:rPr>
              <a:t>333</a:t>
            </a:r>
            <a:r>
              <a:rPr lang="zh-CN" altLang="en-US" sz="2400" dirty="0" smtClean="0">
                <a:solidFill>
                  <a:srgbClr val="FF0000"/>
                </a:solidFill>
                <a:latin typeface="宋体" pitchFamily="2" charset="-122"/>
                <a:ea typeface="宋体" pitchFamily="2" charset="-122"/>
              </a:rPr>
              <a:t>千克计算重量</a:t>
            </a:r>
            <a:r>
              <a:rPr lang="zh-CN" altLang="en-US" sz="2400" dirty="0" smtClean="0">
                <a:latin typeface="宋体" pitchFamily="2" charset="-122"/>
                <a:ea typeface="宋体" pitchFamily="2" charset="-122"/>
              </a:rPr>
              <a:t>。 </a:t>
            </a:r>
          </a:p>
          <a:p>
            <a:pPr indent="304800" algn="just">
              <a:lnSpc>
                <a:spcPct val="150000"/>
              </a:lnSpc>
            </a:pPr>
            <a:endParaRPr lang="en-US" altLang="zh-CN" sz="2400" dirty="0" smtClean="0">
              <a:latin typeface="宋体" pitchFamily="2" charset="-122"/>
              <a:ea typeface="宋体" pitchFamily="2" charset="-122"/>
            </a:endParaRPr>
          </a:p>
        </p:txBody>
      </p:sp>
      <p:pic>
        <p:nvPicPr>
          <p:cNvPr id="5" name="图形 3" descr="呼叫中心">
            <a:extLst>
              <a:ext uri="{FF2B5EF4-FFF2-40B4-BE49-F238E27FC236}">
                <a16:creationId xmlns="" xmlns:a16="http://schemas.microsoft.com/office/drawing/2014/main" id="{5C16148B-2D23-42F9-9347-48A6102B0D50}"/>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51520" y="553244"/>
            <a:ext cx="720080" cy="7200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17274AA4-C536-4ADE-8C23-1CC6EC0A0C92}"/>
              </a:ext>
            </a:extLst>
          </p:cNvPr>
          <p:cNvSpPr/>
          <p:nvPr/>
        </p:nvSpPr>
        <p:spPr>
          <a:xfrm>
            <a:off x="467544" y="481236"/>
            <a:ext cx="4752528" cy="4982518"/>
          </a:xfrm>
          <a:prstGeom prst="rect">
            <a:avLst/>
          </a:prstGeom>
        </p:spPr>
        <p:txBody>
          <a:bodyPr wrap="square">
            <a:spAutoFit/>
          </a:bodyPr>
          <a:lstStyle/>
          <a:p>
            <a:pPr indent="304800" algn="just">
              <a:lnSpc>
                <a:spcPct val="120000"/>
              </a:lnSpc>
            </a:pPr>
            <a:r>
              <a:rPr lang="zh-CN" altLang="en-US" sz="2400" dirty="0" smtClean="0">
                <a:solidFill>
                  <a:srgbClr val="FF0000"/>
                </a:solidFill>
                <a:latin typeface="宋体" pitchFamily="2" charset="-122"/>
                <a:ea typeface="宋体" pitchFamily="2" charset="-122"/>
              </a:rPr>
              <a:t>例：</a:t>
            </a:r>
            <a:endParaRPr lang="en-US" altLang="zh-CN" sz="2400" dirty="0" smtClean="0">
              <a:solidFill>
                <a:srgbClr val="FF0000"/>
              </a:solidFill>
              <a:latin typeface="宋体" pitchFamily="2" charset="-122"/>
              <a:ea typeface="宋体" pitchFamily="2" charset="-122"/>
            </a:endParaRPr>
          </a:p>
          <a:p>
            <a:pPr indent="304800" algn="just">
              <a:lnSpc>
                <a:spcPct val="120000"/>
              </a:lnSpc>
            </a:pPr>
            <a:r>
              <a:rPr lang="en-US" altLang="zh-CN" sz="2000" dirty="0" smtClean="0">
                <a:latin typeface="宋体" pitchFamily="2" charset="-122"/>
                <a:ea typeface="宋体" pitchFamily="2" charset="-122"/>
              </a:rPr>
              <a:t>5</a:t>
            </a:r>
            <a:r>
              <a:rPr lang="zh-CN" altLang="en-US" sz="2000" dirty="0" smtClean="0">
                <a:latin typeface="宋体" pitchFamily="2" charset="-122"/>
                <a:ea typeface="宋体" pitchFamily="2" charset="-122"/>
              </a:rPr>
              <a:t>月</a:t>
            </a:r>
            <a:r>
              <a:rPr lang="en-US" altLang="zh-CN" sz="2000" dirty="0" smtClean="0">
                <a:latin typeface="宋体" pitchFamily="2" charset="-122"/>
                <a:ea typeface="宋体" pitchFamily="2" charset="-122"/>
              </a:rPr>
              <a:t>24</a:t>
            </a:r>
            <a:r>
              <a:rPr lang="zh-CN" altLang="en-US" sz="2000" dirty="0" smtClean="0">
                <a:latin typeface="宋体" pitchFamily="2" charset="-122"/>
                <a:ea typeface="宋体" pitchFamily="2" charset="-122"/>
              </a:rPr>
              <a:t>日，发货人芳华副食品批发部业务员张小虎找到先飞达物流运输公司托运一批货物从江阴市江南农副产品批发市场到利港万佳丽超市。</a:t>
            </a:r>
            <a:endParaRPr lang="en-US" altLang="zh-CN" sz="2000" dirty="0" smtClean="0">
              <a:latin typeface="宋体" pitchFamily="2" charset="-122"/>
              <a:ea typeface="宋体" pitchFamily="2" charset="-122"/>
            </a:endParaRPr>
          </a:p>
          <a:p>
            <a:pPr indent="304800" algn="just">
              <a:lnSpc>
                <a:spcPct val="120000"/>
              </a:lnSpc>
            </a:pPr>
            <a:r>
              <a:rPr lang="zh-CN" altLang="en-US" sz="2000" dirty="0" smtClean="0">
                <a:latin typeface="宋体" pitchFamily="2" charset="-122"/>
                <a:ea typeface="宋体" pitchFamily="2" charset="-122"/>
              </a:rPr>
              <a:t>货物包括</a:t>
            </a:r>
            <a:r>
              <a:rPr lang="en-US" altLang="zh-CN" sz="2000" dirty="0" smtClean="0">
                <a:latin typeface="宋体" pitchFamily="2" charset="-122"/>
                <a:ea typeface="宋体" pitchFamily="2" charset="-122"/>
              </a:rPr>
              <a:t>100</a:t>
            </a:r>
            <a:r>
              <a:rPr lang="zh-CN" altLang="en-US" sz="2000" dirty="0" smtClean="0">
                <a:latin typeface="宋体" pitchFamily="2" charset="-122"/>
                <a:ea typeface="宋体" pitchFamily="2" charset="-122"/>
              </a:rPr>
              <a:t>箱康师傅方便面，单件体积为</a:t>
            </a:r>
            <a:r>
              <a:rPr lang="en-US" altLang="zh-CN" sz="2000" dirty="0" smtClean="0">
                <a:latin typeface="宋体" pitchFamily="2" charset="-122"/>
                <a:ea typeface="宋体" pitchFamily="2" charset="-122"/>
              </a:rPr>
              <a:t>620 ×350 ×300</a:t>
            </a:r>
            <a:r>
              <a:rPr lang="zh-CN" altLang="en-US" sz="2000" dirty="0" smtClean="0">
                <a:latin typeface="宋体" pitchFamily="2" charset="-122"/>
                <a:ea typeface="宋体" pitchFamily="2" charset="-122"/>
              </a:rPr>
              <a:t>（</a:t>
            </a:r>
            <a:r>
              <a:rPr lang="en-US" altLang="zh-CN" sz="2000" dirty="0" smtClean="0">
                <a:latin typeface="宋体" pitchFamily="2" charset="-122"/>
                <a:ea typeface="宋体" pitchFamily="2" charset="-122"/>
              </a:rPr>
              <a:t>mm</a:t>
            </a:r>
            <a:r>
              <a:rPr lang="zh-CN" altLang="en-US" sz="2000" dirty="0" smtClean="0">
                <a:latin typeface="宋体" pitchFamily="2" charset="-122"/>
                <a:ea typeface="宋体" pitchFamily="2" charset="-122"/>
              </a:rPr>
              <a:t>），单件重量为</a:t>
            </a:r>
            <a:r>
              <a:rPr lang="en-US" altLang="zh-CN" sz="2000" dirty="0" smtClean="0">
                <a:latin typeface="宋体" pitchFamily="2" charset="-122"/>
                <a:ea typeface="宋体" pitchFamily="2" charset="-122"/>
              </a:rPr>
              <a:t>15kg</a:t>
            </a:r>
            <a:r>
              <a:rPr lang="zh-CN" altLang="en-US" sz="2000" dirty="0" smtClean="0">
                <a:latin typeface="宋体" pitchFamily="2" charset="-122"/>
                <a:ea typeface="宋体" pitchFamily="2" charset="-122"/>
              </a:rPr>
              <a:t>；</a:t>
            </a:r>
            <a:r>
              <a:rPr lang="en-US" altLang="zh-CN" sz="2000" dirty="0" smtClean="0">
                <a:latin typeface="宋体" pitchFamily="2" charset="-122"/>
                <a:ea typeface="宋体" pitchFamily="2" charset="-122"/>
              </a:rPr>
              <a:t>50</a:t>
            </a:r>
            <a:r>
              <a:rPr lang="zh-CN" altLang="en-US" sz="2000" dirty="0" smtClean="0">
                <a:latin typeface="宋体" pitchFamily="2" charset="-122"/>
                <a:ea typeface="宋体" pitchFamily="2" charset="-122"/>
              </a:rPr>
              <a:t>箱娃哈哈矿泉水，单件体积为</a:t>
            </a:r>
            <a:r>
              <a:rPr lang="en-US" altLang="zh-CN" sz="2000" dirty="0" smtClean="0">
                <a:latin typeface="宋体" pitchFamily="2" charset="-122"/>
                <a:ea typeface="宋体" pitchFamily="2" charset="-122"/>
              </a:rPr>
              <a:t>350 ×350 ×250</a:t>
            </a:r>
            <a:r>
              <a:rPr lang="zh-CN" altLang="en-US" sz="2000" dirty="0" smtClean="0">
                <a:latin typeface="宋体" pitchFamily="2" charset="-122"/>
                <a:ea typeface="宋体" pitchFamily="2" charset="-122"/>
              </a:rPr>
              <a:t>（</a:t>
            </a:r>
            <a:r>
              <a:rPr lang="en-US" altLang="zh-CN" sz="2000" dirty="0" smtClean="0">
                <a:latin typeface="宋体" pitchFamily="2" charset="-122"/>
                <a:ea typeface="宋体" pitchFamily="2" charset="-122"/>
              </a:rPr>
              <a:t>mm</a:t>
            </a:r>
            <a:r>
              <a:rPr lang="zh-CN" altLang="en-US" sz="2000" dirty="0" smtClean="0">
                <a:latin typeface="宋体" pitchFamily="2" charset="-122"/>
                <a:ea typeface="宋体" pitchFamily="2" charset="-122"/>
              </a:rPr>
              <a:t>），单件重量为</a:t>
            </a:r>
            <a:r>
              <a:rPr lang="en-US" altLang="zh-CN" sz="2000" dirty="0" smtClean="0">
                <a:latin typeface="宋体" pitchFamily="2" charset="-122"/>
                <a:ea typeface="宋体" pitchFamily="2" charset="-122"/>
              </a:rPr>
              <a:t>18kg</a:t>
            </a:r>
            <a:r>
              <a:rPr lang="zh-CN" altLang="en-US" sz="2000" dirty="0" smtClean="0">
                <a:latin typeface="宋体" pitchFamily="2" charset="-122"/>
                <a:ea typeface="宋体" pitchFamily="2" charset="-122"/>
              </a:rPr>
              <a:t>。货物价值</a:t>
            </a:r>
            <a:r>
              <a:rPr lang="en-US" altLang="zh-CN" sz="2000" dirty="0" smtClean="0">
                <a:latin typeface="宋体" pitchFamily="2" charset="-122"/>
                <a:ea typeface="宋体" pitchFamily="2" charset="-122"/>
              </a:rPr>
              <a:t>6000</a:t>
            </a:r>
            <a:r>
              <a:rPr lang="zh-CN" altLang="en-US" sz="2000" dirty="0" smtClean="0">
                <a:latin typeface="宋体" pitchFamily="2" charset="-122"/>
                <a:ea typeface="宋体" pitchFamily="2" charset="-122"/>
              </a:rPr>
              <a:t>元，保价费率</a:t>
            </a:r>
            <a:r>
              <a:rPr lang="en-US" altLang="zh-CN" sz="2000" dirty="0" smtClean="0">
                <a:latin typeface="宋体" pitchFamily="2" charset="-122"/>
                <a:ea typeface="宋体" pitchFamily="2" charset="-122"/>
              </a:rPr>
              <a:t>2%</a:t>
            </a:r>
            <a:r>
              <a:rPr lang="zh-CN" altLang="en-US" sz="2000" dirty="0" smtClean="0">
                <a:latin typeface="宋体" pitchFamily="2" charset="-122"/>
                <a:ea typeface="宋体" pitchFamily="2" charset="-122"/>
              </a:rPr>
              <a:t>，采用保价运输。货物运费率</a:t>
            </a:r>
            <a:r>
              <a:rPr lang="en-US" altLang="zh-CN" sz="2000" dirty="0" smtClean="0">
                <a:latin typeface="宋体" pitchFamily="2" charset="-122"/>
                <a:ea typeface="宋体" pitchFamily="2" charset="-122"/>
              </a:rPr>
              <a:t>2</a:t>
            </a:r>
            <a:r>
              <a:rPr lang="zh-CN" altLang="en-US" sz="2000" dirty="0" smtClean="0">
                <a:latin typeface="宋体" pitchFamily="2" charset="-122"/>
                <a:ea typeface="宋体" pitchFamily="2" charset="-122"/>
              </a:rPr>
              <a:t>元</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吨千米，装卸费</a:t>
            </a:r>
            <a:r>
              <a:rPr lang="en-US" altLang="zh-CN" sz="2000" dirty="0" smtClean="0">
                <a:latin typeface="宋体" pitchFamily="2" charset="-122"/>
                <a:ea typeface="宋体" pitchFamily="2" charset="-122"/>
              </a:rPr>
              <a:t>50</a:t>
            </a:r>
            <a:r>
              <a:rPr lang="zh-CN" altLang="en-US" sz="2000" dirty="0" smtClean="0">
                <a:latin typeface="宋体" pitchFamily="2" charset="-122"/>
                <a:ea typeface="宋体" pitchFamily="2" charset="-122"/>
              </a:rPr>
              <a:t>元</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吨。</a:t>
            </a:r>
          </a:p>
          <a:p>
            <a:pPr indent="304800" algn="just">
              <a:lnSpc>
                <a:spcPct val="120000"/>
              </a:lnSpc>
            </a:pPr>
            <a:endParaRPr lang="en-US" altLang="zh-CN" sz="2400" dirty="0" smtClean="0">
              <a:latin typeface="宋体" pitchFamily="2" charset="-122"/>
              <a:ea typeface="宋体" pitchFamily="2" charset="-122"/>
            </a:endParaRPr>
          </a:p>
        </p:txBody>
      </p:sp>
      <p:pic>
        <p:nvPicPr>
          <p:cNvPr id="8194" name="Picture 2"/>
          <p:cNvPicPr>
            <a:picLocks noChangeAspect="1" noChangeArrowheads="1"/>
          </p:cNvPicPr>
          <p:nvPr/>
        </p:nvPicPr>
        <p:blipFill>
          <a:blip r:embed="rId2" cstate="print"/>
          <a:srcRect/>
          <a:stretch>
            <a:fillRect/>
          </a:stretch>
        </p:blipFill>
        <p:spPr bwMode="auto">
          <a:xfrm>
            <a:off x="5580112" y="1201316"/>
            <a:ext cx="2600325" cy="371475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17274AA4-C536-4ADE-8C23-1CC6EC0A0C92}"/>
              </a:ext>
            </a:extLst>
          </p:cNvPr>
          <p:cNvSpPr/>
          <p:nvPr/>
        </p:nvSpPr>
        <p:spPr>
          <a:xfrm>
            <a:off x="827584" y="1218424"/>
            <a:ext cx="7272808" cy="3367268"/>
          </a:xfrm>
          <a:prstGeom prst="rect">
            <a:avLst/>
          </a:prstGeom>
        </p:spPr>
        <p:txBody>
          <a:bodyPr wrap="square">
            <a:spAutoFit/>
          </a:bodyPr>
          <a:lstStyle/>
          <a:p>
            <a:pPr indent="304800" algn="just">
              <a:lnSpc>
                <a:spcPct val="120000"/>
              </a:lnSpc>
            </a:pPr>
            <a:r>
              <a:rPr lang="zh-CN" altLang="en-US" sz="2000" dirty="0" smtClean="0">
                <a:latin typeface="宋体" pitchFamily="2" charset="-122"/>
                <a:ea typeface="宋体" pitchFamily="2" charset="-122"/>
              </a:rPr>
              <a:t>双方约定于</a:t>
            </a:r>
            <a:r>
              <a:rPr lang="en-US" altLang="zh-CN" sz="2000" dirty="0" smtClean="0">
                <a:latin typeface="宋体" pitchFamily="2" charset="-122"/>
                <a:ea typeface="宋体" pitchFamily="2" charset="-122"/>
              </a:rPr>
              <a:t>5</a:t>
            </a:r>
            <a:r>
              <a:rPr lang="zh-CN" altLang="en-US" sz="2000" dirty="0" smtClean="0">
                <a:latin typeface="宋体" pitchFamily="2" charset="-122"/>
                <a:ea typeface="宋体" pitchFamily="2" charset="-122"/>
              </a:rPr>
              <a:t>月</a:t>
            </a:r>
            <a:r>
              <a:rPr lang="en-US" altLang="zh-CN" sz="2000" dirty="0" smtClean="0">
                <a:latin typeface="宋体" pitchFamily="2" charset="-122"/>
                <a:ea typeface="宋体" pitchFamily="2" charset="-122"/>
              </a:rPr>
              <a:t>26</a:t>
            </a:r>
            <a:r>
              <a:rPr lang="zh-CN" altLang="en-US" sz="2000" dirty="0" smtClean="0">
                <a:latin typeface="宋体" pitchFamily="2" charset="-122"/>
                <a:ea typeface="宋体" pitchFamily="2" charset="-122"/>
              </a:rPr>
              <a:t>日上午装运并在月</a:t>
            </a:r>
            <a:r>
              <a:rPr lang="en-US" altLang="zh-CN" sz="2000" dirty="0" smtClean="0">
                <a:latin typeface="宋体" pitchFamily="2" charset="-122"/>
                <a:ea typeface="宋体" pitchFamily="2" charset="-122"/>
              </a:rPr>
              <a:t>26</a:t>
            </a:r>
            <a:r>
              <a:rPr lang="zh-CN" altLang="en-US" sz="2000" dirty="0" smtClean="0">
                <a:latin typeface="宋体" pitchFamily="2" charset="-122"/>
                <a:ea typeface="宋体" pitchFamily="2" charset="-122"/>
              </a:rPr>
              <a:t>日下午运达万佳丽超市，里程共计</a:t>
            </a:r>
            <a:r>
              <a:rPr lang="en-US" altLang="zh-CN" sz="2000" dirty="0" smtClean="0">
                <a:latin typeface="宋体" pitchFamily="2" charset="-122"/>
                <a:ea typeface="宋体" pitchFamily="2" charset="-122"/>
              </a:rPr>
              <a:t>30</a:t>
            </a:r>
            <a:r>
              <a:rPr lang="zh-CN" altLang="en-US" sz="2000" dirty="0" smtClean="0">
                <a:latin typeface="宋体" pitchFamily="2" charset="-122"/>
                <a:ea typeface="宋体" pitchFamily="2" charset="-122"/>
              </a:rPr>
              <a:t>公里。</a:t>
            </a:r>
            <a:endParaRPr lang="en-US" altLang="zh-CN" sz="2000" dirty="0" smtClean="0">
              <a:latin typeface="宋体" pitchFamily="2" charset="-122"/>
              <a:ea typeface="宋体" pitchFamily="2" charset="-122"/>
            </a:endParaRPr>
          </a:p>
          <a:p>
            <a:pPr indent="304800" algn="just">
              <a:lnSpc>
                <a:spcPct val="120000"/>
              </a:lnSpc>
            </a:pPr>
            <a:r>
              <a:rPr lang="zh-CN" altLang="en-US" sz="2000" dirty="0" smtClean="0">
                <a:latin typeface="宋体" pitchFamily="2" charset="-122"/>
                <a:ea typeface="宋体" pitchFamily="2" charset="-122"/>
              </a:rPr>
              <a:t>货物现储存于江南农副产品批发市场仓库。</a:t>
            </a:r>
            <a:endParaRPr lang="en-US" altLang="zh-CN" sz="2000" dirty="0" smtClean="0">
              <a:latin typeface="宋体" pitchFamily="2" charset="-122"/>
              <a:ea typeface="宋体" pitchFamily="2" charset="-122"/>
            </a:endParaRPr>
          </a:p>
          <a:p>
            <a:pPr indent="304800" algn="just">
              <a:lnSpc>
                <a:spcPct val="120000"/>
              </a:lnSpc>
            </a:pPr>
            <a:r>
              <a:rPr lang="zh-CN" altLang="en-US" sz="2000" dirty="0" smtClean="0">
                <a:latin typeface="宋体" pitchFamily="2" charset="-122"/>
                <a:ea typeface="宋体" pitchFamily="2" charset="-122"/>
              </a:rPr>
              <a:t>芳华副食品批发部，地址：江南农副产品批发市场</a:t>
            </a:r>
            <a:r>
              <a:rPr lang="en-US" altLang="zh-CN" sz="2000" dirty="0" smtClean="0">
                <a:latin typeface="宋体" pitchFamily="2" charset="-122"/>
                <a:ea typeface="宋体" pitchFamily="2" charset="-122"/>
              </a:rPr>
              <a:t>1</a:t>
            </a:r>
            <a:r>
              <a:rPr lang="zh-CN" altLang="en-US" sz="2000" dirty="0" smtClean="0">
                <a:latin typeface="宋体" pitchFamily="2" charset="-122"/>
                <a:ea typeface="宋体" pitchFamily="2" charset="-122"/>
              </a:rPr>
              <a:t>区</a:t>
            </a:r>
            <a:r>
              <a:rPr lang="en-US" altLang="zh-CN" sz="2000" dirty="0" smtClean="0">
                <a:latin typeface="宋体" pitchFamily="2" charset="-122"/>
                <a:ea typeface="宋体" pitchFamily="2" charset="-122"/>
              </a:rPr>
              <a:t>88</a:t>
            </a:r>
            <a:r>
              <a:rPr lang="zh-CN" altLang="en-US" sz="2000" dirty="0" smtClean="0">
                <a:latin typeface="宋体" pitchFamily="2" charset="-122"/>
                <a:ea typeface="宋体" pitchFamily="2" charset="-122"/>
              </a:rPr>
              <a:t>号；电话</a:t>
            </a:r>
            <a:r>
              <a:rPr lang="en-US" altLang="zh-CN" sz="2000" dirty="0" smtClean="0">
                <a:latin typeface="宋体" pitchFamily="2" charset="-122"/>
                <a:ea typeface="宋体" pitchFamily="2" charset="-122"/>
              </a:rPr>
              <a:t>0510—81111111</a:t>
            </a:r>
          </a:p>
          <a:p>
            <a:pPr indent="304800" algn="just">
              <a:lnSpc>
                <a:spcPct val="120000"/>
              </a:lnSpc>
            </a:pPr>
            <a:r>
              <a:rPr lang="zh-CN" altLang="en-US" sz="2000" dirty="0" smtClean="0">
                <a:latin typeface="宋体" pitchFamily="2" charset="-122"/>
                <a:ea typeface="宋体" pitchFamily="2" charset="-122"/>
              </a:rPr>
              <a:t>万佳丽超市，地址：江阴市利港镇球庄村</a:t>
            </a:r>
            <a:r>
              <a:rPr lang="en-US" altLang="zh-CN" sz="2000" dirty="0" smtClean="0">
                <a:latin typeface="宋体" pitchFamily="2" charset="-122"/>
                <a:ea typeface="宋体" pitchFamily="2" charset="-122"/>
              </a:rPr>
              <a:t>12</a:t>
            </a:r>
            <a:r>
              <a:rPr lang="zh-CN" altLang="en-US" sz="2000" dirty="0" smtClean="0">
                <a:latin typeface="宋体" pitchFamily="2" charset="-122"/>
                <a:ea typeface="宋体" pitchFamily="2" charset="-122"/>
              </a:rPr>
              <a:t>号；电话：</a:t>
            </a:r>
            <a:r>
              <a:rPr lang="en-US" altLang="zh-CN" sz="2000" dirty="0" smtClean="0">
                <a:latin typeface="宋体" pitchFamily="2" charset="-122"/>
                <a:ea typeface="宋体" pitchFamily="2" charset="-122"/>
              </a:rPr>
              <a:t>0510—82222222</a:t>
            </a:r>
          </a:p>
          <a:p>
            <a:pPr indent="304800" algn="just">
              <a:lnSpc>
                <a:spcPct val="120000"/>
              </a:lnSpc>
            </a:pPr>
            <a:r>
              <a:rPr lang="zh-CN" altLang="en-US" sz="2000" dirty="0" smtClean="0">
                <a:latin typeface="宋体" pitchFamily="2" charset="-122"/>
                <a:ea typeface="宋体" pitchFamily="2" charset="-122"/>
              </a:rPr>
              <a:t>托运单编号：</a:t>
            </a:r>
            <a:r>
              <a:rPr lang="en-US" altLang="zh-CN" sz="2000" dirty="0" smtClean="0">
                <a:latin typeface="宋体" pitchFamily="2" charset="-122"/>
                <a:ea typeface="宋体" pitchFamily="2" charset="-122"/>
              </a:rPr>
              <a:t>xb87654421</a:t>
            </a:r>
          </a:p>
          <a:p>
            <a:pPr indent="304800" algn="just">
              <a:lnSpc>
                <a:spcPct val="120000"/>
              </a:lnSpc>
            </a:pPr>
            <a:r>
              <a:rPr lang="zh-CN" altLang="en-US" sz="2000" dirty="0" smtClean="0">
                <a:latin typeface="宋体" pitchFamily="2" charset="-122"/>
                <a:ea typeface="宋体" pitchFamily="2" charset="-122"/>
              </a:rPr>
              <a:t>请根据以上资料以网络公司业务员身份填写下面的托运单证。</a:t>
            </a:r>
            <a:endParaRPr lang="en-US" altLang="zh-CN" sz="2000" dirty="0" smtClean="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79504" y="825500"/>
          <a:ext cx="8640981" cy="3779520"/>
        </p:xfrm>
        <a:graphic>
          <a:graphicData uri="http://schemas.openxmlformats.org/drawingml/2006/table">
            <a:tbl>
              <a:tblPr firstRow="1" bandRow="1">
                <a:tableStyleId>{5C22544A-7EE6-4342-B048-85BDC9FD1C3A}</a:tableStyleId>
              </a:tblPr>
              <a:tblGrid>
                <a:gridCol w="720088"/>
                <a:gridCol w="360034"/>
                <a:gridCol w="1008118"/>
                <a:gridCol w="504057"/>
                <a:gridCol w="504057"/>
                <a:gridCol w="504057"/>
                <a:gridCol w="504057"/>
                <a:gridCol w="504057"/>
                <a:gridCol w="504057"/>
                <a:gridCol w="504057"/>
                <a:gridCol w="504057"/>
                <a:gridCol w="504057"/>
                <a:gridCol w="504057"/>
                <a:gridCol w="504057"/>
                <a:gridCol w="504057"/>
                <a:gridCol w="50405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0" dirty="0" smtClean="0">
                          <a:solidFill>
                            <a:schemeClr val="tx1"/>
                          </a:solidFill>
                          <a:latin typeface="宋体" pitchFamily="2" charset="-122"/>
                          <a:ea typeface="宋体" pitchFamily="2" charset="-122"/>
                        </a:rPr>
                        <a:t>货物名称及规格</a:t>
                      </a:r>
                    </a:p>
                    <a:p>
                      <a:endParaRPr lang="zh-CN" altLang="en-US" sz="1400" b="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包装形式</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体积长</a:t>
                      </a:r>
                      <a:r>
                        <a:rPr lang="en-US" altLang="zh-CN" sz="1400" b="0" dirty="0" smtClean="0">
                          <a:solidFill>
                            <a:schemeClr val="tx1"/>
                          </a:solidFill>
                          <a:latin typeface="宋体" pitchFamily="2" charset="-122"/>
                          <a:ea typeface="宋体" pitchFamily="2" charset="-122"/>
                        </a:rPr>
                        <a:t>×</a:t>
                      </a:r>
                      <a:r>
                        <a:rPr lang="zh-CN" altLang="en-US" sz="1400" b="0" dirty="0" smtClean="0">
                          <a:solidFill>
                            <a:schemeClr val="tx1"/>
                          </a:solidFill>
                          <a:latin typeface="宋体" pitchFamily="2" charset="-122"/>
                          <a:ea typeface="宋体" pitchFamily="2" charset="-122"/>
                        </a:rPr>
                        <a:t>宽</a:t>
                      </a:r>
                      <a:r>
                        <a:rPr lang="en-US" altLang="zh-CN" sz="1400" b="0" dirty="0" smtClean="0">
                          <a:solidFill>
                            <a:schemeClr val="tx1"/>
                          </a:solidFill>
                          <a:latin typeface="宋体" pitchFamily="2" charset="-122"/>
                          <a:ea typeface="宋体" pitchFamily="2" charset="-122"/>
                        </a:rPr>
                        <a:t>×</a:t>
                      </a:r>
                      <a:r>
                        <a:rPr lang="zh-CN" altLang="en-US" sz="1400" b="0" dirty="0" smtClean="0">
                          <a:solidFill>
                            <a:schemeClr val="tx1"/>
                          </a:solidFill>
                          <a:latin typeface="宋体" pitchFamily="2" charset="-122"/>
                          <a:ea typeface="宋体" pitchFamily="2" charset="-122"/>
                        </a:rPr>
                        <a:t>高（</a:t>
                      </a:r>
                      <a:r>
                        <a:rPr lang="en-US" altLang="zh-CN" sz="1400" b="0" dirty="0" smtClean="0">
                          <a:solidFill>
                            <a:schemeClr val="tx1"/>
                          </a:solidFill>
                          <a:latin typeface="宋体" pitchFamily="2" charset="-122"/>
                          <a:ea typeface="宋体" pitchFamily="2" charset="-122"/>
                        </a:rPr>
                        <a:t>cm</a:t>
                      </a:r>
                      <a:r>
                        <a:rPr lang="zh-CN" altLang="en-US" sz="1400" b="0" dirty="0" smtClean="0">
                          <a:solidFill>
                            <a:schemeClr val="tx1"/>
                          </a:solidFill>
                          <a:latin typeface="宋体" pitchFamily="2" charset="-122"/>
                          <a:ea typeface="宋体" pitchFamily="2" charset="-122"/>
                        </a:rPr>
                        <a:t>）</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件数</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实际重量（吨）</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计费重量（吨）</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计费里程（</a:t>
                      </a:r>
                      <a:r>
                        <a:rPr lang="en-US" altLang="zh-CN" sz="1400" b="0" dirty="0" smtClean="0">
                          <a:solidFill>
                            <a:schemeClr val="tx1"/>
                          </a:solidFill>
                          <a:latin typeface="宋体" pitchFamily="2" charset="-122"/>
                          <a:ea typeface="宋体" pitchFamily="2" charset="-122"/>
                        </a:rPr>
                        <a:t>km</a:t>
                      </a:r>
                      <a:r>
                        <a:rPr lang="zh-CN" altLang="en-US" sz="1400" b="0" dirty="0" smtClean="0">
                          <a:solidFill>
                            <a:schemeClr val="tx1"/>
                          </a:solidFill>
                          <a:latin typeface="宋体" pitchFamily="2" charset="-122"/>
                          <a:ea typeface="宋体" pitchFamily="2" charset="-122"/>
                        </a:rPr>
                        <a:t>）</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运价率（元</a:t>
                      </a:r>
                      <a:r>
                        <a:rPr lang="en-US" altLang="zh-CN" sz="1400" b="0" dirty="0" smtClean="0">
                          <a:solidFill>
                            <a:schemeClr val="tx1"/>
                          </a:solidFill>
                          <a:latin typeface="宋体" pitchFamily="2" charset="-122"/>
                          <a:ea typeface="宋体" pitchFamily="2" charset="-122"/>
                        </a:rPr>
                        <a:t>/</a:t>
                      </a:r>
                      <a:r>
                        <a:rPr lang="zh-CN" altLang="en-US" sz="1400" b="0" dirty="0" smtClean="0">
                          <a:solidFill>
                            <a:schemeClr val="tx1"/>
                          </a:solidFill>
                          <a:latin typeface="宋体" pitchFamily="2" charset="-122"/>
                          <a:ea typeface="宋体" pitchFamily="2" charset="-122"/>
                        </a:rPr>
                        <a:t>吨公里）</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运费（元）</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站务费（元）</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装车费（元）</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中转费（元）</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仓理费（元）</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路桥费（元）</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保险、保价费（元）</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0" dirty="0" smtClean="0">
                          <a:solidFill>
                            <a:schemeClr val="tx1"/>
                          </a:solidFill>
                          <a:latin typeface="宋体" pitchFamily="2" charset="-122"/>
                          <a:ea typeface="宋体" pitchFamily="2" charset="-122"/>
                        </a:rPr>
                        <a:t>货位</a:t>
                      </a:r>
                      <a:endParaRPr lang="zh-CN" altLang="en-US" sz="1400" b="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400" dirty="0" smtClean="0">
                          <a:latin typeface="宋体" pitchFamily="2" charset="-122"/>
                          <a:ea typeface="宋体" pitchFamily="2" charset="-122"/>
                        </a:rPr>
                        <a:t>康师傅方便面</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latin typeface="宋体" pitchFamily="2" charset="-122"/>
                          <a:ea typeface="宋体" pitchFamily="2" charset="-122"/>
                        </a:rPr>
                        <a:t>纸箱</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62×35 ×30</a:t>
                      </a:r>
                      <a:r>
                        <a:rPr lang="zh-CN" altLang="en-US" sz="1400" dirty="0" smtClean="0">
                          <a:latin typeface="宋体" pitchFamily="2" charset="-122"/>
                          <a:ea typeface="宋体" pitchFamily="2" charset="-122"/>
                        </a:rPr>
                        <a:t>（</a:t>
                      </a:r>
                      <a:r>
                        <a:rPr lang="en-US" altLang="zh-CN" sz="1400" dirty="0" smtClean="0">
                          <a:latin typeface="宋体" pitchFamily="2" charset="-122"/>
                          <a:ea typeface="宋体" pitchFamily="2" charset="-122"/>
                        </a:rPr>
                        <a:t>cm</a:t>
                      </a:r>
                      <a:r>
                        <a:rPr lang="zh-CN" altLang="en-US" sz="1400" dirty="0" smtClean="0">
                          <a:latin typeface="宋体" pitchFamily="2" charset="-122"/>
                          <a:ea typeface="宋体" pitchFamily="2" charset="-122"/>
                        </a:rPr>
                        <a:t>）</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100</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1.5</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2.2</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30</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2.0</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132</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110</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400" dirty="0" smtClean="0">
                          <a:latin typeface="宋体" pitchFamily="2" charset="-122"/>
                          <a:ea typeface="宋体" pitchFamily="2" charset="-122"/>
                        </a:rPr>
                        <a:t>娃哈哈矿泉水</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latin typeface="宋体" pitchFamily="2" charset="-122"/>
                          <a:ea typeface="宋体" pitchFamily="2" charset="-122"/>
                        </a:rPr>
                        <a:t>纸箱</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35 ×35 ×25</a:t>
                      </a:r>
                      <a:r>
                        <a:rPr lang="zh-CN" altLang="en-US" sz="1400" dirty="0" smtClean="0">
                          <a:latin typeface="宋体" pitchFamily="2" charset="-122"/>
                          <a:ea typeface="宋体" pitchFamily="2" charset="-122"/>
                        </a:rPr>
                        <a:t>（</a:t>
                      </a:r>
                      <a:r>
                        <a:rPr lang="en-US" altLang="zh-CN" sz="1400" dirty="0" smtClean="0">
                          <a:latin typeface="宋体" pitchFamily="2" charset="-122"/>
                          <a:ea typeface="宋体" pitchFamily="2" charset="-122"/>
                        </a:rPr>
                        <a:t>cm</a:t>
                      </a:r>
                      <a:r>
                        <a:rPr lang="zh-CN" altLang="en-US" sz="1400" dirty="0" smtClean="0">
                          <a:latin typeface="宋体" pitchFamily="2" charset="-122"/>
                          <a:ea typeface="宋体" pitchFamily="2" charset="-122"/>
                        </a:rPr>
                        <a:t>）</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50</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0.9</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0.9</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30</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2.0</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54</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45</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400" dirty="0" smtClean="0">
                          <a:latin typeface="宋体" pitchFamily="2" charset="-122"/>
                          <a:ea typeface="宋体" pitchFamily="2" charset="-122"/>
                        </a:rPr>
                        <a:t>保险、保价价格：</a:t>
                      </a:r>
                      <a:r>
                        <a:rPr lang="en-US" altLang="zh-CN" sz="1400" dirty="0" smtClean="0">
                          <a:latin typeface="宋体" pitchFamily="2" charset="-122"/>
                          <a:ea typeface="宋体" pitchFamily="2" charset="-122"/>
                        </a:rPr>
                        <a:t>120</a:t>
                      </a:r>
                      <a:r>
                        <a:rPr lang="zh-CN" altLang="en-US" sz="1400" dirty="0" smtClean="0">
                          <a:latin typeface="宋体" pitchFamily="2" charset="-122"/>
                          <a:ea typeface="宋体" pitchFamily="2" charset="-122"/>
                        </a:rPr>
                        <a:t>元</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zh-CN" altLang="en-US" sz="1400" dirty="0" smtClean="0">
                          <a:latin typeface="宋体" pitchFamily="2" charset="-122"/>
                          <a:ea typeface="宋体" pitchFamily="2" charset="-122"/>
                        </a:rPr>
                        <a:t>合计</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150</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2.4</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3.1</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186</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155</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dirty="0" smtClean="0">
                          <a:latin typeface="宋体" pitchFamily="2" charset="-122"/>
                          <a:ea typeface="宋体" pitchFamily="2" charset="-122"/>
                        </a:rPr>
                        <a:t>120</a:t>
                      </a:r>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2AB3F3-55BB-4F4A-8B52-9E23E7C40B9C}"/>
              </a:ext>
            </a:extLst>
          </p:cNvPr>
          <p:cNvSpPr txBox="1"/>
          <p:nvPr/>
        </p:nvSpPr>
        <p:spPr>
          <a:xfrm>
            <a:off x="1907704" y="553244"/>
            <a:ext cx="5904656"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务二：公路货物运输组织管理</a:t>
            </a:r>
            <a:endParaRPr lang="zh-CN" altLang="en-US" sz="3200" b="1" dirty="0">
              <a:solidFill>
                <a:srgbClr val="FFC000"/>
              </a:solidFill>
              <a:latin typeface="宋体" pitchFamily="2" charset="-122"/>
              <a:ea typeface="宋体" pitchFamily="2" charset="-122"/>
            </a:endParaRPr>
          </a:p>
        </p:txBody>
      </p:sp>
      <p:sp>
        <p:nvSpPr>
          <p:cNvPr id="5" name="文本框 4">
            <a:extLst>
              <a:ext uri="{FF2B5EF4-FFF2-40B4-BE49-F238E27FC236}">
                <a16:creationId xmlns="" xmlns:a16="http://schemas.microsoft.com/office/drawing/2014/main" id="{32D54AE4-04A4-491F-8416-88FF9124829A}"/>
              </a:ext>
            </a:extLst>
          </p:cNvPr>
          <p:cNvSpPr txBox="1"/>
          <p:nvPr/>
        </p:nvSpPr>
        <p:spPr>
          <a:xfrm>
            <a:off x="971600" y="1849388"/>
            <a:ext cx="7488832" cy="3785652"/>
          </a:xfrm>
          <a:prstGeom prst="rect">
            <a:avLst/>
          </a:prstGeom>
          <a:noFill/>
        </p:spPr>
        <p:txBody>
          <a:bodyPr wrap="square" rtlCol="0">
            <a:spAutoFit/>
          </a:bodyPr>
          <a:lstStyle/>
          <a:p>
            <a:pPr>
              <a:lnSpc>
                <a:spcPts val="3200"/>
              </a:lnSpc>
            </a:pPr>
            <a:r>
              <a:rPr lang="zh-CN" altLang="en-US" sz="2000" dirty="0" smtClean="0">
                <a:latin typeface="宋体" panose="02010600030101010101" pitchFamily="2" charset="-122"/>
                <a:ea typeface="宋体" panose="02010600030101010101" pitchFamily="2" charset="-122"/>
              </a:rPr>
              <a:t>    </a:t>
            </a:r>
            <a:r>
              <a:rPr lang="en-US" altLang="zh-CN" sz="2000" dirty="0" smtClean="0">
                <a:latin typeface="宋体" panose="02010600030101010101" pitchFamily="2" charset="-122"/>
                <a:ea typeface="宋体" panose="02010600030101010101" pitchFamily="2" charset="-122"/>
              </a:rPr>
              <a:t>1</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2</a:t>
            </a:r>
            <a:r>
              <a:rPr lang="zh-CN" altLang="en-US" sz="2000" dirty="0" smtClean="0">
                <a:latin typeface="宋体" panose="02010600030101010101" pitchFamily="2" charset="-122"/>
                <a:ea typeface="宋体" panose="02010600030101010101" pitchFamily="2" charset="-122"/>
              </a:rPr>
              <a:t>日：第一步：</a:t>
            </a:r>
            <a:r>
              <a:rPr lang="en-US" altLang="zh-CN" sz="2000" dirty="0" smtClean="0">
                <a:latin typeface="宋体" panose="02010600030101010101" pitchFamily="2" charset="-122"/>
                <a:ea typeface="宋体" panose="02010600030101010101" pitchFamily="2" charset="-122"/>
              </a:rPr>
              <a:t>1</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2</a:t>
            </a:r>
            <a:r>
              <a:rPr lang="zh-CN" altLang="en-US" sz="2000" dirty="0" smtClean="0">
                <a:latin typeface="宋体" panose="02010600030101010101" pitchFamily="2" charset="-122"/>
                <a:ea typeface="宋体" panose="02010600030101010101" pitchFamily="2" charset="-122"/>
              </a:rPr>
              <a:t>日，</a:t>
            </a:r>
            <a:r>
              <a:rPr lang="en-US" altLang="zh-CN" sz="2000" dirty="0" smtClean="0">
                <a:latin typeface="宋体" panose="02010600030101010101" pitchFamily="2" charset="-122"/>
                <a:ea typeface="宋体" panose="02010600030101010101" pitchFamily="2" charset="-122"/>
              </a:rPr>
              <a:t>8</a:t>
            </a:r>
            <a:r>
              <a:rPr lang="zh-CN" altLang="en-US" sz="2000" dirty="0" smtClean="0">
                <a:latin typeface="宋体" panose="02010600030101010101" pitchFamily="2" charset="-122"/>
                <a:ea typeface="宋体" panose="02010600030101010101" pitchFamily="2" charset="-122"/>
              </a:rPr>
              <a:t>点工人开始往</a:t>
            </a:r>
            <a:r>
              <a:rPr lang="en-US" altLang="zh-CN" sz="2000" dirty="0" smtClean="0">
                <a:latin typeface="宋体" panose="02010600030101010101" pitchFamily="2" charset="-122"/>
                <a:ea typeface="宋体" panose="02010600030101010101" pitchFamily="2" charset="-122"/>
              </a:rPr>
              <a:t>A</a:t>
            </a:r>
            <a:r>
              <a:rPr lang="zh-CN" altLang="en-US" sz="2000" dirty="0" smtClean="0">
                <a:latin typeface="宋体" panose="02010600030101010101" pitchFamily="2" charset="-122"/>
                <a:ea typeface="宋体" panose="02010600030101010101" pitchFamily="2" charset="-122"/>
              </a:rPr>
              <a:t>挂车上装安阳的货（司机可休息至</a:t>
            </a:r>
            <a:r>
              <a:rPr lang="en-US" altLang="zh-CN" sz="2000" dirty="0" smtClean="0">
                <a:latin typeface="宋体" panose="02010600030101010101" pitchFamily="2" charset="-122"/>
                <a:ea typeface="宋体" panose="02010600030101010101" pitchFamily="2" charset="-122"/>
              </a:rPr>
              <a:t>12</a:t>
            </a:r>
            <a:r>
              <a:rPr lang="zh-CN" altLang="en-US" sz="2000" dirty="0" smtClean="0">
                <a:latin typeface="宋体" panose="02010600030101010101" pitchFamily="2" charset="-122"/>
                <a:ea typeface="宋体" panose="02010600030101010101" pitchFamily="2" charset="-122"/>
              </a:rPr>
              <a:t>点），</a:t>
            </a:r>
            <a:r>
              <a:rPr lang="en-US" altLang="zh-CN" sz="2000" dirty="0" smtClean="0">
                <a:latin typeface="宋体" panose="02010600030101010101" pitchFamily="2" charset="-122"/>
                <a:ea typeface="宋体" panose="02010600030101010101" pitchFamily="2" charset="-122"/>
              </a:rPr>
              <a:t>13</a:t>
            </a:r>
            <a:r>
              <a:rPr lang="zh-CN" altLang="en-US" sz="2000" dirty="0" smtClean="0">
                <a:latin typeface="宋体" panose="02010600030101010101" pitchFamily="2" charset="-122"/>
                <a:ea typeface="宋体" panose="02010600030101010101" pitchFamily="2" charset="-122"/>
              </a:rPr>
              <a:t>点从郑州拉上</a:t>
            </a:r>
            <a:r>
              <a:rPr lang="en-US" altLang="zh-CN" sz="2000" dirty="0" smtClean="0">
                <a:latin typeface="宋体" panose="02010600030101010101" pitchFamily="2" charset="-122"/>
                <a:ea typeface="宋体" panose="02010600030101010101" pitchFamily="2" charset="-122"/>
              </a:rPr>
              <a:t>A</a:t>
            </a:r>
            <a:r>
              <a:rPr lang="zh-CN" altLang="en-US" sz="2000" dirty="0" smtClean="0">
                <a:latin typeface="宋体" panose="02010600030101010101" pitchFamily="2" charset="-122"/>
                <a:ea typeface="宋体" panose="02010600030101010101" pitchFamily="2" charset="-122"/>
              </a:rPr>
              <a:t>挂车去安阳，</a:t>
            </a:r>
            <a:r>
              <a:rPr lang="en-US" altLang="zh-CN" sz="2000" dirty="0" smtClean="0">
                <a:latin typeface="宋体" panose="02010600030101010101" pitchFamily="2" charset="-122"/>
                <a:ea typeface="宋体" panose="02010600030101010101" pitchFamily="2" charset="-122"/>
              </a:rPr>
              <a:t>15</a:t>
            </a:r>
            <a:r>
              <a:rPr lang="zh-CN" altLang="en-US" sz="2000" dirty="0" smtClean="0">
                <a:latin typeface="宋体" panose="02010600030101010101" pitchFamily="2" charset="-122"/>
                <a:ea typeface="宋体" panose="02010600030101010101" pitchFamily="2" charset="-122"/>
              </a:rPr>
              <a:t>点半到达安阳；第二步：在安阳卸下</a:t>
            </a:r>
            <a:r>
              <a:rPr lang="en-US" altLang="zh-CN" sz="2000" dirty="0" smtClean="0">
                <a:latin typeface="宋体" panose="02010600030101010101" pitchFamily="2" charset="-122"/>
                <a:ea typeface="宋体" panose="02010600030101010101" pitchFamily="2" charset="-122"/>
              </a:rPr>
              <a:t>A</a:t>
            </a:r>
            <a:r>
              <a:rPr lang="zh-CN" altLang="en-US" sz="2000" dirty="0" smtClean="0">
                <a:latin typeface="宋体" panose="02010600030101010101" pitchFamily="2" charset="-122"/>
                <a:ea typeface="宋体" panose="02010600030101010101" pitchFamily="2" charset="-122"/>
              </a:rPr>
              <a:t>挂车后，直奔焦作，大约</a:t>
            </a:r>
            <a:r>
              <a:rPr lang="en-US" altLang="zh-CN" sz="2000" dirty="0" smtClean="0">
                <a:latin typeface="宋体" panose="02010600030101010101" pitchFamily="2" charset="-122"/>
                <a:ea typeface="宋体" panose="02010600030101010101" pitchFamily="2" charset="-122"/>
              </a:rPr>
              <a:t>18</a:t>
            </a:r>
            <a:r>
              <a:rPr lang="zh-CN" altLang="en-US" sz="2000" dirty="0" smtClean="0">
                <a:latin typeface="宋体" panose="02010600030101010101" pitchFamily="2" charset="-122"/>
                <a:ea typeface="宋体" panose="02010600030101010101" pitchFamily="2" charset="-122"/>
              </a:rPr>
              <a:t>点半到达；第三步：在焦作拉上</a:t>
            </a:r>
            <a:r>
              <a:rPr lang="en-US" altLang="zh-CN" sz="2000" dirty="0" smtClean="0">
                <a:latin typeface="宋体" panose="02010600030101010101" pitchFamily="2" charset="-122"/>
                <a:ea typeface="宋体" panose="02010600030101010101" pitchFamily="2" charset="-122"/>
              </a:rPr>
              <a:t>B</a:t>
            </a:r>
            <a:r>
              <a:rPr lang="zh-CN" altLang="en-US" sz="2000" dirty="0" smtClean="0">
                <a:latin typeface="宋体" panose="02010600030101010101" pitchFamily="2" charset="-122"/>
                <a:ea typeface="宋体" panose="02010600030101010101" pitchFamily="2" charset="-122"/>
              </a:rPr>
              <a:t>挂车，直接返回郑州。</a:t>
            </a:r>
            <a:endParaRPr lang="en-US" altLang="zh-CN" sz="2000" dirty="0" smtClean="0">
              <a:latin typeface="宋体" panose="02010600030101010101" pitchFamily="2" charset="-122"/>
              <a:ea typeface="宋体" panose="02010600030101010101" pitchFamily="2" charset="-122"/>
            </a:endParaRPr>
          </a:p>
          <a:p>
            <a:pPr>
              <a:lnSpc>
                <a:spcPts val="3200"/>
              </a:lnSpc>
            </a:pPr>
            <a:r>
              <a:rPr lang="en-US" altLang="zh-CN" sz="2000" dirty="0" smtClean="0">
                <a:latin typeface="宋体" panose="02010600030101010101" pitchFamily="2" charset="-122"/>
                <a:ea typeface="宋体" panose="02010600030101010101" pitchFamily="2" charset="-122"/>
              </a:rPr>
              <a:t>    1</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3</a:t>
            </a:r>
            <a:r>
              <a:rPr lang="zh-CN" altLang="en-US" sz="2000" dirty="0" smtClean="0">
                <a:latin typeface="宋体" panose="02010600030101010101" pitchFamily="2" charset="-122"/>
                <a:ea typeface="宋体" panose="02010600030101010101" pitchFamily="2" charset="-122"/>
              </a:rPr>
              <a:t>日：第一步：</a:t>
            </a:r>
            <a:r>
              <a:rPr lang="en-US" altLang="zh-CN" sz="2000" dirty="0" smtClean="0">
                <a:latin typeface="宋体" panose="02010600030101010101" pitchFamily="2" charset="-122"/>
                <a:ea typeface="宋体" panose="02010600030101010101" pitchFamily="2" charset="-122"/>
              </a:rPr>
              <a:t>8</a:t>
            </a:r>
            <a:r>
              <a:rPr lang="zh-CN" altLang="en-US" sz="2000" dirty="0" smtClean="0">
                <a:latin typeface="宋体" panose="02010600030101010101" pitchFamily="2" charset="-122"/>
                <a:ea typeface="宋体" panose="02010600030101010101" pitchFamily="2" charset="-122"/>
              </a:rPr>
              <a:t>点工人开始往</a:t>
            </a:r>
            <a:r>
              <a:rPr lang="en-US" altLang="zh-CN" sz="2000" dirty="0" smtClean="0">
                <a:latin typeface="宋体" panose="02010600030101010101" pitchFamily="2" charset="-122"/>
                <a:ea typeface="宋体" panose="02010600030101010101" pitchFamily="2" charset="-122"/>
              </a:rPr>
              <a:t>B</a:t>
            </a:r>
            <a:r>
              <a:rPr lang="zh-CN" altLang="en-US" sz="2000" dirty="0" smtClean="0">
                <a:latin typeface="宋体" panose="02010600030101010101" pitchFamily="2" charset="-122"/>
                <a:ea typeface="宋体" panose="02010600030101010101" pitchFamily="2" charset="-122"/>
              </a:rPr>
              <a:t>挂车上装平顶山的货（司机可休息至</a:t>
            </a:r>
            <a:r>
              <a:rPr lang="en-US" altLang="zh-CN" sz="2000" dirty="0" smtClean="0">
                <a:latin typeface="宋体" panose="02010600030101010101" pitchFamily="2" charset="-122"/>
                <a:ea typeface="宋体" panose="02010600030101010101" pitchFamily="2" charset="-122"/>
              </a:rPr>
              <a:t>12</a:t>
            </a:r>
            <a:r>
              <a:rPr lang="zh-CN" altLang="en-US" sz="2000" dirty="0" smtClean="0">
                <a:latin typeface="宋体" panose="02010600030101010101" pitchFamily="2" charset="-122"/>
                <a:ea typeface="宋体" panose="02010600030101010101" pitchFamily="2" charset="-122"/>
              </a:rPr>
              <a:t>点），</a:t>
            </a:r>
            <a:r>
              <a:rPr lang="en-US" altLang="zh-CN" sz="2000" dirty="0" smtClean="0">
                <a:latin typeface="宋体" panose="02010600030101010101" pitchFamily="2" charset="-122"/>
                <a:ea typeface="宋体" panose="02010600030101010101" pitchFamily="2" charset="-122"/>
              </a:rPr>
              <a:t>13</a:t>
            </a:r>
            <a:r>
              <a:rPr lang="zh-CN" altLang="en-US" sz="2000" dirty="0" smtClean="0">
                <a:latin typeface="宋体" panose="02010600030101010101" pitchFamily="2" charset="-122"/>
                <a:ea typeface="宋体" panose="02010600030101010101" pitchFamily="2" charset="-122"/>
              </a:rPr>
              <a:t>点从郑州拉上</a:t>
            </a:r>
            <a:r>
              <a:rPr lang="en-US" altLang="zh-CN" sz="2000" dirty="0" smtClean="0">
                <a:latin typeface="宋体" panose="02010600030101010101" pitchFamily="2" charset="-122"/>
                <a:ea typeface="宋体" panose="02010600030101010101" pitchFamily="2" charset="-122"/>
              </a:rPr>
              <a:t>B</a:t>
            </a:r>
            <a:r>
              <a:rPr lang="zh-CN" altLang="en-US" sz="2000" dirty="0" smtClean="0">
                <a:latin typeface="宋体" panose="02010600030101010101" pitchFamily="2" charset="-122"/>
                <a:ea typeface="宋体" panose="02010600030101010101" pitchFamily="2" charset="-122"/>
              </a:rPr>
              <a:t>挂车去平顶山；第二步：</a:t>
            </a:r>
            <a:r>
              <a:rPr lang="en-US" altLang="zh-CN" sz="2000" dirty="0" smtClean="0">
                <a:latin typeface="宋体" panose="02010600030101010101" pitchFamily="2" charset="-122"/>
                <a:ea typeface="宋体" panose="02010600030101010101" pitchFamily="2" charset="-122"/>
              </a:rPr>
              <a:t>15</a:t>
            </a:r>
            <a:r>
              <a:rPr lang="zh-CN" altLang="en-US" sz="2000" dirty="0" smtClean="0">
                <a:latin typeface="宋体" panose="02010600030101010101" pitchFamily="2" charset="-122"/>
                <a:ea typeface="宋体" panose="02010600030101010101" pitchFamily="2" charset="-122"/>
              </a:rPr>
              <a:t>点半到达平顶山，卸下</a:t>
            </a:r>
            <a:r>
              <a:rPr lang="en-US" altLang="zh-CN" sz="2000" dirty="0" smtClean="0">
                <a:latin typeface="宋体" panose="02010600030101010101" pitchFamily="2" charset="-122"/>
                <a:ea typeface="宋体" panose="02010600030101010101" pitchFamily="2" charset="-122"/>
              </a:rPr>
              <a:t>B</a:t>
            </a:r>
            <a:r>
              <a:rPr lang="zh-CN" altLang="en-US" sz="2000" dirty="0" smtClean="0">
                <a:latin typeface="宋体" panose="02010600030101010101" pitchFamily="2" charset="-122"/>
                <a:ea typeface="宋体" panose="02010600030101010101" pitchFamily="2" charset="-122"/>
              </a:rPr>
              <a:t>挂车，直奔安阳；第三步：大约</a:t>
            </a:r>
            <a:r>
              <a:rPr lang="en-US" altLang="zh-CN" sz="2000" dirty="0" smtClean="0">
                <a:latin typeface="宋体" panose="02010600030101010101" pitchFamily="2" charset="-122"/>
                <a:ea typeface="宋体" panose="02010600030101010101" pitchFamily="2" charset="-122"/>
              </a:rPr>
              <a:t>20</a:t>
            </a:r>
            <a:r>
              <a:rPr lang="zh-CN" altLang="en-US" sz="2000" dirty="0" smtClean="0">
                <a:latin typeface="宋体" panose="02010600030101010101" pitchFamily="2" charset="-122"/>
                <a:ea typeface="宋体" panose="02010600030101010101" pitchFamily="2" charset="-122"/>
              </a:rPr>
              <a:t>点到达安阳，拉上</a:t>
            </a:r>
            <a:r>
              <a:rPr lang="en-US" altLang="zh-CN" sz="2000" dirty="0" smtClean="0">
                <a:latin typeface="宋体" panose="02010600030101010101" pitchFamily="2" charset="-122"/>
                <a:ea typeface="宋体" panose="02010600030101010101" pitchFamily="2" charset="-122"/>
              </a:rPr>
              <a:t>A</a:t>
            </a:r>
            <a:r>
              <a:rPr lang="zh-CN" altLang="en-US" sz="2000" dirty="0" smtClean="0">
                <a:latin typeface="宋体" panose="02010600030101010101" pitchFamily="2" charset="-122"/>
                <a:ea typeface="宋体" panose="02010600030101010101" pitchFamily="2" charset="-122"/>
              </a:rPr>
              <a:t>挂车，回郑州。</a:t>
            </a:r>
            <a:endParaRPr lang="en-US" altLang="zh-CN" sz="2000" dirty="0" smtClean="0">
              <a:latin typeface="宋体" panose="02010600030101010101" pitchFamily="2" charset="-122"/>
              <a:ea typeface="宋体" panose="02010600030101010101" pitchFamily="2" charset="-122"/>
            </a:endParaRPr>
          </a:p>
          <a:p>
            <a:pPr>
              <a:lnSpc>
                <a:spcPts val="3200"/>
              </a:lnSpc>
            </a:pPr>
            <a:r>
              <a:rPr lang="en-US" altLang="zh-CN" sz="2000" dirty="0" smtClean="0">
                <a:latin typeface="宋体" panose="02010600030101010101" pitchFamily="2" charset="-122"/>
                <a:ea typeface="宋体" panose="02010600030101010101" pitchFamily="2" charset="-122"/>
              </a:rPr>
              <a:t>    1</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4</a:t>
            </a:r>
            <a:r>
              <a:rPr lang="zh-CN" altLang="en-US" sz="2000" dirty="0" smtClean="0">
                <a:latin typeface="宋体" panose="02010600030101010101" pitchFamily="2" charset="-122"/>
                <a:ea typeface="宋体" panose="02010600030101010101" pitchFamily="2" charset="-122"/>
              </a:rPr>
              <a:t>日，休息，</a:t>
            </a:r>
            <a:r>
              <a:rPr lang="en-US" altLang="zh-CN" sz="2000" dirty="0" smtClean="0">
                <a:latin typeface="宋体" panose="02010600030101010101" pitchFamily="2" charset="-122"/>
                <a:ea typeface="宋体" panose="02010600030101010101" pitchFamily="2" charset="-122"/>
              </a:rPr>
              <a:t>1</a:t>
            </a:r>
            <a:r>
              <a:rPr lang="zh-CN" altLang="en-US" sz="2000" dirty="0" smtClean="0">
                <a:latin typeface="宋体" panose="02010600030101010101" pitchFamily="2" charset="-122"/>
                <a:ea typeface="宋体" panose="02010600030101010101" pitchFamily="2" charset="-122"/>
              </a:rPr>
              <a:t>月</a:t>
            </a:r>
            <a:r>
              <a:rPr lang="en-US" altLang="zh-CN" sz="2000" dirty="0" smtClean="0">
                <a:latin typeface="宋体" panose="02010600030101010101" pitchFamily="2" charset="-122"/>
                <a:ea typeface="宋体" panose="02010600030101010101" pitchFamily="2" charset="-122"/>
              </a:rPr>
              <a:t>5</a:t>
            </a:r>
            <a:r>
              <a:rPr lang="zh-CN" altLang="en-US" sz="2000" dirty="0" smtClean="0">
                <a:latin typeface="宋体" panose="02010600030101010101" pitchFamily="2" charset="-122"/>
                <a:ea typeface="宋体" panose="02010600030101010101" pitchFamily="2" charset="-122"/>
              </a:rPr>
              <a:t>日，重新开始循环运输。</a:t>
            </a: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273324"/>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559769"/>
          </a:xfrm>
          <a:prstGeom prst="rect">
            <a:avLst/>
          </a:prstGeom>
        </p:spPr>
        <p:txBody>
          <a:bodyPr wrap="square">
            <a:spAutoFit/>
          </a:bodyPr>
          <a:lstStyle/>
          <a:p>
            <a:pPr indent="304800" algn="just">
              <a:lnSpc>
                <a:spcPct val="150000"/>
              </a:lnSpc>
              <a:spcAft>
                <a:spcPts val="0"/>
              </a:spcAft>
              <a:buFont typeface="Arial" pitchFamily="34" charset="0"/>
              <a:buChar char="•"/>
            </a:pPr>
            <a:r>
              <a:rPr lang="zh-CN" altLang="en-US" sz="2400" dirty="0" smtClean="0">
                <a:solidFill>
                  <a:srgbClr val="FF0000"/>
                </a:solidFill>
                <a:latin typeface="宋体" pitchFamily="2" charset="-122"/>
                <a:ea typeface="宋体" pitchFamily="2" charset="-122"/>
              </a:rPr>
              <a:t>过磅起票</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175182"/>
            <a:ext cx="7272808" cy="559769"/>
          </a:xfrm>
          <a:prstGeom prst="rect">
            <a:avLst/>
          </a:prstGeom>
        </p:spPr>
        <p:txBody>
          <a:bodyPr wrap="square">
            <a:spAutoFit/>
          </a:bodyPr>
          <a:lstStyle/>
          <a:p>
            <a:pPr indent="304800" algn="just">
              <a:lnSpc>
                <a:spcPct val="150000"/>
              </a:lnSpc>
            </a:pPr>
            <a:r>
              <a:rPr lang="zh-CN" altLang="en-US" sz="2400" dirty="0" smtClean="0">
                <a:latin typeface="宋体" pitchFamily="2" charset="-122"/>
                <a:ea typeface="宋体" pitchFamily="2" charset="-122"/>
              </a:rPr>
              <a:t>公路汽车行李、包裹、零担货物标签</a:t>
            </a:r>
            <a:endParaRPr lang="en-US" altLang="zh-CN" sz="2400" dirty="0" smtClean="0">
              <a:latin typeface="宋体" pitchFamily="2" charset="-122"/>
              <a:ea typeface="宋体" pitchFamily="2" charset="-122"/>
            </a:endParaRPr>
          </a:p>
        </p:txBody>
      </p:sp>
      <p:pic>
        <p:nvPicPr>
          <p:cNvPr id="15362" name="Picture 2"/>
          <p:cNvPicPr>
            <a:picLocks noChangeAspect="1" noChangeArrowheads="1"/>
          </p:cNvPicPr>
          <p:nvPr/>
        </p:nvPicPr>
        <p:blipFill>
          <a:blip r:embed="rId2" cstate="print"/>
          <a:srcRect/>
          <a:stretch>
            <a:fillRect/>
          </a:stretch>
        </p:blipFill>
        <p:spPr bwMode="auto">
          <a:xfrm>
            <a:off x="1619672" y="2065412"/>
            <a:ext cx="4591050" cy="2600325"/>
          </a:xfrm>
          <a:prstGeom prst="rect">
            <a:avLst/>
          </a:prstGeom>
          <a:noFill/>
          <a:ln w="9525">
            <a:noFill/>
            <a:miter lim="800000"/>
            <a:headEnd/>
            <a:tailEnd/>
          </a:ln>
        </p:spPr>
      </p:pic>
      <p:pic>
        <p:nvPicPr>
          <p:cNvPr id="5" name="图形 3" descr="呼叫中心">
            <a:extLst>
              <a:ext uri="{FF2B5EF4-FFF2-40B4-BE49-F238E27FC236}">
                <a16:creationId xmlns="" xmlns:a16="http://schemas.microsoft.com/office/drawing/2014/main" id="{5C16148B-2D23-42F9-9347-48A6102B0D50}"/>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179512" y="553244"/>
            <a:ext cx="720080" cy="7200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559769"/>
          </a:xfrm>
          <a:prstGeom prst="rect">
            <a:avLst/>
          </a:prstGeom>
        </p:spPr>
        <p:txBody>
          <a:bodyPr wrap="square">
            <a:spAutoFit/>
          </a:bodyPr>
          <a:lstStyle/>
          <a:p>
            <a:pPr indent="304800" algn="just">
              <a:lnSpc>
                <a:spcPct val="150000"/>
              </a:lnSpc>
              <a:spcAft>
                <a:spcPts val="0"/>
              </a:spcAft>
              <a:buFont typeface="Arial" pitchFamily="34" charset="0"/>
              <a:buChar char="•"/>
            </a:pPr>
            <a:r>
              <a:rPr lang="zh-CN" altLang="en-US" sz="2400" dirty="0" smtClean="0">
                <a:solidFill>
                  <a:srgbClr val="FF0000"/>
                </a:solidFill>
                <a:latin typeface="宋体" pitchFamily="2" charset="-122"/>
                <a:ea typeface="宋体" pitchFamily="2" charset="-122"/>
              </a:rPr>
              <a:t>仓库保管</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175182"/>
            <a:ext cx="3816424" cy="3970318"/>
          </a:xfrm>
          <a:prstGeom prst="rect">
            <a:avLst/>
          </a:prstGeom>
        </p:spPr>
        <p:txBody>
          <a:bodyPr wrap="square">
            <a:spAutoFit/>
          </a:bodyPr>
          <a:lstStyle/>
          <a:p>
            <a:pPr indent="304800" algn="just">
              <a:lnSpc>
                <a:spcPct val="150000"/>
              </a:lnSpc>
            </a:pPr>
            <a:r>
              <a:rPr lang="zh-CN" altLang="en-US" sz="2400" dirty="0" smtClean="0">
                <a:latin typeface="宋体" pitchFamily="2" charset="-122"/>
                <a:ea typeface="宋体" pitchFamily="2" charset="-122"/>
              </a:rPr>
              <a:t>严格划分货位，一般分为待运货位、急运货位、到达待交货位等。 零担货物进出仓要照单入库或出库，做到以票对货、票票不漏、货票相符。</a:t>
            </a:r>
          </a:p>
          <a:p>
            <a:pPr indent="304800" algn="just">
              <a:lnSpc>
                <a:spcPct val="150000"/>
              </a:lnSpc>
            </a:pPr>
            <a:endParaRPr lang="en-US" altLang="zh-CN" sz="2400" dirty="0" smtClean="0">
              <a:latin typeface="宋体" pitchFamily="2" charset="-122"/>
              <a:ea typeface="宋体" pitchFamily="2" charset="-122"/>
            </a:endParaRPr>
          </a:p>
        </p:txBody>
      </p:sp>
      <p:pic>
        <p:nvPicPr>
          <p:cNvPr id="5" name="图形 3" descr="呼叫中心">
            <a:extLst>
              <a:ext uri="{FF2B5EF4-FFF2-40B4-BE49-F238E27FC236}">
                <a16:creationId xmlns="" xmlns:a16="http://schemas.microsoft.com/office/drawing/2014/main" id="{5C16148B-2D23-42F9-9347-48A6102B0D50}"/>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51520" y="553244"/>
            <a:ext cx="720080" cy="720080"/>
          </a:xfrm>
          <a:prstGeom prst="rect">
            <a:avLst/>
          </a:prstGeom>
        </p:spPr>
      </p:pic>
      <p:pic>
        <p:nvPicPr>
          <p:cNvPr id="9218" name="Picture 2"/>
          <p:cNvPicPr>
            <a:picLocks noChangeAspect="1" noChangeArrowheads="1"/>
          </p:cNvPicPr>
          <p:nvPr/>
        </p:nvPicPr>
        <p:blipFill>
          <a:blip r:embed="rId5" cstate="print"/>
          <a:srcRect/>
          <a:stretch>
            <a:fillRect/>
          </a:stretch>
        </p:blipFill>
        <p:spPr bwMode="auto">
          <a:xfrm>
            <a:off x="5497921" y="1417340"/>
            <a:ext cx="1810383" cy="2736304"/>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559769"/>
          </a:xfrm>
          <a:prstGeom prst="rect">
            <a:avLst/>
          </a:prstGeom>
        </p:spPr>
        <p:txBody>
          <a:bodyPr wrap="square">
            <a:spAutoFit/>
          </a:bodyPr>
          <a:lstStyle/>
          <a:p>
            <a:pPr indent="304800" algn="just">
              <a:lnSpc>
                <a:spcPct val="150000"/>
              </a:lnSpc>
              <a:spcAft>
                <a:spcPts val="0"/>
              </a:spcAft>
              <a:buFont typeface="Arial" pitchFamily="34" charset="0"/>
              <a:buChar char="•"/>
            </a:pPr>
            <a:r>
              <a:rPr lang="zh-CN" altLang="en-US" sz="2400" dirty="0" smtClean="0">
                <a:solidFill>
                  <a:srgbClr val="FF0000"/>
                </a:solidFill>
                <a:latin typeface="宋体" pitchFamily="2" charset="-122"/>
                <a:ea typeface="宋体" pitchFamily="2" charset="-122"/>
              </a:rPr>
              <a:t>配载装车</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175182"/>
            <a:ext cx="7272808" cy="3970318"/>
          </a:xfrm>
          <a:prstGeom prst="rect">
            <a:avLst/>
          </a:prstGeom>
        </p:spPr>
        <p:txBody>
          <a:bodyPr wrap="square">
            <a:spAutoFit/>
          </a:bodyPr>
          <a:lstStyle/>
          <a:p>
            <a:pPr indent="304800" algn="just">
              <a:lnSpc>
                <a:spcPct val="150000"/>
              </a:lnSpc>
            </a:pPr>
            <a:r>
              <a:rPr lang="zh-CN" altLang="en-US" sz="2400" dirty="0" smtClean="0">
                <a:latin typeface="宋体" pitchFamily="2" charset="-122"/>
                <a:ea typeface="宋体" pitchFamily="2" charset="-122"/>
              </a:rPr>
              <a:t>①中转先运、急件先运、先托先运、合同先运；</a:t>
            </a:r>
            <a:endParaRPr lang="en-US" altLang="zh-CN" sz="2400" dirty="0" smtClean="0">
              <a:latin typeface="宋体" pitchFamily="2" charset="-122"/>
              <a:ea typeface="宋体" pitchFamily="2" charset="-122"/>
            </a:endParaRPr>
          </a:p>
          <a:p>
            <a:pPr indent="304800" algn="just">
              <a:lnSpc>
                <a:spcPct val="150000"/>
              </a:lnSpc>
            </a:pPr>
            <a:r>
              <a:rPr lang="zh-CN" altLang="en-US" sz="2400" dirty="0" smtClean="0">
                <a:latin typeface="宋体" pitchFamily="2" charset="-122"/>
                <a:ea typeface="宋体" pitchFamily="2" charset="-122"/>
              </a:rPr>
              <a:t>②尽量采用直达方式，必须中转的货物，则应合理安排流向；</a:t>
            </a:r>
            <a:endParaRPr lang="en-US" altLang="zh-CN" sz="2400" dirty="0" smtClean="0">
              <a:latin typeface="宋体" pitchFamily="2" charset="-122"/>
              <a:ea typeface="宋体" pitchFamily="2" charset="-122"/>
            </a:endParaRPr>
          </a:p>
          <a:p>
            <a:pPr indent="304800" algn="just">
              <a:lnSpc>
                <a:spcPct val="150000"/>
              </a:lnSpc>
            </a:pPr>
            <a:r>
              <a:rPr lang="zh-CN" altLang="en-US" sz="2400" dirty="0" smtClean="0">
                <a:latin typeface="宋体" pitchFamily="2" charset="-122"/>
                <a:ea typeface="宋体" pitchFamily="2" charset="-122"/>
              </a:rPr>
              <a:t>③充分利用车辆载货量和容积；</a:t>
            </a:r>
            <a:endParaRPr lang="en-US" altLang="zh-CN" sz="2400" dirty="0" smtClean="0">
              <a:latin typeface="宋体" pitchFamily="2" charset="-122"/>
              <a:ea typeface="宋体" pitchFamily="2" charset="-122"/>
            </a:endParaRPr>
          </a:p>
          <a:p>
            <a:pPr indent="304800" algn="just">
              <a:lnSpc>
                <a:spcPct val="150000"/>
              </a:lnSpc>
            </a:pPr>
            <a:r>
              <a:rPr lang="zh-CN" altLang="en-US" sz="2400" dirty="0" smtClean="0">
                <a:latin typeface="宋体" pitchFamily="2" charset="-122"/>
                <a:ea typeface="宋体" pitchFamily="2" charset="-122"/>
              </a:rPr>
              <a:t>④严格执行混装限制规定； </a:t>
            </a:r>
            <a:endParaRPr lang="en-US" altLang="zh-CN" sz="2400" dirty="0" smtClean="0">
              <a:latin typeface="宋体" pitchFamily="2" charset="-122"/>
              <a:ea typeface="宋体" pitchFamily="2" charset="-122"/>
            </a:endParaRPr>
          </a:p>
          <a:p>
            <a:pPr indent="304800" algn="just">
              <a:lnSpc>
                <a:spcPct val="150000"/>
              </a:lnSpc>
            </a:pPr>
            <a:r>
              <a:rPr lang="zh-CN" altLang="en-US" sz="2400" dirty="0" smtClean="0">
                <a:latin typeface="宋体" pitchFamily="2" charset="-122"/>
                <a:ea typeface="宋体" pitchFamily="2" charset="-122"/>
              </a:rPr>
              <a:t>⑤加强对中途各站待运量的掌控，尽量使同站装卸的货物在重量和体积上相适应。</a:t>
            </a:r>
          </a:p>
        </p:txBody>
      </p:sp>
      <p:pic>
        <p:nvPicPr>
          <p:cNvPr id="5" name="图形 3" descr="呼叫中心">
            <a:extLst>
              <a:ext uri="{FF2B5EF4-FFF2-40B4-BE49-F238E27FC236}">
                <a16:creationId xmlns="" xmlns:a16="http://schemas.microsoft.com/office/drawing/2014/main" id="{5C16148B-2D23-42F9-9347-48A6102B0D50}"/>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51520" y="553244"/>
            <a:ext cx="720080" cy="7200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646331"/>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案例：混装不当带来的严重后果</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175182"/>
            <a:ext cx="7272808" cy="3416320"/>
          </a:xfrm>
          <a:prstGeom prst="rect">
            <a:avLst/>
          </a:prstGeom>
        </p:spPr>
        <p:txBody>
          <a:bodyPr wrap="square">
            <a:spAutoFit/>
          </a:bodyPr>
          <a:lstStyle/>
          <a:p>
            <a:pPr indent="304800" algn="just">
              <a:lnSpc>
                <a:spcPct val="150000"/>
              </a:lnSpc>
            </a:pPr>
            <a:r>
              <a:rPr lang="zh-CN" altLang="en-US" sz="2400" dirty="0" smtClean="0">
                <a:latin typeface="宋体" pitchFamily="2" charset="-122"/>
                <a:ea typeface="宋体" pitchFamily="2" charset="-122"/>
              </a:rPr>
              <a:t>西安市西二环大庆路段高架桥上，一辆满载货物飞速行驶的厢式货车突然起火，火势瞬间蔓延至整个货车。消防人员出动了</a:t>
            </a:r>
            <a:r>
              <a:rPr lang="en-US" altLang="zh-CN" sz="2400" dirty="0" smtClean="0">
                <a:latin typeface="宋体" pitchFamily="2" charset="-122"/>
                <a:ea typeface="宋体" pitchFamily="2" charset="-122"/>
              </a:rPr>
              <a:t>3</a:t>
            </a:r>
            <a:r>
              <a:rPr lang="zh-CN" altLang="en-US" sz="2400" dirty="0" smtClean="0">
                <a:latin typeface="宋体" pitchFamily="2" charset="-122"/>
                <a:ea typeface="宋体" pitchFamily="2" charset="-122"/>
              </a:rPr>
              <a:t>辆消防车，</a:t>
            </a:r>
            <a:r>
              <a:rPr lang="en-US" altLang="zh-CN" sz="2400" dirty="0" smtClean="0">
                <a:latin typeface="宋体" pitchFamily="2" charset="-122"/>
                <a:ea typeface="宋体" pitchFamily="2" charset="-122"/>
              </a:rPr>
              <a:t>20</a:t>
            </a:r>
            <a:r>
              <a:rPr lang="zh-CN" altLang="en-US" sz="2400" dirty="0" smtClean="0">
                <a:latin typeface="宋体" pitchFamily="2" charset="-122"/>
                <a:ea typeface="宋体" pitchFamily="2" charset="-122"/>
              </a:rPr>
              <a:t>分钟后才扑灭大火。货车中装有电器、油漆、皮鞋、食品、汽车配件、防盗门等十几家货主的货物，总价值约</a:t>
            </a:r>
            <a:r>
              <a:rPr lang="en-US" altLang="zh-CN" sz="2400" dirty="0" smtClean="0">
                <a:latin typeface="宋体" pitchFamily="2" charset="-122"/>
                <a:ea typeface="宋体" pitchFamily="2" charset="-122"/>
              </a:rPr>
              <a:t>200</a:t>
            </a:r>
            <a:r>
              <a:rPr lang="zh-CN" altLang="en-US" sz="2400" dirty="0" smtClean="0">
                <a:latin typeface="宋体" pitchFamily="2" charset="-122"/>
                <a:ea typeface="宋体" pitchFamily="2" charset="-122"/>
              </a:rPr>
              <a:t>万元。为什么会带来如此严重的后果？</a:t>
            </a:r>
          </a:p>
        </p:txBody>
      </p:sp>
      <p:pic>
        <p:nvPicPr>
          <p:cNvPr id="16386" name="Picture 2"/>
          <p:cNvPicPr>
            <a:picLocks noChangeAspect="1" noChangeArrowheads="1"/>
          </p:cNvPicPr>
          <p:nvPr/>
        </p:nvPicPr>
        <p:blipFill>
          <a:blip r:embed="rId2" cstate="print"/>
          <a:srcRect/>
          <a:stretch>
            <a:fillRect/>
          </a:stretch>
        </p:blipFill>
        <p:spPr bwMode="auto">
          <a:xfrm>
            <a:off x="7308304" y="4009628"/>
            <a:ext cx="1162050" cy="120015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209800" y="1295400"/>
            <a:ext cx="4724400" cy="31242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403648" y="481236"/>
            <a:ext cx="5543550" cy="3457575"/>
          </a:xfrm>
          <a:prstGeom prst="rect">
            <a:avLst/>
          </a:prstGeom>
          <a:noFill/>
          <a:ln w="9525">
            <a:noFill/>
            <a:miter lim="800000"/>
            <a:headEnd/>
            <a:tailEnd/>
          </a:ln>
        </p:spPr>
      </p:pic>
      <p:sp>
        <p:nvSpPr>
          <p:cNvPr id="5" name="矩形 4">
            <a:extLst>
              <a:ext uri="{FF2B5EF4-FFF2-40B4-BE49-F238E27FC236}">
                <a16:creationId xmlns="" xmlns:a16="http://schemas.microsoft.com/office/drawing/2014/main" id="{17274AA4-C536-4ADE-8C23-1CC6EC0A0C92}"/>
              </a:ext>
            </a:extLst>
          </p:cNvPr>
          <p:cNvSpPr/>
          <p:nvPr/>
        </p:nvSpPr>
        <p:spPr>
          <a:xfrm>
            <a:off x="755576" y="4033435"/>
            <a:ext cx="7272808" cy="1113766"/>
          </a:xfrm>
          <a:prstGeom prst="rect">
            <a:avLst/>
          </a:prstGeom>
        </p:spPr>
        <p:txBody>
          <a:bodyPr wrap="square">
            <a:spAutoFit/>
          </a:bodyPr>
          <a:lstStyle/>
          <a:p>
            <a:pPr indent="304800" algn="just">
              <a:lnSpc>
                <a:spcPct val="150000"/>
              </a:lnSpc>
            </a:pPr>
            <a:r>
              <a:rPr lang="zh-CN" altLang="en-US" sz="2400" dirty="0" smtClean="0">
                <a:solidFill>
                  <a:srgbClr val="FF0000"/>
                </a:solidFill>
                <a:latin typeface="宋体" pitchFamily="2" charset="-122"/>
                <a:ea typeface="宋体" pitchFamily="2" charset="-122"/>
              </a:rPr>
              <a:t>填单时按货物先远后近、先重后轻、先大后小、先方后圆的顺序进行，以便按单顺次装车。</a:t>
            </a:r>
            <a:endParaRPr lang="en-US" altLang="zh-CN" sz="2400"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559769"/>
          </a:xfrm>
          <a:prstGeom prst="rect">
            <a:avLst/>
          </a:prstGeom>
        </p:spPr>
        <p:txBody>
          <a:bodyPr wrap="square">
            <a:spAutoFit/>
          </a:bodyPr>
          <a:lstStyle/>
          <a:p>
            <a:pPr indent="304800" algn="just">
              <a:lnSpc>
                <a:spcPct val="150000"/>
              </a:lnSpc>
              <a:spcAft>
                <a:spcPts val="0"/>
              </a:spcAft>
              <a:buFont typeface="Arial" pitchFamily="34" charset="0"/>
              <a:buChar char="•"/>
            </a:pPr>
            <a:r>
              <a:rPr lang="zh-CN" altLang="en-US" sz="2400" dirty="0" smtClean="0">
                <a:solidFill>
                  <a:srgbClr val="FF0000"/>
                </a:solidFill>
                <a:latin typeface="宋体" pitchFamily="2" charset="-122"/>
                <a:ea typeface="宋体" pitchFamily="2" charset="-122"/>
              </a:rPr>
              <a:t>车辆运行</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175182"/>
            <a:ext cx="4392488" cy="4524315"/>
          </a:xfrm>
          <a:prstGeom prst="rect">
            <a:avLst/>
          </a:prstGeom>
        </p:spPr>
        <p:txBody>
          <a:bodyPr wrap="square">
            <a:spAutoFit/>
          </a:bodyPr>
          <a:lstStyle/>
          <a:p>
            <a:pPr indent="304800" algn="just">
              <a:lnSpc>
                <a:spcPct val="150000"/>
              </a:lnSpc>
              <a:buFont typeface="Wingdings" pitchFamily="2" charset="2"/>
              <a:buChar char="u"/>
            </a:pPr>
            <a:r>
              <a:rPr lang="zh-CN" altLang="en-US" sz="2400" dirty="0" smtClean="0">
                <a:latin typeface="宋体" pitchFamily="2" charset="-122"/>
                <a:ea typeface="宋体" pitchFamily="2" charset="-122"/>
              </a:rPr>
              <a:t>零担车必须按期发车，不得误班。</a:t>
            </a:r>
            <a:endParaRPr lang="en-US" altLang="zh-CN" sz="2400" dirty="0" smtClean="0">
              <a:latin typeface="宋体" pitchFamily="2" charset="-122"/>
              <a:ea typeface="宋体" pitchFamily="2" charset="-122"/>
            </a:endParaRPr>
          </a:p>
          <a:p>
            <a:pPr indent="304800" algn="just">
              <a:lnSpc>
                <a:spcPct val="150000"/>
              </a:lnSpc>
              <a:buFont typeface="Wingdings" pitchFamily="2" charset="2"/>
              <a:buChar char="u"/>
            </a:pPr>
            <a:r>
              <a:rPr lang="zh-CN" altLang="en-US" sz="2400" dirty="0" smtClean="0">
                <a:latin typeface="宋体" pitchFamily="2" charset="-122"/>
                <a:ea typeface="宋体" pitchFamily="2" charset="-122"/>
              </a:rPr>
              <a:t>定期零担班车应规定路线行驶。</a:t>
            </a:r>
            <a:endParaRPr lang="en-US" altLang="zh-CN" sz="2400" dirty="0" smtClean="0">
              <a:latin typeface="宋体" pitchFamily="2" charset="-122"/>
              <a:ea typeface="宋体" pitchFamily="2" charset="-122"/>
            </a:endParaRPr>
          </a:p>
          <a:p>
            <a:pPr indent="304800" algn="just">
              <a:lnSpc>
                <a:spcPct val="150000"/>
              </a:lnSpc>
              <a:buFont typeface="Wingdings" pitchFamily="2" charset="2"/>
              <a:buChar char="u"/>
            </a:pPr>
            <a:r>
              <a:rPr lang="zh-CN" altLang="en-US" sz="2400" dirty="0" smtClean="0">
                <a:latin typeface="宋体" pitchFamily="2" charset="-122"/>
                <a:ea typeface="宋体" pitchFamily="2" charset="-122"/>
              </a:rPr>
              <a:t>行车途中，驾驶员</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随车理货员</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应经常检查车辆装载情况。 </a:t>
            </a:r>
          </a:p>
          <a:p>
            <a:pPr indent="304800" algn="just">
              <a:lnSpc>
                <a:spcPct val="150000"/>
              </a:lnSpc>
            </a:pPr>
            <a:endParaRPr lang="en-US" altLang="zh-CN" sz="2400" dirty="0" smtClean="0">
              <a:latin typeface="宋体" pitchFamily="2" charset="-122"/>
              <a:ea typeface="宋体" pitchFamily="2" charset="-122"/>
            </a:endParaRPr>
          </a:p>
        </p:txBody>
      </p:sp>
      <p:pic>
        <p:nvPicPr>
          <p:cNvPr id="5" name="图形 3" descr="呼叫中心">
            <a:extLst>
              <a:ext uri="{FF2B5EF4-FFF2-40B4-BE49-F238E27FC236}">
                <a16:creationId xmlns="" xmlns:a16="http://schemas.microsoft.com/office/drawing/2014/main" id="{5C16148B-2D23-42F9-9347-48A6102B0D50}"/>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51520" y="553244"/>
            <a:ext cx="720080" cy="720080"/>
          </a:xfrm>
          <a:prstGeom prst="rect">
            <a:avLst/>
          </a:prstGeom>
        </p:spPr>
      </p:pic>
      <p:pic>
        <p:nvPicPr>
          <p:cNvPr id="10243" name="Picture 3"/>
          <p:cNvPicPr>
            <a:picLocks noChangeAspect="1" noChangeArrowheads="1"/>
          </p:cNvPicPr>
          <p:nvPr/>
        </p:nvPicPr>
        <p:blipFill>
          <a:blip r:embed="rId5" cstate="print"/>
          <a:srcRect/>
          <a:stretch>
            <a:fillRect/>
          </a:stretch>
        </p:blipFill>
        <p:spPr bwMode="auto">
          <a:xfrm>
            <a:off x="5723624" y="1265921"/>
            <a:ext cx="2160744" cy="288772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559769"/>
          </a:xfrm>
          <a:prstGeom prst="rect">
            <a:avLst/>
          </a:prstGeom>
        </p:spPr>
        <p:txBody>
          <a:bodyPr wrap="square">
            <a:spAutoFit/>
          </a:bodyPr>
          <a:lstStyle/>
          <a:p>
            <a:pPr indent="304800" algn="just">
              <a:lnSpc>
                <a:spcPct val="150000"/>
              </a:lnSpc>
              <a:spcAft>
                <a:spcPts val="0"/>
              </a:spcAft>
              <a:buFont typeface="Arial" pitchFamily="34" charset="0"/>
              <a:buChar char="•"/>
            </a:pPr>
            <a:r>
              <a:rPr lang="zh-CN" altLang="en-US" sz="2400" dirty="0" smtClean="0">
                <a:solidFill>
                  <a:srgbClr val="FF0000"/>
                </a:solidFill>
                <a:latin typeface="宋体" pitchFamily="2" charset="-122"/>
                <a:ea typeface="宋体" pitchFamily="2" charset="-122"/>
              </a:rPr>
              <a:t>货物中转</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175182"/>
            <a:ext cx="7272808" cy="3416320"/>
          </a:xfrm>
          <a:prstGeom prst="rect">
            <a:avLst/>
          </a:prstGeom>
        </p:spPr>
        <p:txBody>
          <a:bodyPr wrap="square">
            <a:spAutoFit/>
          </a:bodyPr>
          <a:lstStyle/>
          <a:p>
            <a:pPr indent="304800" algn="just">
              <a:lnSpc>
                <a:spcPct val="150000"/>
              </a:lnSpc>
              <a:buFont typeface="Wingdings" pitchFamily="2" charset="2"/>
              <a:buChar char="ü"/>
            </a:pPr>
            <a:r>
              <a:rPr lang="zh-CN" altLang="en-US" sz="2400" dirty="0" smtClean="0">
                <a:solidFill>
                  <a:srgbClr val="FF0000"/>
                </a:solidFill>
                <a:latin typeface="宋体" pitchFamily="2" charset="-122"/>
                <a:ea typeface="宋体" pitchFamily="2" charset="-122"/>
              </a:rPr>
              <a:t>落地法（全部落地中转）：</a:t>
            </a:r>
            <a:r>
              <a:rPr lang="zh-CN" altLang="en-US" sz="2400" dirty="0" smtClean="0">
                <a:latin typeface="宋体" pitchFamily="2" charset="-122"/>
                <a:ea typeface="宋体" pitchFamily="2" charset="-122"/>
              </a:rPr>
              <a:t>全部零担货物卸下入库，再重新集结。</a:t>
            </a:r>
            <a:endParaRPr lang="en-US" altLang="zh-CN" sz="2400" dirty="0" smtClean="0">
              <a:latin typeface="宋体" pitchFamily="2" charset="-122"/>
              <a:ea typeface="宋体" pitchFamily="2" charset="-122"/>
            </a:endParaRPr>
          </a:p>
          <a:p>
            <a:pPr indent="304800" algn="just">
              <a:lnSpc>
                <a:spcPct val="150000"/>
              </a:lnSpc>
              <a:buFont typeface="Wingdings" pitchFamily="2" charset="2"/>
              <a:buChar char="ü"/>
            </a:pPr>
            <a:r>
              <a:rPr lang="zh-CN" altLang="en-US" sz="2400" dirty="0" smtClean="0">
                <a:solidFill>
                  <a:srgbClr val="FF0000"/>
                </a:solidFill>
                <a:latin typeface="宋体" pitchFamily="2" charset="-122"/>
                <a:ea typeface="宋体" pitchFamily="2" charset="-122"/>
              </a:rPr>
              <a:t>坐车法（部分落地中转）：</a:t>
            </a:r>
            <a:r>
              <a:rPr lang="zh-CN" altLang="en-US" sz="2400" dirty="0" smtClean="0">
                <a:latin typeface="宋体" pitchFamily="2" charset="-122"/>
                <a:ea typeface="宋体" pitchFamily="2" charset="-122"/>
              </a:rPr>
              <a:t>同一到站且中转数量较多或卸车困难的那部分核心货物留在车上。</a:t>
            </a:r>
            <a:endParaRPr lang="en-US" altLang="zh-CN" sz="2400" dirty="0" smtClean="0">
              <a:latin typeface="宋体" pitchFamily="2" charset="-122"/>
              <a:ea typeface="宋体" pitchFamily="2" charset="-122"/>
            </a:endParaRPr>
          </a:p>
          <a:p>
            <a:pPr indent="304800" algn="just">
              <a:lnSpc>
                <a:spcPct val="150000"/>
              </a:lnSpc>
              <a:buFont typeface="Wingdings" pitchFamily="2" charset="2"/>
              <a:buChar char="ü"/>
            </a:pPr>
            <a:r>
              <a:rPr lang="zh-CN" altLang="en-US" sz="2400" dirty="0" smtClean="0">
                <a:solidFill>
                  <a:srgbClr val="FF0000"/>
                </a:solidFill>
                <a:latin typeface="宋体" pitchFamily="2" charset="-122"/>
                <a:ea typeface="宋体" pitchFamily="2" charset="-122"/>
              </a:rPr>
              <a:t>过车法（直接换装中转）：</a:t>
            </a:r>
            <a:r>
              <a:rPr lang="zh-CN" altLang="en-US" sz="2400" dirty="0" smtClean="0">
                <a:latin typeface="宋体" pitchFamily="2" charset="-122"/>
                <a:ea typeface="宋体" pitchFamily="2" charset="-122"/>
              </a:rPr>
              <a:t>将车内一部分中转货由一辆车直接换装到另一辆车。</a:t>
            </a:r>
            <a:endParaRPr lang="en-US" altLang="zh-CN" sz="2400" dirty="0" smtClean="0">
              <a:latin typeface="宋体" pitchFamily="2" charset="-122"/>
              <a:ea typeface="宋体" pitchFamily="2" charset="-122"/>
            </a:endParaRPr>
          </a:p>
        </p:txBody>
      </p:sp>
      <p:pic>
        <p:nvPicPr>
          <p:cNvPr id="5" name="图形 3" descr="呼叫中心">
            <a:extLst>
              <a:ext uri="{FF2B5EF4-FFF2-40B4-BE49-F238E27FC236}">
                <a16:creationId xmlns="" xmlns:a16="http://schemas.microsoft.com/office/drawing/2014/main" id="{5C16148B-2D23-42F9-9347-48A6102B0D50}"/>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51520" y="553244"/>
            <a:ext cx="720080" cy="7200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559769"/>
          </a:xfrm>
          <a:prstGeom prst="rect">
            <a:avLst/>
          </a:prstGeom>
        </p:spPr>
        <p:txBody>
          <a:bodyPr wrap="square">
            <a:spAutoFit/>
          </a:bodyPr>
          <a:lstStyle/>
          <a:p>
            <a:pPr indent="304800" algn="just">
              <a:lnSpc>
                <a:spcPct val="150000"/>
              </a:lnSpc>
              <a:spcAft>
                <a:spcPts val="0"/>
              </a:spcAft>
              <a:buFont typeface="Arial" pitchFamily="34" charset="0"/>
              <a:buChar char="•"/>
            </a:pPr>
            <a:r>
              <a:rPr lang="zh-CN" altLang="en-US" sz="2400" dirty="0" smtClean="0">
                <a:solidFill>
                  <a:srgbClr val="FF0000"/>
                </a:solidFill>
                <a:latin typeface="宋体" pitchFamily="2" charset="-122"/>
                <a:ea typeface="宋体" pitchFamily="2" charset="-122"/>
              </a:rPr>
              <a:t>到站卸货</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4355976" y="1273324"/>
            <a:ext cx="4032448" cy="3416320"/>
          </a:xfrm>
          <a:prstGeom prst="rect">
            <a:avLst/>
          </a:prstGeom>
        </p:spPr>
        <p:txBody>
          <a:bodyPr wrap="square">
            <a:spAutoFit/>
          </a:bodyPr>
          <a:lstStyle/>
          <a:p>
            <a:pPr indent="304800" algn="just">
              <a:lnSpc>
                <a:spcPct val="150000"/>
              </a:lnSpc>
            </a:pPr>
            <a:r>
              <a:rPr lang="zh-CN" altLang="en-US" sz="2400" dirty="0" smtClean="0">
                <a:solidFill>
                  <a:srgbClr val="FF0000"/>
                </a:solidFill>
                <a:latin typeface="宋体" pitchFamily="2" charset="-122"/>
                <a:ea typeface="宋体" pitchFamily="2" charset="-122"/>
              </a:rPr>
              <a:t>异常情况处理：</a:t>
            </a:r>
            <a:endParaRPr lang="en-US" altLang="zh-CN" sz="2400" dirty="0" smtClean="0">
              <a:solidFill>
                <a:srgbClr val="FF0000"/>
              </a:solidFill>
              <a:latin typeface="宋体" pitchFamily="2" charset="-122"/>
              <a:ea typeface="宋体" pitchFamily="2" charset="-122"/>
            </a:endParaRPr>
          </a:p>
          <a:p>
            <a:pPr indent="304800" algn="just">
              <a:lnSpc>
                <a:spcPct val="150000"/>
              </a:lnSpc>
              <a:buClr>
                <a:srgbClr val="FF0000"/>
              </a:buClr>
              <a:buFont typeface="宋体" pitchFamily="2" charset="-122"/>
              <a:buChar char="※"/>
            </a:pPr>
            <a:r>
              <a:rPr lang="zh-CN" altLang="en-US" sz="2400" dirty="0" smtClean="0">
                <a:latin typeface="宋体" pitchFamily="2" charset="-122"/>
                <a:ea typeface="宋体" pitchFamily="2" charset="-122"/>
              </a:rPr>
              <a:t>有单无货</a:t>
            </a:r>
            <a:endParaRPr lang="en-US" altLang="zh-CN" sz="2400" dirty="0" smtClean="0">
              <a:latin typeface="宋体" pitchFamily="2" charset="-122"/>
              <a:ea typeface="宋体" pitchFamily="2" charset="-122"/>
            </a:endParaRPr>
          </a:p>
          <a:p>
            <a:pPr indent="304800" algn="just">
              <a:lnSpc>
                <a:spcPct val="150000"/>
              </a:lnSpc>
              <a:buClr>
                <a:srgbClr val="FF0000"/>
              </a:buClr>
              <a:buFont typeface="宋体" pitchFamily="2" charset="-122"/>
              <a:buChar char="※"/>
            </a:pPr>
            <a:r>
              <a:rPr lang="zh-CN" altLang="en-US" sz="2400" dirty="0" smtClean="0">
                <a:latin typeface="宋体" pitchFamily="2" charset="-122"/>
                <a:ea typeface="宋体" pitchFamily="2" charset="-122"/>
              </a:rPr>
              <a:t>有货无单</a:t>
            </a:r>
            <a:endParaRPr lang="en-US" altLang="zh-CN" sz="2400" dirty="0" smtClean="0">
              <a:latin typeface="宋体" pitchFamily="2" charset="-122"/>
              <a:ea typeface="宋体" pitchFamily="2" charset="-122"/>
            </a:endParaRPr>
          </a:p>
          <a:p>
            <a:pPr indent="304800" algn="just">
              <a:lnSpc>
                <a:spcPct val="150000"/>
              </a:lnSpc>
              <a:buClr>
                <a:srgbClr val="FF0000"/>
              </a:buClr>
              <a:buFont typeface="宋体" pitchFamily="2" charset="-122"/>
              <a:buChar char="※"/>
            </a:pPr>
            <a:r>
              <a:rPr lang="zh-CN" altLang="en-US" sz="2400" dirty="0" smtClean="0">
                <a:latin typeface="宋体" pitchFamily="2" charset="-122"/>
                <a:ea typeface="宋体" pitchFamily="2" charset="-122"/>
              </a:rPr>
              <a:t>货物到站错误</a:t>
            </a:r>
            <a:endParaRPr lang="en-US" altLang="zh-CN" sz="2400" dirty="0" smtClean="0">
              <a:latin typeface="宋体" pitchFamily="2" charset="-122"/>
              <a:ea typeface="宋体" pitchFamily="2" charset="-122"/>
            </a:endParaRPr>
          </a:p>
          <a:p>
            <a:pPr indent="304800" algn="just">
              <a:lnSpc>
                <a:spcPct val="150000"/>
              </a:lnSpc>
              <a:buClr>
                <a:srgbClr val="FF0000"/>
              </a:buClr>
              <a:buFont typeface="宋体" pitchFamily="2" charset="-122"/>
              <a:buChar char="※"/>
            </a:pPr>
            <a:r>
              <a:rPr lang="zh-CN" altLang="en-US" sz="2400" dirty="0" smtClean="0">
                <a:latin typeface="宋体" pitchFamily="2" charset="-122"/>
                <a:ea typeface="宋体" pitchFamily="2" charset="-122"/>
              </a:rPr>
              <a:t>货物短缺、破损、受潮、污染、腐烂</a:t>
            </a:r>
            <a:endParaRPr lang="en-US" altLang="zh-CN" sz="2400" dirty="0" smtClean="0">
              <a:latin typeface="宋体" pitchFamily="2" charset="-122"/>
              <a:ea typeface="宋体" pitchFamily="2" charset="-122"/>
            </a:endParaRPr>
          </a:p>
        </p:txBody>
      </p:sp>
      <p:pic>
        <p:nvPicPr>
          <p:cNvPr id="5" name="图形 3" descr="呼叫中心">
            <a:extLst>
              <a:ext uri="{FF2B5EF4-FFF2-40B4-BE49-F238E27FC236}">
                <a16:creationId xmlns="" xmlns:a16="http://schemas.microsoft.com/office/drawing/2014/main" id="{5C16148B-2D23-42F9-9347-48A6102B0D50}"/>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51520" y="553244"/>
            <a:ext cx="720080" cy="720080"/>
          </a:xfrm>
          <a:prstGeom prst="rect">
            <a:avLst/>
          </a:prstGeom>
        </p:spPr>
      </p:pic>
      <p:pic>
        <p:nvPicPr>
          <p:cNvPr id="12290" name="Picture 2"/>
          <p:cNvPicPr>
            <a:picLocks noChangeAspect="1" noChangeArrowheads="1"/>
          </p:cNvPicPr>
          <p:nvPr/>
        </p:nvPicPr>
        <p:blipFill>
          <a:blip r:embed="rId5" cstate="print"/>
          <a:srcRect/>
          <a:stretch>
            <a:fillRect/>
          </a:stretch>
        </p:blipFill>
        <p:spPr bwMode="auto">
          <a:xfrm>
            <a:off x="851545" y="1561356"/>
            <a:ext cx="2136279" cy="2624571"/>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553244"/>
            <a:ext cx="7272808" cy="559769"/>
          </a:xfrm>
          <a:prstGeom prst="rect">
            <a:avLst/>
          </a:prstGeom>
        </p:spPr>
        <p:txBody>
          <a:bodyPr wrap="square">
            <a:spAutoFit/>
          </a:bodyPr>
          <a:lstStyle/>
          <a:p>
            <a:pPr indent="304800" algn="just">
              <a:lnSpc>
                <a:spcPct val="150000"/>
              </a:lnSpc>
              <a:spcAft>
                <a:spcPts val="0"/>
              </a:spcAft>
              <a:buFont typeface="Arial" pitchFamily="34" charset="0"/>
              <a:buChar char="•"/>
            </a:pPr>
            <a:r>
              <a:rPr lang="zh-CN" altLang="en-US" sz="2400" dirty="0" smtClean="0">
                <a:solidFill>
                  <a:srgbClr val="FF0000"/>
                </a:solidFill>
                <a:latin typeface="宋体" pitchFamily="2" charset="-122"/>
                <a:ea typeface="宋体" pitchFamily="2" charset="-122"/>
              </a:rPr>
              <a:t>货物交付</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 xmlns:a16="http://schemas.microsoft.com/office/drawing/2014/main" id="{17274AA4-C536-4ADE-8C23-1CC6EC0A0C92}"/>
              </a:ext>
            </a:extLst>
          </p:cNvPr>
          <p:cNvSpPr/>
          <p:nvPr/>
        </p:nvSpPr>
        <p:spPr>
          <a:xfrm>
            <a:off x="827584" y="1175182"/>
            <a:ext cx="4752528" cy="3970318"/>
          </a:xfrm>
          <a:prstGeom prst="rect">
            <a:avLst/>
          </a:prstGeom>
        </p:spPr>
        <p:txBody>
          <a:bodyPr wrap="square">
            <a:spAutoFit/>
          </a:bodyPr>
          <a:lstStyle/>
          <a:p>
            <a:pPr indent="304800" algn="just">
              <a:lnSpc>
                <a:spcPct val="150000"/>
              </a:lnSpc>
            </a:pPr>
            <a:r>
              <a:rPr lang="zh-CN" altLang="en-US" sz="2400" dirty="0" smtClean="0">
                <a:latin typeface="宋体" pitchFamily="2" charset="-122"/>
                <a:ea typeface="宋体" pitchFamily="2" charset="-122"/>
              </a:rPr>
              <a:t>货物到达后，到达站应及时向收货人发出到货通知，并做好记录。收货人凭提货单取货。并应在提货单上加盖印章。到达站付货后也应在提货单上加盖“</a:t>
            </a:r>
            <a:r>
              <a:rPr lang="zh-CN" altLang="en-US" sz="2400" dirty="0" smtClean="0">
                <a:solidFill>
                  <a:srgbClr val="FF0000"/>
                </a:solidFill>
                <a:latin typeface="宋体" pitchFamily="2" charset="-122"/>
                <a:ea typeface="宋体" pitchFamily="2" charset="-122"/>
              </a:rPr>
              <a:t>货物付讫</a:t>
            </a:r>
            <a:r>
              <a:rPr lang="zh-CN" altLang="en-US" sz="2400" dirty="0" smtClean="0">
                <a:latin typeface="宋体" pitchFamily="2" charset="-122"/>
                <a:ea typeface="宋体" pitchFamily="2" charset="-122"/>
              </a:rPr>
              <a:t>”戳记后存查。</a:t>
            </a:r>
            <a:endParaRPr lang="en-US" altLang="zh-CN" sz="2400" dirty="0" smtClean="0">
              <a:latin typeface="宋体" pitchFamily="2" charset="-122"/>
              <a:ea typeface="宋体" pitchFamily="2" charset="-122"/>
            </a:endParaRPr>
          </a:p>
          <a:p>
            <a:pPr indent="304800" algn="just">
              <a:lnSpc>
                <a:spcPct val="150000"/>
              </a:lnSpc>
              <a:buClr>
                <a:srgbClr val="FF0000"/>
              </a:buClr>
              <a:buFont typeface="宋体" pitchFamily="2" charset="-122"/>
              <a:buChar char="※"/>
            </a:pPr>
            <a:endParaRPr lang="en-US" altLang="zh-CN" sz="2400" dirty="0" smtClean="0">
              <a:latin typeface="宋体" pitchFamily="2" charset="-122"/>
              <a:ea typeface="宋体" pitchFamily="2" charset="-122"/>
            </a:endParaRPr>
          </a:p>
        </p:txBody>
      </p:sp>
      <p:pic>
        <p:nvPicPr>
          <p:cNvPr id="5" name="图形 3" descr="呼叫中心">
            <a:extLst>
              <a:ext uri="{FF2B5EF4-FFF2-40B4-BE49-F238E27FC236}">
                <a16:creationId xmlns="" xmlns:a16="http://schemas.microsoft.com/office/drawing/2014/main" id="{5C16148B-2D23-42F9-9347-48A6102B0D50}"/>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51520" y="553244"/>
            <a:ext cx="720080" cy="720080"/>
          </a:xfrm>
          <a:prstGeom prst="rect">
            <a:avLst/>
          </a:prstGeom>
        </p:spPr>
      </p:pic>
      <p:pic>
        <p:nvPicPr>
          <p:cNvPr id="13314" name="Picture 2"/>
          <p:cNvPicPr>
            <a:picLocks noChangeAspect="1" noChangeArrowheads="1"/>
          </p:cNvPicPr>
          <p:nvPr/>
        </p:nvPicPr>
        <p:blipFill>
          <a:blip r:embed="rId5" cstate="print"/>
          <a:srcRect/>
          <a:stretch>
            <a:fillRect/>
          </a:stretch>
        </p:blipFill>
        <p:spPr bwMode="auto">
          <a:xfrm>
            <a:off x="5940152" y="1489348"/>
            <a:ext cx="2232248" cy="266339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2015208" y="2713484"/>
            <a:ext cx="7128792" cy="1125629"/>
          </a:xfrm>
          <a:prstGeom prst="rect">
            <a:avLst/>
          </a:prstGeom>
          <a:noFill/>
        </p:spPr>
        <p:txBody>
          <a:bodyPr wrap="square" rtlCol="0">
            <a:spAutoFit/>
          </a:bodyPr>
          <a:lstStyle/>
          <a:p>
            <a:pPr>
              <a:lnSpc>
                <a:spcPct val="150000"/>
              </a:lnSpc>
            </a:pPr>
            <a:r>
              <a:rPr lang="zh-CN" altLang="en-US" sz="2400" dirty="0" smtClean="0">
                <a:latin typeface="宋体" panose="02010600030101010101" pitchFamily="2" charset="-122"/>
                <a:ea typeface="宋体" panose="02010600030101010101" pitchFamily="2" charset="-122"/>
              </a:rPr>
              <a:t>试分析甩挂运输的组织形式？</a:t>
            </a:r>
          </a:p>
          <a:p>
            <a:pPr>
              <a:lnSpc>
                <a:spcPct val="150000"/>
              </a:lnSpc>
            </a:pPr>
            <a:endParaRPr lang="zh-CN" altLang="en-US" sz="2400" dirty="0"/>
          </a:p>
        </p:txBody>
      </p:sp>
      <p:pic>
        <p:nvPicPr>
          <p:cNvPr id="6" name="Picture 2"/>
          <p:cNvPicPr>
            <a:picLocks noChangeAspect="1" noChangeArrowheads="1"/>
          </p:cNvPicPr>
          <p:nvPr/>
        </p:nvPicPr>
        <p:blipFill>
          <a:blip r:embed="rId2" cstate="print"/>
          <a:srcRect/>
          <a:stretch>
            <a:fillRect/>
          </a:stretch>
        </p:blipFill>
        <p:spPr bwMode="auto">
          <a:xfrm>
            <a:off x="611560" y="1633364"/>
            <a:ext cx="1285875" cy="990600"/>
          </a:xfrm>
          <a:prstGeom prst="rect">
            <a:avLst/>
          </a:prstGeom>
          <a:noFill/>
          <a:ln w="9525">
            <a:noFill/>
            <a:miter lim="800000"/>
            <a:headEnd/>
            <a:tailEnd/>
          </a:ln>
        </p:spPr>
      </p:pic>
      <p:sp>
        <p:nvSpPr>
          <p:cNvPr id="7" name="文本框 1">
            <a:extLst>
              <a:ext uri="{FF2B5EF4-FFF2-40B4-BE49-F238E27FC236}">
                <a16:creationId xmlns="" xmlns:a16="http://schemas.microsoft.com/office/drawing/2014/main" id="{2C2AB3F3-55BB-4F4A-8B52-9E23E7C40B9C}"/>
              </a:ext>
            </a:extLst>
          </p:cNvPr>
          <p:cNvSpPr txBox="1"/>
          <p:nvPr/>
        </p:nvSpPr>
        <p:spPr>
          <a:xfrm>
            <a:off x="1907704" y="553244"/>
            <a:ext cx="5904656"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务二：公路货物运输组织管理</a:t>
            </a:r>
            <a:endParaRPr lang="zh-CN" altLang="en-US" sz="3200" b="1" dirty="0">
              <a:solidFill>
                <a:srgbClr val="FFC00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 xmlns:a16="http://schemas.microsoft.com/office/drawing/2014/main"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 xmlns:a16="http://schemas.microsoft.com/office/drawing/2014/main"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 xmlns:a16="http://schemas.microsoft.com/office/drawing/2014/main"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 xmlns:a16="http://schemas.microsoft.com/office/drawing/2014/main" id="{ADFF371C-9A2C-42B9-8D62-675BE4BB9494}"/>
              </a:ext>
            </a:extLst>
          </p:cNvPr>
          <p:cNvSpPr txBox="1"/>
          <p:nvPr/>
        </p:nvSpPr>
        <p:spPr>
          <a:xfrm>
            <a:off x="1368515" y="841276"/>
            <a:ext cx="553998" cy="4464496"/>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务二：公路货物运输组织管理</a:t>
            </a:r>
            <a:endParaRPr lang="zh-CN" altLang="en-US" sz="2400" b="1" dirty="0">
              <a:solidFill>
                <a:schemeClr val="bg1"/>
              </a:solidFill>
              <a:latin typeface="宋体" pitchFamily="2" charset="-122"/>
              <a:ea typeface="宋体" pitchFamily="2" charset="-122"/>
            </a:endParaRPr>
          </a:p>
        </p:txBody>
      </p:sp>
      <p:sp>
        <p:nvSpPr>
          <p:cNvPr id="20" name="文本框 19">
            <a:extLst>
              <a:ext uri="{FF2B5EF4-FFF2-40B4-BE49-F238E27FC236}">
                <a16:creationId xmlns="" xmlns:a16="http://schemas.microsoft.com/office/drawing/2014/main" id="{EB69F60B-D445-4E23-8025-627EC7F182D8}"/>
              </a:ext>
            </a:extLst>
          </p:cNvPr>
          <p:cNvSpPr txBox="1"/>
          <p:nvPr/>
        </p:nvSpPr>
        <p:spPr>
          <a:xfrm>
            <a:off x="3777454" y="2281436"/>
            <a:ext cx="4104456" cy="1569660"/>
          </a:xfrm>
          <a:prstGeom prst="rect">
            <a:avLst/>
          </a:prstGeom>
          <a:noFill/>
        </p:spPr>
        <p:txBody>
          <a:bodyPr wrap="square" rtlCol="0">
            <a:spAutoFit/>
          </a:bodyPr>
          <a:lstStyle/>
          <a:p>
            <a:r>
              <a:rPr lang="zh-CN" altLang="en-US" sz="2400" dirty="0" smtClean="0"/>
              <a:t>公路货物运输组织方法</a:t>
            </a:r>
            <a:endParaRPr lang="en-US" altLang="zh-CN" sz="2400" dirty="0" smtClean="0"/>
          </a:p>
          <a:p>
            <a:endParaRPr lang="en-US" altLang="zh-CN" sz="2400" dirty="0"/>
          </a:p>
          <a:p>
            <a:r>
              <a:rPr lang="zh-CN" altLang="en-US" sz="2400" dirty="0" smtClean="0"/>
              <a:t>公路货物运输组织管理</a:t>
            </a:r>
            <a:endParaRPr lang="en-US" altLang="zh-CN" sz="2400" dirty="0" smtClean="0"/>
          </a:p>
          <a:p>
            <a:endParaRPr lang="en-US" altLang="zh-CN" sz="2400" dirty="0"/>
          </a:p>
        </p:txBody>
      </p:sp>
      <p:pic>
        <p:nvPicPr>
          <p:cNvPr id="23" name="图形 22" descr="枞树">
            <a:extLst>
              <a:ext uri="{FF2B5EF4-FFF2-40B4-BE49-F238E27FC236}">
                <a16:creationId xmlns="" xmlns:a16="http://schemas.microsoft.com/office/drawing/2014/main" id="{41FD8185-9228-4797-8A64-014F3F6CB2B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2306856"/>
            <a:ext cx="341423" cy="349527"/>
          </a:xfrm>
          <a:prstGeom prst="rect">
            <a:avLst/>
          </a:prstGeom>
        </p:spPr>
      </p:pic>
      <p:pic>
        <p:nvPicPr>
          <p:cNvPr id="27" name="图形 26" descr="枞树">
            <a:extLst>
              <a:ext uri="{FF2B5EF4-FFF2-40B4-BE49-F238E27FC236}">
                <a16:creationId xmlns="" xmlns:a16="http://schemas.microsoft.com/office/drawing/2014/main" id="{66932EE6-8730-4B84-8D52-969A28D7C20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3103788"/>
            <a:ext cx="336691" cy="344683"/>
          </a:xfrm>
          <a:prstGeom prst="rect">
            <a:avLst/>
          </a:prstGeom>
        </p:spPr>
      </p:pic>
      <p:cxnSp>
        <p:nvCxnSpPr>
          <p:cNvPr id="21" name="直接连接符 20">
            <a:extLst>
              <a:ext uri="{FF2B5EF4-FFF2-40B4-BE49-F238E27FC236}">
                <a16:creationId xmlns="" xmlns:a16="http://schemas.microsoft.com/office/drawing/2014/main" id="{3E401B2C-C83B-4020-A942-524FF528151A}"/>
              </a:ext>
            </a:extLst>
          </p:cNvPr>
          <p:cNvCxnSpPr>
            <a:cxnSpLocks/>
          </p:cNvCxnSpPr>
          <p:nvPr/>
        </p:nvCxnSpPr>
        <p:spPr>
          <a:xfrm>
            <a:off x="1691680" y="5305772"/>
            <a:ext cx="0" cy="40922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845840" y="193204"/>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、公路货物运输组织方法</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827584" y="985292"/>
            <a:ext cx="7272808" cy="1200329"/>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原则：车种适合货种，标重配合货重</a:t>
            </a:r>
            <a:endParaRPr lang="en-US" altLang="zh-CN" sz="2400" dirty="0" smtClean="0">
              <a:solidFill>
                <a:srgbClr val="FF0000"/>
              </a:solidFill>
              <a:latin typeface="宋体" pitchFamily="2" charset="-122"/>
              <a:ea typeface="宋体" pitchFamily="2" charset="-122"/>
            </a:endParaRPr>
          </a:p>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a:t>
            </a:r>
            <a:r>
              <a:rPr lang="en-US" altLang="zh-CN" sz="2400" dirty="0" smtClean="0">
                <a:solidFill>
                  <a:srgbClr val="FF0000"/>
                </a:solidFill>
                <a:latin typeface="宋体" pitchFamily="2" charset="-122"/>
                <a:ea typeface="宋体" pitchFamily="2" charset="-122"/>
              </a:rPr>
              <a:t>1</a:t>
            </a:r>
            <a:r>
              <a:rPr lang="zh-CN" altLang="en-US" sz="2400" dirty="0" smtClean="0">
                <a:solidFill>
                  <a:srgbClr val="FF0000"/>
                </a:solidFill>
                <a:latin typeface="宋体" pitchFamily="2" charset="-122"/>
                <a:ea typeface="宋体" pitchFamily="2" charset="-122"/>
              </a:rPr>
              <a:t>）行车组织方法</a:t>
            </a:r>
            <a:r>
              <a:rPr lang="zh-CN" altLang="en-US" sz="2400" dirty="0" smtClean="0">
                <a:latin typeface="宋体" pitchFamily="2" charset="-122"/>
                <a:ea typeface="宋体" pitchFamily="2" charset="-122"/>
              </a:rPr>
              <a:t>：直达行驶法、分段行驶法</a:t>
            </a:r>
            <a:endParaRPr lang="en-US" altLang="zh-CN" sz="2400" dirty="0" smtClean="0">
              <a:latin typeface="宋体" pitchFamily="2" charset="-122"/>
              <a:ea typeface="宋体" pitchFamily="2" charset="-122"/>
            </a:endParaRPr>
          </a:p>
        </p:txBody>
      </p:sp>
      <p:sp>
        <p:nvSpPr>
          <p:cNvPr id="12" name="矩形 11"/>
          <p:cNvSpPr/>
          <p:nvPr/>
        </p:nvSpPr>
        <p:spPr>
          <a:xfrm>
            <a:off x="899592" y="2761646"/>
            <a:ext cx="3703963" cy="2904166"/>
          </a:xfrm>
          <a:prstGeom prst="rect">
            <a:avLst/>
          </a:prstGeom>
          <a:solidFill>
            <a:sysClr val="window" lastClr="FFFFFF">
              <a:lumMod val="85000"/>
            </a:sysClr>
          </a:solidFill>
          <a:ln w="25400" cap="flat" cmpd="sng" algn="ctr">
            <a:solidFill>
              <a:srgbClr val="E8E8E6"/>
            </a:solidFill>
            <a:prstDash val="solid"/>
          </a:ln>
          <a:effectLst/>
        </p:spPr>
        <p:txBody>
          <a:bodyPr lIns="91472" tIns="45736" rIns="91472" bIns="457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3" name="AutoShape 12"/>
          <p:cNvSpPr>
            <a:spLocks noChangeArrowheads="1"/>
          </p:cNvSpPr>
          <p:nvPr/>
        </p:nvSpPr>
        <p:spPr bwMode="auto">
          <a:xfrm>
            <a:off x="899592" y="2366497"/>
            <a:ext cx="3703963" cy="790298"/>
          </a:xfrm>
          <a:prstGeom prst="homePlate">
            <a:avLst>
              <a:gd name="adj" fmla="val 63872"/>
            </a:avLst>
          </a:prstGeom>
          <a:solidFill>
            <a:srgbClr val="0070C0"/>
          </a:solidFill>
          <a:ln w="9525">
            <a:noFill/>
            <a:miter lim="800000"/>
            <a:headEnd/>
            <a:tailEnd/>
          </a:ln>
        </p:spPr>
        <p:txBody>
          <a:bodyPr wrap="none" lIns="91472" tIns="45736" rIns="91472" bIns="45736"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rPr>
              <a:t>直达行驶法</a:t>
            </a:r>
            <a:endParaRPr kumimoji="0" lang="zh-CN" altLang="en-US" sz="1800"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14" name="TextBox 13"/>
          <p:cNvSpPr txBox="1"/>
          <p:nvPr/>
        </p:nvSpPr>
        <p:spPr>
          <a:xfrm>
            <a:off x="1043702" y="3432714"/>
            <a:ext cx="3559853" cy="2332979"/>
          </a:xfrm>
          <a:prstGeom prst="rect">
            <a:avLst/>
          </a:prstGeom>
          <a:noFill/>
        </p:spPr>
        <p:txBody>
          <a:bodyPr wrap="square" lIns="91472" tIns="45736" rIns="91472" bIns="45736" rtlCol="0">
            <a:spAutoFit/>
          </a:bodyPr>
          <a:lstStyle/>
          <a:p>
            <a:pPr>
              <a:lnSpc>
                <a:spcPct val="130000"/>
              </a:lnSpc>
            </a:pPr>
            <a:r>
              <a:rPr lang="zh-CN" altLang="en-US" sz="1600" dirty="0" smtClean="0">
                <a:solidFill>
                  <a:sysClr val="windowText" lastClr="000000"/>
                </a:solidFill>
                <a:latin typeface="微软雅黑" pitchFamily="34" charset="-122"/>
                <a:ea typeface="微软雅黑" pitchFamily="34" charset="-122"/>
              </a:rPr>
              <a:t>每辆汽车装运货物由起点经过全线直达终点，卸货后再装货或空车返回，即货物中间不换车。</a:t>
            </a:r>
            <a:endParaRPr lang="en-US" altLang="zh-CN" sz="1600" dirty="0" smtClean="0">
              <a:solidFill>
                <a:sysClr val="windowText" lastClr="000000"/>
              </a:solidFill>
              <a:latin typeface="微软雅黑" pitchFamily="34" charset="-122"/>
              <a:ea typeface="微软雅黑" pitchFamily="34" charset="-122"/>
            </a:endParaRPr>
          </a:p>
          <a:p>
            <a:pPr>
              <a:lnSpc>
                <a:spcPct val="130000"/>
              </a:lnSpc>
            </a:pPr>
            <a:r>
              <a:rPr lang="zh-CN" altLang="en-US" sz="1600" dirty="0" smtClean="0">
                <a:solidFill>
                  <a:sysClr val="windowText" lastClr="000000"/>
                </a:solidFill>
                <a:latin typeface="微软雅黑" pitchFamily="34" charset="-122"/>
                <a:ea typeface="微软雅黑" pitchFamily="34" charset="-122"/>
              </a:rPr>
              <a:t>其特点是车辆在路线上运行的时间较长。驾驶员的工作制度可采取单人驾驶制、双人驾驶制、换班驾驶制等方式。</a:t>
            </a:r>
            <a:endParaRPr lang="zh-CN" altLang="en-US" sz="1600" dirty="0">
              <a:solidFill>
                <a:sysClr val="windowText" lastClr="000000"/>
              </a:solidFill>
              <a:latin typeface="微软雅黑" pitchFamily="34" charset="-122"/>
              <a:ea typeface="微软雅黑" pitchFamily="34" charset="-122"/>
            </a:endParaRPr>
          </a:p>
        </p:txBody>
      </p:sp>
      <p:sp>
        <p:nvSpPr>
          <p:cNvPr id="15" name="矩形 14"/>
          <p:cNvSpPr/>
          <p:nvPr/>
        </p:nvSpPr>
        <p:spPr>
          <a:xfrm>
            <a:off x="5294940" y="2761646"/>
            <a:ext cx="3703963" cy="2904166"/>
          </a:xfrm>
          <a:prstGeom prst="rect">
            <a:avLst/>
          </a:prstGeom>
          <a:solidFill>
            <a:sysClr val="window" lastClr="FFFFFF">
              <a:lumMod val="85000"/>
            </a:sysClr>
          </a:solidFill>
          <a:ln w="25400" cap="flat" cmpd="sng" algn="ctr">
            <a:solidFill>
              <a:srgbClr val="E8E8E6"/>
            </a:solidFill>
            <a:prstDash val="solid"/>
          </a:ln>
          <a:effectLst/>
        </p:spPr>
        <p:txBody>
          <a:bodyPr lIns="91472" tIns="45736" rIns="91472" bIns="4573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6" name="AutoShape 12"/>
          <p:cNvSpPr>
            <a:spLocks noChangeArrowheads="1"/>
          </p:cNvSpPr>
          <p:nvPr/>
        </p:nvSpPr>
        <p:spPr bwMode="auto">
          <a:xfrm flipH="1">
            <a:off x="5294940" y="2366497"/>
            <a:ext cx="3703963" cy="790298"/>
          </a:xfrm>
          <a:prstGeom prst="homePlate">
            <a:avLst>
              <a:gd name="adj" fmla="val 63872"/>
            </a:avLst>
          </a:prstGeom>
          <a:solidFill>
            <a:sysClr val="window" lastClr="FFFFFF">
              <a:lumMod val="65000"/>
            </a:sysClr>
          </a:solidFill>
          <a:ln w="9525">
            <a:noFill/>
            <a:miter lim="800000"/>
            <a:headEnd/>
            <a:tailEnd/>
          </a:ln>
        </p:spPr>
        <p:txBody>
          <a:bodyPr wrap="none" lIns="91472" tIns="45736" rIns="91472" bIns="45736"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rPr>
              <a:t>分段行驶法</a:t>
            </a:r>
            <a:endParaRPr kumimoji="0" lang="zh-CN" altLang="en-US" sz="1800"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17" name="TextBox 16"/>
          <p:cNvSpPr txBox="1"/>
          <p:nvPr/>
        </p:nvSpPr>
        <p:spPr>
          <a:xfrm>
            <a:off x="5439050" y="3432714"/>
            <a:ext cx="3559853" cy="1815914"/>
          </a:xfrm>
          <a:prstGeom prst="rect">
            <a:avLst/>
          </a:prstGeom>
          <a:noFill/>
        </p:spPr>
        <p:txBody>
          <a:bodyPr wrap="square" lIns="91472" tIns="45736" rIns="91472" bIns="45736" rtlCol="0">
            <a:spAutoFit/>
          </a:bodyPr>
          <a:lstStyle/>
          <a:p>
            <a:r>
              <a:rPr lang="zh-CN" altLang="zh-CN" sz="1600" dirty="0" smtClean="0"/>
              <a:t>货物运输路线全线适当分成若干段，每一区段均有固定的车辆工作，在区段的衔接点，货物由前一区段的车辆转交给下一区段的车辆接运，每个区段的车辆只在本区段工作。 </a:t>
            </a:r>
            <a:endParaRPr lang="en-US" altLang="zh-CN" sz="1600" dirty="0" smtClean="0"/>
          </a:p>
          <a:p>
            <a:r>
              <a:rPr lang="zh-CN" altLang="en-US" sz="1600" dirty="0" smtClean="0"/>
              <a:t>为了缩短装卸货交接时间，在条件允许时，可采取甩挂运输。</a:t>
            </a:r>
            <a:endParaRPr lang="zh-CN" altLang="zh-CN" sz="1600" dirty="0"/>
          </a:p>
        </p:txBody>
      </p:sp>
      <p:pic>
        <p:nvPicPr>
          <p:cNvPr id="10" name="Picture 2"/>
          <p:cNvPicPr>
            <a:picLocks noChangeAspect="1" noChangeArrowheads="1"/>
          </p:cNvPicPr>
          <p:nvPr/>
        </p:nvPicPr>
        <p:blipFill>
          <a:blip r:embed="rId2" cstate="print"/>
          <a:srcRect/>
          <a:stretch>
            <a:fillRect/>
          </a:stretch>
        </p:blipFill>
        <p:spPr bwMode="auto">
          <a:xfrm>
            <a:off x="0" y="121196"/>
            <a:ext cx="1000125" cy="9906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495479F-8938-467C-B6A1-5D2B4DC4F2A9}"/>
              </a:ext>
            </a:extLst>
          </p:cNvPr>
          <p:cNvSpPr txBox="1"/>
          <p:nvPr/>
        </p:nvSpPr>
        <p:spPr>
          <a:xfrm>
            <a:off x="845840" y="481236"/>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、公路货物运输组织方法</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 xmlns:a16="http://schemas.microsoft.com/office/drawing/2014/main" id="{17274AA4-C536-4ADE-8C23-1CC6EC0A0C92}"/>
              </a:ext>
            </a:extLst>
          </p:cNvPr>
          <p:cNvSpPr/>
          <p:nvPr/>
        </p:nvSpPr>
        <p:spPr>
          <a:xfrm>
            <a:off x="827584" y="1273324"/>
            <a:ext cx="7272808" cy="4580741"/>
          </a:xfrm>
          <a:prstGeom prst="rect">
            <a:avLst/>
          </a:prstGeom>
        </p:spPr>
        <p:txBody>
          <a:bodyPr wrap="square">
            <a:spAutoFit/>
          </a:bodyPr>
          <a:lstStyle/>
          <a:p>
            <a:pPr indent="304800" algn="just">
              <a:lnSpc>
                <a:spcPts val="3500"/>
              </a:lnSpc>
            </a:pPr>
            <a:r>
              <a:rPr lang="zh-CN" altLang="en-US" sz="2400" dirty="0" smtClean="0">
                <a:solidFill>
                  <a:srgbClr val="FF0000"/>
                </a:solidFill>
                <a:latin typeface="宋体" pitchFamily="2" charset="-122"/>
                <a:ea typeface="宋体" pitchFamily="2" charset="-122"/>
              </a:rPr>
              <a:t>（</a:t>
            </a:r>
            <a:r>
              <a:rPr lang="en-US" altLang="zh-CN" sz="2400" dirty="0" smtClean="0">
                <a:solidFill>
                  <a:srgbClr val="FF0000"/>
                </a:solidFill>
                <a:latin typeface="宋体" pitchFamily="2" charset="-122"/>
                <a:ea typeface="宋体" pitchFamily="2" charset="-122"/>
              </a:rPr>
              <a:t>2</a:t>
            </a:r>
            <a:r>
              <a:rPr lang="zh-CN" altLang="en-US" sz="2400" dirty="0" smtClean="0">
                <a:solidFill>
                  <a:srgbClr val="FF0000"/>
                </a:solidFill>
                <a:latin typeface="宋体" pitchFamily="2" charset="-122"/>
                <a:ea typeface="宋体" pitchFamily="2" charset="-122"/>
              </a:rPr>
              <a:t>）拖挂运输</a:t>
            </a:r>
            <a:r>
              <a:rPr lang="zh-CN" altLang="en-US" sz="2400" dirty="0" smtClean="0">
                <a:latin typeface="宋体" pitchFamily="2" charset="-122"/>
                <a:ea typeface="宋体" pitchFamily="2" charset="-122"/>
              </a:rPr>
              <a:t>：以汽车列车形式参加运输生产活动的一种运行方式。是世界汽车货运发展的主要趋势之一。</a:t>
            </a:r>
            <a:endParaRPr lang="en-US" altLang="zh-CN" sz="2400" dirty="0" smtClean="0">
              <a:latin typeface="宋体" pitchFamily="2" charset="-122"/>
              <a:ea typeface="宋体" pitchFamily="2" charset="-122"/>
            </a:endParaRPr>
          </a:p>
          <a:p>
            <a:pPr indent="304800" algn="just">
              <a:lnSpc>
                <a:spcPts val="3500"/>
              </a:lnSpc>
            </a:pPr>
            <a:r>
              <a:rPr lang="zh-CN" altLang="en-US" sz="2400" dirty="0" smtClean="0">
                <a:solidFill>
                  <a:srgbClr val="FF0000"/>
                </a:solidFill>
                <a:latin typeface="宋体" pitchFamily="2" charset="-122"/>
                <a:ea typeface="宋体" pitchFamily="2" charset="-122"/>
              </a:rPr>
              <a:t>  定挂运输</a:t>
            </a:r>
            <a:r>
              <a:rPr lang="zh-CN" altLang="en-US" sz="2400" dirty="0" smtClean="0">
                <a:latin typeface="宋体" pitchFamily="2" charset="-122"/>
                <a:ea typeface="宋体" pitchFamily="2" charset="-122"/>
              </a:rPr>
              <a:t>是指汽车列车在完成运行和装卸作业后，汽车（或牵引车）和全挂车（或半挂车）一般不予分离的定车定挂组织形式。</a:t>
            </a:r>
          </a:p>
          <a:p>
            <a:pPr indent="304800" algn="just">
              <a:lnSpc>
                <a:spcPts val="3500"/>
              </a:lnSpc>
            </a:pPr>
            <a:r>
              <a:rPr lang="zh-CN" altLang="en-US" sz="2400" dirty="0" smtClean="0">
                <a:solidFill>
                  <a:srgbClr val="FF0000"/>
                </a:solidFill>
                <a:latin typeface="宋体" pitchFamily="2" charset="-122"/>
                <a:ea typeface="宋体" pitchFamily="2" charset="-122"/>
              </a:rPr>
              <a:t>  甩挂运输</a:t>
            </a:r>
            <a:r>
              <a:rPr lang="zh-CN" altLang="en-US" sz="2400" dirty="0" smtClean="0">
                <a:latin typeface="宋体" pitchFamily="2" charset="-122"/>
                <a:ea typeface="宋体" pitchFamily="2" charset="-122"/>
              </a:rPr>
              <a:t>是指汽车列车（一辆牵引车与一辆或一辆以上挂车的组合）在运输过程中，根据不同的装卸和运行条件，由载货汽车或牵引车按照一定的计划，相应地更换拖带挂车继续行驶的一种运行方式。 </a:t>
            </a:r>
          </a:p>
        </p:txBody>
      </p:sp>
      <p:pic>
        <p:nvPicPr>
          <p:cNvPr id="6" name="Picture 2"/>
          <p:cNvPicPr>
            <a:picLocks noChangeAspect="1" noChangeArrowheads="1"/>
          </p:cNvPicPr>
          <p:nvPr/>
        </p:nvPicPr>
        <p:blipFill>
          <a:blip r:embed="rId2" cstate="print"/>
          <a:srcRect/>
          <a:stretch>
            <a:fillRect/>
          </a:stretch>
        </p:blipFill>
        <p:spPr bwMode="auto">
          <a:xfrm>
            <a:off x="0" y="210716"/>
            <a:ext cx="1000125" cy="9906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17274AA4-C536-4ADE-8C23-1CC6EC0A0C92}"/>
              </a:ext>
            </a:extLst>
          </p:cNvPr>
          <p:cNvSpPr/>
          <p:nvPr/>
        </p:nvSpPr>
        <p:spPr>
          <a:xfrm>
            <a:off x="827584" y="1273324"/>
            <a:ext cx="7272808" cy="2862322"/>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目前采用的甩挂运输形式主要有</a:t>
            </a:r>
            <a:r>
              <a:rPr lang="zh-CN" altLang="en-US" sz="2400" dirty="0" smtClean="0">
                <a:latin typeface="宋体" pitchFamily="2" charset="-122"/>
                <a:ea typeface="宋体" pitchFamily="2" charset="-122"/>
              </a:rPr>
              <a:t>：</a:t>
            </a:r>
            <a:endParaRPr lang="en-US" altLang="zh-CN" sz="2400" dirty="0" smtClean="0">
              <a:latin typeface="宋体" pitchFamily="2" charset="-122"/>
              <a:ea typeface="宋体" pitchFamily="2" charset="-122"/>
            </a:endParaRPr>
          </a:p>
          <a:p>
            <a:pPr indent="304800" algn="just">
              <a:lnSpc>
                <a:spcPct val="150000"/>
              </a:lnSpc>
              <a:spcAft>
                <a:spcPts val="0"/>
              </a:spcAft>
              <a:buFont typeface="Wingdings" pitchFamily="2" charset="2"/>
              <a:buChar char="ü"/>
            </a:pPr>
            <a:r>
              <a:rPr lang="zh-CN" altLang="en-US" sz="2400" dirty="0" smtClean="0">
                <a:latin typeface="宋体" pitchFamily="2" charset="-122"/>
                <a:ea typeface="宋体" pitchFamily="2" charset="-122"/>
              </a:rPr>
              <a:t>一线两点甩挂运输</a:t>
            </a:r>
            <a:endParaRPr lang="en-US" altLang="zh-CN" sz="2400" dirty="0" smtClean="0">
              <a:latin typeface="宋体" pitchFamily="2" charset="-122"/>
              <a:ea typeface="宋体" pitchFamily="2" charset="-122"/>
            </a:endParaRPr>
          </a:p>
          <a:p>
            <a:pPr indent="304800" algn="just">
              <a:lnSpc>
                <a:spcPct val="150000"/>
              </a:lnSpc>
              <a:spcAft>
                <a:spcPts val="0"/>
              </a:spcAft>
              <a:buFont typeface="Wingdings" pitchFamily="2" charset="2"/>
              <a:buChar char="ü"/>
            </a:pPr>
            <a:r>
              <a:rPr lang="zh-CN" altLang="en-US" sz="2400" dirty="0" smtClean="0">
                <a:latin typeface="宋体" pitchFamily="2" charset="-122"/>
                <a:ea typeface="宋体" pitchFamily="2" charset="-122"/>
              </a:rPr>
              <a:t>循环甩挂作业</a:t>
            </a:r>
            <a:endParaRPr lang="en-US" altLang="zh-CN" sz="2400" dirty="0" smtClean="0">
              <a:latin typeface="宋体" pitchFamily="2" charset="-122"/>
              <a:ea typeface="宋体" pitchFamily="2" charset="-122"/>
            </a:endParaRPr>
          </a:p>
          <a:p>
            <a:pPr indent="304800" algn="just">
              <a:lnSpc>
                <a:spcPct val="150000"/>
              </a:lnSpc>
              <a:spcAft>
                <a:spcPts val="0"/>
              </a:spcAft>
              <a:buFont typeface="Wingdings" pitchFamily="2" charset="2"/>
              <a:buChar char="ü"/>
            </a:pPr>
            <a:r>
              <a:rPr lang="zh-CN" altLang="en-US" sz="2400" dirty="0" smtClean="0">
                <a:latin typeface="宋体" pitchFamily="2" charset="-122"/>
                <a:ea typeface="宋体" pitchFamily="2" charset="-122"/>
              </a:rPr>
              <a:t>一线多点、沿途甩挂</a:t>
            </a:r>
            <a:endParaRPr lang="en-US" altLang="zh-CN" sz="2400" dirty="0" smtClean="0">
              <a:latin typeface="宋体" pitchFamily="2" charset="-122"/>
              <a:ea typeface="宋体" pitchFamily="2" charset="-122"/>
            </a:endParaRPr>
          </a:p>
          <a:p>
            <a:pPr indent="304800" algn="just">
              <a:lnSpc>
                <a:spcPct val="150000"/>
              </a:lnSpc>
              <a:spcAft>
                <a:spcPts val="0"/>
              </a:spcAft>
              <a:buFont typeface="Wingdings" pitchFamily="2" charset="2"/>
              <a:buChar char="ü"/>
            </a:pPr>
            <a:r>
              <a:rPr lang="zh-CN" altLang="en-US" sz="2400" dirty="0" smtClean="0">
                <a:latin typeface="宋体" pitchFamily="2" charset="-122"/>
                <a:ea typeface="宋体" pitchFamily="2" charset="-122"/>
              </a:rPr>
              <a:t>多线一点、轮流拖挂</a:t>
            </a:r>
          </a:p>
        </p:txBody>
      </p:sp>
      <p:pic>
        <p:nvPicPr>
          <p:cNvPr id="1026" name="Picture 2"/>
          <p:cNvPicPr>
            <a:picLocks noChangeAspect="1" noChangeArrowheads="1"/>
          </p:cNvPicPr>
          <p:nvPr/>
        </p:nvPicPr>
        <p:blipFill>
          <a:blip r:embed="rId2" cstate="print"/>
          <a:srcRect/>
          <a:stretch>
            <a:fillRect/>
          </a:stretch>
        </p:blipFill>
        <p:spPr bwMode="auto">
          <a:xfrm>
            <a:off x="5220072" y="1921396"/>
            <a:ext cx="2608071" cy="2696344"/>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2431</TotalTime>
  <Words>4295</Words>
  <Application>Microsoft Office PowerPoint</Application>
  <PresentationFormat>全屏显示(16:10)</PresentationFormat>
  <Paragraphs>258</Paragraphs>
  <Slides>49</Slides>
  <Notes>0</Notes>
  <HiddenSlides>0</HiddenSlides>
  <MMClips>0</MMClips>
  <ScaleCrop>false</ScaleCrop>
  <HeadingPairs>
    <vt:vector size="4" baseType="variant">
      <vt:variant>
        <vt:lpstr>主题</vt:lpstr>
      </vt:variant>
      <vt:variant>
        <vt:i4>1</vt:i4>
      </vt:variant>
      <vt:variant>
        <vt:lpstr>幻灯片标题</vt:lpstr>
      </vt:variant>
      <vt:variant>
        <vt:i4>49</vt:i4>
      </vt:variant>
    </vt:vector>
  </HeadingPairs>
  <TitlesOfParts>
    <vt:vector size="50" baseType="lpstr">
      <vt:lpstr>uu</vt:lpstr>
      <vt:lpstr>幻灯片 1</vt:lpstr>
      <vt:lpstr>项目三   认识运输</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615</cp:revision>
  <dcterms:created xsi:type="dcterms:W3CDTF">2014-09-04T05:16:00Z</dcterms:created>
  <dcterms:modified xsi:type="dcterms:W3CDTF">2017-08-12T02:19:20Z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