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588" r:id="rId2"/>
    <p:sldId id="261" r:id="rId3"/>
    <p:sldId id="324" r:id="rId4"/>
    <p:sldId id="382" r:id="rId5"/>
    <p:sldId id="680" r:id="rId6"/>
    <p:sldId id="381" r:id="rId7"/>
    <p:sldId id="681" r:id="rId8"/>
    <p:sldId id="640" r:id="rId9"/>
    <p:sldId id="682" r:id="rId10"/>
    <p:sldId id="683" r:id="rId11"/>
    <p:sldId id="684" r:id="rId12"/>
    <p:sldId id="685" r:id="rId13"/>
    <p:sldId id="686" r:id="rId14"/>
    <p:sldId id="687" r:id="rId15"/>
    <p:sldId id="688" r:id="rId16"/>
    <p:sldId id="689" r:id="rId17"/>
    <p:sldId id="690" r:id="rId18"/>
    <p:sldId id="691" r:id="rId19"/>
    <p:sldId id="692" r:id="rId20"/>
    <p:sldId id="693" r:id="rId21"/>
    <p:sldId id="695" r:id="rId22"/>
    <p:sldId id="696" r:id="rId23"/>
    <p:sldId id="694" r:id="rId24"/>
    <p:sldId id="697" r:id="rId25"/>
    <p:sldId id="698" r:id="rId26"/>
    <p:sldId id="699" r:id="rId27"/>
    <p:sldId id="700" r:id="rId28"/>
    <p:sldId id="701" r:id="rId29"/>
    <p:sldId id="702" r:id="rId30"/>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909216"/>
            <a:ext cx="7272808" cy="2308324"/>
          </a:xfrm>
          <a:prstGeom prst="rect">
            <a:avLst/>
          </a:prstGeom>
        </p:spPr>
        <p:txBody>
          <a:bodyPr wrap="square">
            <a:spAutoFit/>
          </a:bodyPr>
          <a:lstStyle/>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市场调查与预测</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指令性计划任务</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运输合同</a:t>
            </a:r>
            <a:endParaRPr lang="en-US" altLang="zh-CN" sz="2400" dirty="0" smtClean="0">
              <a:latin typeface="宋体" pitchFamily="2" charset="-122"/>
              <a:ea typeface="宋体" pitchFamily="2" charset="-122"/>
            </a:endParaRPr>
          </a:p>
          <a:p>
            <a:pPr indent="304800" algn="just">
              <a:lnSpc>
                <a:spcPct val="150000"/>
              </a:lnSpc>
              <a:spcAft>
                <a:spcPts val="0"/>
              </a:spcAft>
              <a:buFont typeface="Wingdings" pitchFamily="2" charset="2"/>
              <a:buChar char="u"/>
            </a:pPr>
            <a:r>
              <a:rPr lang="zh-CN" altLang="en-US" sz="2400" dirty="0" smtClean="0">
                <a:latin typeface="宋体" pitchFamily="2" charset="-122"/>
                <a:ea typeface="宋体" pitchFamily="2" charset="-122"/>
              </a:rPr>
              <a:t>企业的生产能力</a:t>
            </a:r>
            <a:endParaRPr lang="en-US" altLang="zh-CN" sz="2400" dirty="0" smtClean="0">
              <a:latin typeface="宋体" pitchFamily="2" charset="-122"/>
              <a:ea typeface="宋体"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4932041" y="1057300"/>
            <a:ext cx="2088232" cy="258743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1043608" y="553244"/>
            <a:ext cx="5904656"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车辆计划</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4680520" cy="3416320"/>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编制：</a:t>
            </a:r>
            <a:endParaRPr lang="en-US" altLang="zh-CN" sz="2400" dirty="0" smtClean="0">
              <a:latin typeface="宋体" pitchFamily="2" charset="-122"/>
              <a:ea typeface="宋体" pitchFamily="2" charset="-122"/>
            </a:endParaRPr>
          </a:p>
          <a:p>
            <a:pPr indent="304800" algn="just">
              <a:lnSpc>
                <a:spcPct val="150000"/>
              </a:lnSpc>
              <a:spcAft>
                <a:spcPts val="0"/>
              </a:spcAft>
            </a:pP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）确定车辆的数值（一是车辆的技术性和经济性；二是车辆的类型）</a:t>
            </a:r>
            <a:endParaRPr lang="en-US" altLang="zh-CN" sz="2400" dirty="0" smtClean="0">
              <a:latin typeface="宋体" pitchFamily="2" charset="-122"/>
              <a:ea typeface="宋体" pitchFamily="2" charset="-122"/>
            </a:endParaRPr>
          </a:p>
          <a:p>
            <a:pPr indent="304800" algn="just">
              <a:lnSpc>
                <a:spcPct val="150000"/>
              </a:lnSpc>
              <a:spcAft>
                <a:spcPts val="0"/>
              </a:spcAft>
            </a:pP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）确定车辆增减时间（季中值）</a:t>
            </a:r>
            <a:endParaRPr lang="en-US" altLang="zh-CN" sz="2400" dirty="0" smtClean="0">
              <a:latin typeface="宋体" pitchFamily="2" charset="-122"/>
              <a:ea typeface="宋体" pitchFamily="2" charset="-122"/>
            </a:endParaRPr>
          </a:p>
          <a:p>
            <a:pPr indent="304800" algn="just">
              <a:lnSpc>
                <a:spcPct val="150000"/>
              </a:lnSpc>
              <a:spcAft>
                <a:spcPts val="0"/>
              </a:spcAft>
            </a:pP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）结合车辆的运用效率</a:t>
            </a:r>
            <a:endParaRPr lang="en-US" altLang="zh-CN" sz="2400" dirty="0" smtClean="0">
              <a:latin typeface="宋体" pitchFamily="2" charset="-122"/>
              <a:ea typeface="宋体" pitchFamily="2" charset="-122"/>
            </a:endParaRPr>
          </a:p>
        </p:txBody>
      </p:sp>
      <p:pic>
        <p:nvPicPr>
          <p:cNvPr id="6" name="Picture 2"/>
          <p:cNvPicPr>
            <a:picLocks noChangeAspect="1" noChangeArrowheads="1"/>
          </p:cNvPicPr>
          <p:nvPr/>
        </p:nvPicPr>
        <p:blipFill>
          <a:blip r:embed="rId2" cstate="print"/>
          <a:srcRect/>
          <a:stretch>
            <a:fillRect/>
          </a:stretch>
        </p:blipFill>
        <p:spPr bwMode="auto">
          <a:xfrm>
            <a:off x="0" y="337220"/>
            <a:ext cx="1033280" cy="1252092"/>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6084168" y="1489348"/>
            <a:ext cx="2160240" cy="30725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79516" y="1232500"/>
          <a:ext cx="8784969" cy="4145280"/>
        </p:xfrm>
        <a:graphic>
          <a:graphicData uri="http://schemas.openxmlformats.org/drawingml/2006/table">
            <a:tbl>
              <a:tblPr/>
              <a:tblGrid>
                <a:gridCol w="936100"/>
                <a:gridCol w="661542"/>
                <a:gridCol w="798821"/>
                <a:gridCol w="798821"/>
                <a:gridCol w="798821"/>
                <a:gridCol w="797790"/>
                <a:gridCol w="797790"/>
                <a:gridCol w="798821"/>
                <a:gridCol w="798821"/>
                <a:gridCol w="798821"/>
                <a:gridCol w="798821"/>
              </a:tblGrid>
              <a:tr h="0">
                <a:tc rowSpan="2">
                  <a:txBody>
                    <a:bodyPr/>
                    <a:lstStyle/>
                    <a:p>
                      <a:pPr algn="l">
                        <a:spcBef>
                          <a:spcPts val="600"/>
                        </a:spcBef>
                        <a:spcAft>
                          <a:spcPts val="600"/>
                        </a:spcAft>
                      </a:pPr>
                      <a:r>
                        <a:rPr lang="zh-CN" sz="1600" kern="100">
                          <a:latin typeface="Calibri"/>
                          <a:ea typeface="宋体"/>
                          <a:cs typeface="Times New Roman"/>
                        </a:rPr>
                        <a:t>类别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额定 吨位 座位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l">
                        <a:spcBef>
                          <a:spcPts val="600"/>
                        </a:spcBef>
                        <a:spcAft>
                          <a:spcPts val="600"/>
                        </a:spcAft>
                      </a:pPr>
                      <a:r>
                        <a:rPr lang="zh-CN" sz="1600" kern="100">
                          <a:latin typeface="Calibri"/>
                          <a:ea typeface="宋体"/>
                          <a:cs typeface="Times New Roman"/>
                        </a:rPr>
                        <a:t>年初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indent="266700" algn="l">
                        <a:spcBef>
                          <a:spcPts val="600"/>
                        </a:spcBef>
                        <a:spcAft>
                          <a:spcPts val="600"/>
                        </a:spcAft>
                      </a:pPr>
                      <a:r>
                        <a:rPr lang="zh-CN" sz="1600" kern="100">
                          <a:latin typeface="Calibri"/>
                          <a:ea typeface="宋体"/>
                          <a:cs typeface="Times New Roman"/>
                        </a:rPr>
                        <a:t>增（</a:t>
                      </a:r>
                      <a:r>
                        <a:rPr lang="en-US" sz="1600" kern="100">
                          <a:latin typeface="Calibri"/>
                          <a:ea typeface="宋体"/>
                          <a:cs typeface="Times New Roman"/>
                        </a:rPr>
                        <a:t>+</a:t>
                      </a:r>
                      <a:r>
                        <a:rPr lang="zh-CN" sz="1600" kern="100">
                          <a:latin typeface="Calibri"/>
                          <a:ea typeface="宋体"/>
                          <a:cs typeface="Times New Roman"/>
                        </a:rPr>
                        <a:t>）或减（</a:t>
                      </a:r>
                      <a:r>
                        <a:rPr lang="en-US" sz="1600" kern="100">
                          <a:latin typeface="Calibri"/>
                          <a:ea typeface="宋体"/>
                          <a:cs typeface="Times New Roman"/>
                        </a:rPr>
                        <a:t>-</a:t>
                      </a:r>
                      <a:r>
                        <a:rPr lang="zh-CN" sz="1600" kern="100">
                          <a:latin typeface="Calibri"/>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年末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全年平均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a:txBody>
                    <a:bodyPr/>
                    <a:lstStyle/>
                    <a:p>
                      <a:pPr algn="l">
                        <a:spcBef>
                          <a:spcPts val="600"/>
                        </a:spcBef>
                        <a:spcAft>
                          <a:spcPts val="600"/>
                        </a:spcAft>
                      </a:pPr>
                      <a:r>
                        <a:rPr lang="zh-CN" sz="1600" kern="100">
                          <a:latin typeface="Calibri"/>
                          <a:ea typeface="宋体"/>
                          <a:cs typeface="Times New Roman"/>
                        </a:rPr>
                        <a:t>车数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吨（座）位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季度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吨（座）位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吨（座）位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吨（座）位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en-US" sz="1600" kern="100">
                          <a:latin typeface="Calibri"/>
                          <a:ea typeface="宋体"/>
                          <a:cs typeface="Times New Roman"/>
                        </a:rPr>
                        <a:t>1</a:t>
                      </a:r>
                      <a:r>
                        <a:rPr lang="zh-CN" sz="1600" kern="100">
                          <a:latin typeface="Calibri"/>
                          <a:ea typeface="宋体"/>
                          <a:cs typeface="Times New Roman"/>
                        </a:rPr>
                        <a:t>、客车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en-US" sz="1600" kern="100">
                          <a:latin typeface="Calibri"/>
                          <a:ea typeface="宋体"/>
                          <a:cs typeface="Times New Roman"/>
                        </a:rPr>
                        <a:t>2</a:t>
                      </a:r>
                      <a:r>
                        <a:rPr lang="zh-CN" sz="1600" kern="100">
                          <a:latin typeface="Calibri"/>
                          <a:ea typeface="宋体"/>
                          <a:cs typeface="Times New Roman"/>
                        </a:rPr>
                        <a:t>、货车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大型货车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中型货车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零担货车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集装箱车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拖头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en-US" sz="1600" kern="100">
                          <a:latin typeface="Calibri"/>
                          <a:ea typeface="宋体"/>
                          <a:cs typeface="Times New Roman"/>
                        </a:rPr>
                        <a:t>3</a:t>
                      </a:r>
                      <a:r>
                        <a:rPr lang="zh-CN" sz="1600" kern="100">
                          <a:latin typeface="Calibri"/>
                          <a:ea typeface="宋体"/>
                          <a:cs typeface="Times New Roman"/>
                        </a:rPr>
                        <a:t>、挂车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全挂车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Bef>
                          <a:spcPts val="600"/>
                        </a:spcBef>
                        <a:spcAft>
                          <a:spcPts val="600"/>
                        </a:spcAft>
                      </a:pPr>
                      <a:r>
                        <a:rPr lang="zh-CN" sz="1600" kern="100">
                          <a:latin typeface="Calibri"/>
                          <a:ea typeface="宋体"/>
                          <a:cs typeface="Times New Roman"/>
                        </a:rPr>
                        <a:t>半挂车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extLst>
              <a:ext uri="{FF2B5EF4-FFF2-40B4-BE49-F238E27FC236}">
                <a16:creationId xmlns:a16="http://schemas.microsoft.com/office/drawing/2014/main" xmlns="" id="{17274AA4-C536-4ADE-8C23-1CC6EC0A0C92}"/>
              </a:ext>
            </a:extLst>
          </p:cNvPr>
          <p:cNvSpPr/>
          <p:nvPr/>
        </p:nvSpPr>
        <p:spPr>
          <a:xfrm>
            <a:off x="2555776" y="337220"/>
            <a:ext cx="5472608" cy="553998"/>
          </a:xfrm>
          <a:prstGeom prst="rect">
            <a:avLst/>
          </a:prstGeom>
        </p:spPr>
        <p:txBody>
          <a:bodyPr wrap="square">
            <a:spAutoFit/>
          </a:bodyPr>
          <a:lstStyle/>
          <a:p>
            <a:pPr indent="304800" algn="just">
              <a:lnSpc>
                <a:spcPct val="150000"/>
              </a:lnSpc>
              <a:spcAft>
                <a:spcPts val="0"/>
              </a:spcAft>
            </a:pPr>
            <a:r>
              <a:rPr lang="zh-CN" altLang="en-US" sz="2000" dirty="0" smtClean="0">
                <a:solidFill>
                  <a:srgbClr val="FF0000"/>
                </a:solidFill>
                <a:latin typeface="宋体" pitchFamily="2" charset="-122"/>
                <a:ea typeface="宋体" pitchFamily="2" charset="-122"/>
              </a:rPr>
              <a:t>车辆计划表</a:t>
            </a:r>
            <a:endParaRPr lang="en-US" altLang="zh-CN" sz="2000"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例：</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7272808" cy="2241255"/>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某汽车运输公司计划年初营运货车</a:t>
            </a:r>
            <a:r>
              <a:rPr lang="en-US" altLang="zh-CN" sz="2400" dirty="0" smtClean="0">
                <a:latin typeface="宋体" pitchFamily="2" charset="-122"/>
                <a:ea typeface="宋体" pitchFamily="2" charset="-122"/>
              </a:rPr>
              <a:t>80</a:t>
            </a:r>
            <a:r>
              <a:rPr lang="zh-CN" altLang="en-US" sz="2400" dirty="0" smtClean="0">
                <a:latin typeface="宋体" pitchFamily="2" charset="-122"/>
                <a:ea typeface="宋体" pitchFamily="2" charset="-122"/>
              </a:rPr>
              <a:t>辆，额定吨位为</a:t>
            </a: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；第三季度增加</a:t>
            </a:r>
            <a:r>
              <a:rPr lang="en-US" altLang="zh-CN" sz="2400" dirty="0" smtClean="0">
                <a:latin typeface="宋体" pitchFamily="2" charset="-122"/>
                <a:ea typeface="宋体" pitchFamily="2" charset="-122"/>
              </a:rPr>
              <a:t>10</a:t>
            </a:r>
            <a:r>
              <a:rPr lang="zh-CN" altLang="en-US" sz="2400" dirty="0" smtClean="0">
                <a:latin typeface="宋体" pitchFamily="2" charset="-122"/>
                <a:ea typeface="宋体" pitchFamily="2" charset="-122"/>
              </a:rPr>
              <a:t>辆营运货车，额定吨位为</a:t>
            </a:r>
            <a:r>
              <a:rPr lang="en-US" altLang="zh-CN" sz="2400" dirty="0" smtClean="0">
                <a:latin typeface="宋体" pitchFamily="2" charset="-122"/>
                <a:ea typeface="宋体" pitchFamily="2" charset="-122"/>
              </a:rPr>
              <a:t>8</a:t>
            </a:r>
            <a:r>
              <a:rPr lang="zh-CN" altLang="en-US" sz="2400" dirty="0" smtClean="0">
                <a:latin typeface="宋体" pitchFamily="2" charset="-122"/>
                <a:ea typeface="宋体" pitchFamily="2" charset="-122"/>
              </a:rPr>
              <a:t>；第四季度减少</a:t>
            </a:r>
            <a:r>
              <a:rPr lang="en-US" altLang="zh-CN" sz="2400" dirty="0" smtClean="0">
                <a:latin typeface="宋体" pitchFamily="2" charset="-122"/>
                <a:ea typeface="宋体" pitchFamily="2" charset="-122"/>
              </a:rPr>
              <a:t>10</a:t>
            </a:r>
            <a:r>
              <a:rPr lang="zh-CN" altLang="en-US" sz="2400" dirty="0" smtClean="0">
                <a:latin typeface="宋体" pitchFamily="2" charset="-122"/>
                <a:ea typeface="宋体" pitchFamily="2" charset="-122"/>
              </a:rPr>
              <a:t>辆额定吨位为</a:t>
            </a: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的营运货车。计算全年营运车日、平均营运车数、平均总吨位和平均吨位。</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例子：</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7272808" cy="3883755"/>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全年营运车日＝</a:t>
            </a:r>
            <a:r>
              <a:rPr lang="en-US" altLang="zh-CN" sz="2400" dirty="0" smtClean="0">
                <a:latin typeface="宋体" pitchFamily="2" charset="-122"/>
                <a:ea typeface="宋体" pitchFamily="2" charset="-122"/>
              </a:rPr>
              <a:t>70×365+10×320+10×140</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30150(</a:t>
            </a:r>
            <a:r>
              <a:rPr lang="zh-CN" altLang="en-US" sz="2400" dirty="0" smtClean="0">
                <a:latin typeface="宋体" pitchFamily="2" charset="-122"/>
                <a:ea typeface="宋体" pitchFamily="2" charset="-122"/>
              </a:rPr>
              <a:t>车日</a:t>
            </a:r>
            <a:r>
              <a:rPr lang="en-US" altLang="zh-CN" sz="2400" dirty="0" smtClean="0">
                <a:latin typeface="宋体" pitchFamily="2" charset="-122"/>
                <a:ea typeface="宋体" pitchFamily="2" charset="-122"/>
              </a:rPr>
              <a:t>)</a:t>
            </a:r>
          </a:p>
          <a:p>
            <a:pPr indent="304800" algn="just">
              <a:lnSpc>
                <a:spcPct val="150000"/>
              </a:lnSpc>
              <a:spcAft>
                <a:spcPts val="0"/>
              </a:spcAft>
            </a:pPr>
            <a:r>
              <a:rPr lang="zh-CN" altLang="en-US" sz="2400" dirty="0" smtClean="0">
                <a:latin typeface="宋体" pitchFamily="2" charset="-122"/>
                <a:ea typeface="宋体" pitchFamily="2" charset="-122"/>
              </a:rPr>
              <a:t>全年平均营运车数＝</a:t>
            </a:r>
            <a:r>
              <a:rPr lang="en-US" altLang="zh-CN" sz="2400" dirty="0" smtClean="0">
                <a:latin typeface="宋体" pitchFamily="2" charset="-122"/>
                <a:ea typeface="宋体" pitchFamily="2" charset="-122"/>
              </a:rPr>
              <a:t>30150/365</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82</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6(</a:t>
            </a:r>
            <a:r>
              <a:rPr lang="zh-CN" altLang="en-US" sz="2400" dirty="0" smtClean="0">
                <a:latin typeface="宋体" pitchFamily="2" charset="-122"/>
                <a:ea typeface="宋体" pitchFamily="2" charset="-122"/>
              </a:rPr>
              <a:t>辆</a:t>
            </a:r>
            <a:r>
              <a:rPr lang="en-US" altLang="zh-CN" sz="2400" dirty="0" smtClean="0">
                <a:latin typeface="宋体" pitchFamily="2" charset="-122"/>
                <a:ea typeface="宋体" pitchFamily="2" charset="-122"/>
              </a:rPr>
              <a:t>) </a:t>
            </a:r>
          </a:p>
          <a:p>
            <a:pPr indent="304800" algn="just">
              <a:lnSpc>
                <a:spcPct val="150000"/>
              </a:lnSpc>
              <a:spcAft>
                <a:spcPts val="0"/>
              </a:spcAft>
            </a:pPr>
            <a:r>
              <a:rPr lang="zh-CN" altLang="en-US" sz="2400" dirty="0" smtClean="0">
                <a:latin typeface="宋体" pitchFamily="2" charset="-122"/>
                <a:ea typeface="宋体" pitchFamily="2" charset="-122"/>
              </a:rPr>
              <a:t>全年总车吨日数＝</a:t>
            </a:r>
            <a:r>
              <a:rPr lang="en-US" altLang="zh-CN" sz="2400" dirty="0" smtClean="0">
                <a:latin typeface="宋体" pitchFamily="2" charset="-122"/>
                <a:ea typeface="宋体" pitchFamily="2" charset="-122"/>
              </a:rPr>
              <a:t>70×365×5+ 10×320×5+10×140×8=154950 (</a:t>
            </a:r>
            <a:r>
              <a:rPr lang="zh-CN" altLang="en-US" sz="2400" dirty="0" smtClean="0">
                <a:latin typeface="宋体" pitchFamily="2" charset="-122"/>
                <a:ea typeface="宋体" pitchFamily="2" charset="-122"/>
              </a:rPr>
              <a:t>车吨日</a:t>
            </a:r>
            <a:r>
              <a:rPr lang="en-US" altLang="zh-CN" sz="2400" dirty="0" smtClean="0">
                <a:latin typeface="宋体" pitchFamily="2" charset="-122"/>
                <a:ea typeface="宋体" pitchFamily="2" charset="-122"/>
              </a:rPr>
              <a:t>)</a:t>
            </a:r>
          </a:p>
          <a:p>
            <a:pPr indent="304800" algn="just">
              <a:lnSpc>
                <a:spcPct val="150000"/>
              </a:lnSpc>
              <a:spcAft>
                <a:spcPts val="0"/>
              </a:spcAft>
            </a:pPr>
            <a:r>
              <a:rPr lang="zh-CN" altLang="en-US" sz="2400" dirty="0" smtClean="0">
                <a:latin typeface="宋体" pitchFamily="2" charset="-122"/>
                <a:ea typeface="宋体" pitchFamily="2" charset="-122"/>
              </a:rPr>
              <a:t>全年平均总吨位＝</a:t>
            </a:r>
            <a:r>
              <a:rPr lang="en-US" altLang="zh-CN" sz="2400" dirty="0" smtClean="0">
                <a:latin typeface="宋体" pitchFamily="2" charset="-122"/>
                <a:ea typeface="宋体" pitchFamily="2" charset="-122"/>
              </a:rPr>
              <a:t>154950/365=424.52(</a:t>
            </a:r>
            <a:r>
              <a:rPr lang="zh-CN" altLang="en-US" sz="2400" dirty="0" smtClean="0">
                <a:latin typeface="宋体" pitchFamily="2" charset="-122"/>
                <a:ea typeface="宋体" pitchFamily="2" charset="-122"/>
              </a:rPr>
              <a:t>吨</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日</a:t>
            </a:r>
            <a:r>
              <a:rPr lang="en-US" altLang="zh-CN" sz="2400" dirty="0" smtClean="0">
                <a:latin typeface="宋体" pitchFamily="2" charset="-122"/>
                <a:ea typeface="宋体" pitchFamily="2" charset="-122"/>
              </a:rPr>
              <a:t>)</a:t>
            </a:r>
          </a:p>
          <a:p>
            <a:pPr indent="304800" algn="just">
              <a:lnSpc>
                <a:spcPct val="150000"/>
              </a:lnSpc>
              <a:spcAft>
                <a:spcPts val="0"/>
              </a:spcAft>
            </a:pPr>
            <a:r>
              <a:rPr lang="zh-CN" altLang="en-US" sz="2400" dirty="0" smtClean="0">
                <a:latin typeface="宋体" pitchFamily="2" charset="-122"/>
                <a:ea typeface="宋体" pitchFamily="2" charset="-122"/>
              </a:rPr>
              <a:t>全年平均吨位＝</a:t>
            </a:r>
            <a:r>
              <a:rPr lang="en-US" altLang="zh-CN" sz="2400" dirty="0" smtClean="0">
                <a:latin typeface="宋体" pitchFamily="2" charset="-122"/>
                <a:ea typeface="宋体" pitchFamily="2" charset="-122"/>
              </a:rPr>
              <a:t>154950/30150</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5.14(</a:t>
            </a:r>
            <a:r>
              <a:rPr lang="zh-CN" altLang="en-US" sz="2400" dirty="0" smtClean="0">
                <a:latin typeface="宋体" pitchFamily="2" charset="-122"/>
                <a:ea typeface="宋体" pitchFamily="2" charset="-122"/>
              </a:rPr>
              <a:t>吨</a:t>
            </a:r>
            <a:r>
              <a:rPr lang="en-US" altLang="zh-CN" sz="2400" dirty="0" smtClean="0">
                <a:latin typeface="宋体" pitchFamily="2" charset="-122"/>
                <a:ea typeface="宋体" pitchFamily="2" charset="-122"/>
              </a:rPr>
              <a:t>)</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1043608" y="553244"/>
            <a:ext cx="5976664"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车辆运用计划</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3888432" cy="3416320"/>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根据车辆运用效率各项指标计算出来的、在计划期间可能完成的运输工作量，应该同运输量计划相一致，因而它是平衡运输量计划与车辆计划的计划。 </a:t>
            </a:r>
          </a:p>
        </p:txBody>
      </p:sp>
      <p:pic>
        <p:nvPicPr>
          <p:cNvPr id="5" name="Picture 2"/>
          <p:cNvPicPr>
            <a:picLocks noChangeAspect="1" noChangeArrowheads="1"/>
          </p:cNvPicPr>
          <p:nvPr/>
        </p:nvPicPr>
        <p:blipFill>
          <a:blip r:embed="rId2" cstate="print"/>
          <a:srcRect/>
          <a:stretch>
            <a:fillRect/>
          </a:stretch>
        </p:blipFill>
        <p:spPr bwMode="auto">
          <a:xfrm>
            <a:off x="0" y="337220"/>
            <a:ext cx="1033280" cy="1252092"/>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5220072" y="1633364"/>
            <a:ext cx="2400589" cy="245670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95532" y="985292"/>
          <a:ext cx="8280924" cy="4541520"/>
        </p:xfrm>
        <a:graphic>
          <a:graphicData uri="http://schemas.openxmlformats.org/drawingml/2006/table">
            <a:tbl>
              <a:tblPr/>
              <a:tblGrid>
                <a:gridCol w="1296145"/>
                <a:gridCol w="773357"/>
                <a:gridCol w="1034751"/>
                <a:gridCol w="1034751"/>
                <a:gridCol w="1034751"/>
                <a:gridCol w="1035723"/>
                <a:gridCol w="1035723"/>
                <a:gridCol w="1035723"/>
              </a:tblGrid>
              <a:tr h="127000">
                <a:tc rowSpan="2">
                  <a:txBody>
                    <a:bodyPr/>
                    <a:lstStyle/>
                    <a:p>
                      <a:pPr algn="l">
                        <a:spcBef>
                          <a:spcPts val="600"/>
                        </a:spcBef>
                        <a:spcAft>
                          <a:spcPts val="600"/>
                        </a:spcAft>
                      </a:pPr>
                      <a:r>
                        <a:rPr lang="zh-CN" sz="1400" kern="100">
                          <a:latin typeface="Calibri"/>
                          <a:ea typeface="宋体"/>
                          <a:cs typeface="Times New Roman"/>
                        </a:rPr>
                        <a:t>指标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400" kern="100">
                          <a:latin typeface="Calibri"/>
                          <a:ea typeface="宋体"/>
                          <a:cs typeface="Times New Roman"/>
                        </a:rPr>
                        <a:t>上年度预计完成</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indent="266700" algn="l">
                        <a:spcBef>
                          <a:spcPts val="600"/>
                        </a:spcBef>
                        <a:spcAft>
                          <a:spcPts val="600"/>
                        </a:spcAft>
                      </a:pPr>
                      <a:r>
                        <a:rPr lang="zh-CN" sz="1400" kern="100">
                          <a:latin typeface="Calibri"/>
                          <a:ea typeface="宋体"/>
                          <a:cs typeface="Times New Roman"/>
                        </a:rPr>
                        <a:t>本年度计划</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l">
                        <a:spcBef>
                          <a:spcPts val="600"/>
                        </a:spcBef>
                        <a:spcAft>
                          <a:spcPts val="600"/>
                        </a:spcAft>
                      </a:pPr>
                      <a:r>
                        <a:rPr lang="zh-CN" sz="1400" kern="100">
                          <a:latin typeface="Calibri"/>
                          <a:ea typeface="宋体"/>
                          <a:cs typeface="Times New Roman"/>
                        </a:rPr>
                        <a:t>本年度计划与上年度计划比较</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zh-CN" altLang="en-US"/>
                    </a:p>
                  </a:txBody>
                  <a:tcPr/>
                </a:tc>
                <a:tc vMerge="1">
                  <a:txBody>
                    <a:bodyPr/>
                    <a:lstStyle/>
                    <a:p>
                      <a:endParaRPr lang="zh-CN" altLang="en-US"/>
                    </a:p>
                  </a:txBody>
                  <a:tcPr/>
                </a:tc>
                <a:tc>
                  <a:txBody>
                    <a:bodyPr/>
                    <a:lstStyle/>
                    <a:p>
                      <a:pPr algn="l">
                        <a:spcBef>
                          <a:spcPts val="600"/>
                        </a:spcBef>
                        <a:spcAft>
                          <a:spcPts val="600"/>
                        </a:spcAft>
                      </a:pPr>
                      <a:r>
                        <a:rPr lang="zh-CN" sz="1400" kern="100">
                          <a:latin typeface="Calibri"/>
                          <a:ea typeface="宋体"/>
                          <a:cs typeface="Times New Roman"/>
                        </a:rPr>
                        <a:t>全年</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400" kern="100">
                          <a:latin typeface="Calibri"/>
                          <a:ea typeface="宋体"/>
                          <a:cs typeface="Times New Roman"/>
                        </a:rPr>
                        <a:t>第一季度</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400" kern="100">
                          <a:latin typeface="Calibri"/>
                          <a:ea typeface="宋体"/>
                          <a:cs typeface="Times New Roman"/>
                        </a:rPr>
                        <a:t>第二季度</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400" kern="100">
                          <a:latin typeface="Calibri"/>
                          <a:ea typeface="宋体"/>
                          <a:cs typeface="Times New Roman"/>
                        </a:rPr>
                        <a:t>第三季度</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400" kern="100">
                          <a:latin typeface="Calibri"/>
                          <a:ea typeface="宋体"/>
                          <a:cs typeface="Times New Roman"/>
                        </a:rPr>
                        <a:t>第四季度</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254000">
                <a:tc>
                  <a:txBody>
                    <a:bodyPr/>
                    <a:lstStyle/>
                    <a:p>
                      <a:pPr algn="l">
                        <a:spcBef>
                          <a:spcPts val="600"/>
                        </a:spcBef>
                        <a:spcAft>
                          <a:spcPts val="600"/>
                        </a:spcAft>
                      </a:pPr>
                      <a:r>
                        <a:rPr lang="zh-CN" sz="1400" kern="100">
                          <a:latin typeface="Calibri"/>
                          <a:ea typeface="宋体"/>
                          <a:cs typeface="Times New Roman"/>
                        </a:rPr>
                        <a:t>平均营运车数</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平均总座位</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algn="l">
                        <a:spcBef>
                          <a:spcPts val="600"/>
                        </a:spcBef>
                        <a:spcAft>
                          <a:spcPts val="600"/>
                        </a:spcAft>
                      </a:pPr>
                      <a:r>
                        <a:rPr lang="zh-CN" sz="1400" kern="100">
                          <a:latin typeface="Calibri"/>
                          <a:ea typeface="宋体"/>
                          <a:cs typeface="Times New Roman"/>
                        </a:rPr>
                        <a:t>平均座位</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车辆完好率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车辆工作率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工作车日数</a:t>
                      </a:r>
                      <a:r>
                        <a:rPr lang="en-US" sz="1400" kern="100">
                          <a:latin typeface="Calibri"/>
                          <a:ea typeface="宋体"/>
                          <a:cs typeface="Times New Roman"/>
                        </a:rPr>
                        <a:t>  </a:t>
                      </a:r>
                      <a:endParaRPr lang="zh-CN"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平均日出车时间</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平均车日行程</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行程利用率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座位利用率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旅客周转量</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algn="l">
                        <a:spcBef>
                          <a:spcPts val="600"/>
                        </a:spcBef>
                        <a:spcAft>
                          <a:spcPts val="600"/>
                        </a:spcAft>
                      </a:pPr>
                      <a:r>
                        <a:rPr lang="zh-CN" sz="1400" kern="100">
                          <a:latin typeface="Calibri"/>
                          <a:ea typeface="宋体"/>
                          <a:cs typeface="Times New Roman"/>
                        </a:rPr>
                        <a:t>客运量</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旅客平均运距</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单车期产量</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algn="l">
                        <a:spcBef>
                          <a:spcPts val="600"/>
                        </a:spcBef>
                        <a:spcAft>
                          <a:spcPts val="600"/>
                        </a:spcAft>
                      </a:pPr>
                      <a:r>
                        <a:rPr lang="zh-CN" sz="1400" kern="100">
                          <a:latin typeface="Calibri"/>
                          <a:ea typeface="宋体"/>
                          <a:cs typeface="Times New Roman"/>
                        </a:rPr>
                        <a:t>车座期产量</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400" kern="100" dirty="0">
                        <a:latin typeface="Calibri"/>
                        <a:ea typeface="宋体"/>
                        <a:cs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extLst>
              <a:ext uri="{FF2B5EF4-FFF2-40B4-BE49-F238E27FC236}">
                <a16:creationId xmlns:a16="http://schemas.microsoft.com/office/drawing/2014/main" xmlns="" id="{17274AA4-C536-4ADE-8C23-1CC6EC0A0C92}"/>
              </a:ext>
            </a:extLst>
          </p:cNvPr>
          <p:cNvSpPr/>
          <p:nvPr/>
        </p:nvSpPr>
        <p:spPr>
          <a:xfrm>
            <a:off x="2555776" y="337220"/>
            <a:ext cx="5472608" cy="496290"/>
          </a:xfrm>
          <a:prstGeom prst="rect">
            <a:avLst/>
          </a:prstGeom>
        </p:spPr>
        <p:txBody>
          <a:bodyPr wrap="square">
            <a:spAutoFit/>
          </a:bodyPr>
          <a:lstStyle/>
          <a:p>
            <a:pPr indent="304800" algn="just">
              <a:lnSpc>
                <a:spcPct val="150000"/>
              </a:lnSpc>
            </a:pPr>
            <a:r>
              <a:rPr lang="zh-CN" altLang="en-US" sz="2000" dirty="0" smtClean="0">
                <a:solidFill>
                  <a:srgbClr val="FF0000"/>
                </a:solidFill>
                <a:latin typeface="宋体" pitchFamily="2" charset="-122"/>
                <a:ea typeface="宋体" pitchFamily="2" charset="-122"/>
              </a:rPr>
              <a:t>客车运用计划表</a:t>
            </a:r>
            <a:endParaRPr lang="en-US" altLang="zh-CN" sz="2000"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409228"/>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编制方法</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147306"/>
            <a:ext cx="7272808" cy="4524315"/>
          </a:xfrm>
          <a:prstGeom prst="rect">
            <a:avLst/>
          </a:prstGeom>
        </p:spPr>
        <p:txBody>
          <a:bodyPr wrap="square">
            <a:spAutoFit/>
          </a:bodyPr>
          <a:lstStyle/>
          <a:p>
            <a:pPr indent="304800" algn="just">
              <a:lnSpc>
                <a:spcPct val="150000"/>
              </a:lnSpc>
              <a:spcAft>
                <a:spcPts val="0"/>
              </a:spcAft>
            </a:pPr>
            <a:r>
              <a:rPr lang="en-US" altLang="zh-CN" sz="2400" dirty="0" smtClean="0">
                <a:solidFill>
                  <a:srgbClr val="FF0000"/>
                </a:solidFill>
                <a:latin typeface="宋体" pitchFamily="2" charset="-122"/>
                <a:ea typeface="宋体" pitchFamily="2" charset="-122"/>
              </a:rPr>
              <a:t>1</a:t>
            </a:r>
            <a:r>
              <a:rPr lang="zh-CN" altLang="en-US" sz="2400" dirty="0" smtClean="0">
                <a:solidFill>
                  <a:srgbClr val="FF0000"/>
                </a:solidFill>
                <a:latin typeface="宋体" pitchFamily="2" charset="-122"/>
                <a:ea typeface="宋体" pitchFamily="2" charset="-122"/>
              </a:rPr>
              <a:t>）顺编法</a:t>
            </a:r>
            <a:endParaRPr lang="en-US" altLang="zh-CN" sz="2400" dirty="0" smtClean="0">
              <a:solidFill>
                <a:srgbClr val="FF0000"/>
              </a:solidFill>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顺编法是根据车辆生产率计算的顺序，从确定各项车辆运用效率的质量指标开始，逐项计算各项数量指标如工作车日数、总行程、载运行程、载运行程吨</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座</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值公里、总行程吨</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座</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位公里，最后计算得出运输工作量。与运输量计划相对照，符合运输量计划的要求，即可确定各项数值，编制车辆运行计划。反之，进行调整。</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337220"/>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例：</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1043608" y="944056"/>
            <a:ext cx="7128792" cy="3785652"/>
          </a:xfrm>
          <a:prstGeom prst="rect">
            <a:avLst/>
          </a:prstGeom>
        </p:spPr>
        <p:txBody>
          <a:bodyPr wrap="square">
            <a:spAutoFit/>
          </a:bodyPr>
          <a:lstStyle/>
          <a:p>
            <a:pPr indent="304800" algn="just">
              <a:lnSpc>
                <a:spcPct val="150000"/>
              </a:lnSpc>
              <a:spcAft>
                <a:spcPts val="0"/>
              </a:spcAft>
            </a:pPr>
            <a:r>
              <a:rPr lang="zh-CN" altLang="en-US" sz="2000" dirty="0" smtClean="0">
                <a:latin typeface="宋体" pitchFamily="2" charset="-122"/>
                <a:ea typeface="宋体" pitchFamily="2" charset="-122"/>
              </a:rPr>
              <a:t>  某汽车运输公司某年度平均营运货车数为</a:t>
            </a:r>
            <a:r>
              <a:rPr lang="en-US" altLang="zh-CN" sz="2000" dirty="0" smtClean="0">
                <a:latin typeface="宋体" pitchFamily="2" charset="-122"/>
                <a:ea typeface="宋体" pitchFamily="2" charset="-122"/>
              </a:rPr>
              <a:t>200</a:t>
            </a:r>
            <a:r>
              <a:rPr lang="zh-CN" altLang="en-US" sz="2000" dirty="0" smtClean="0">
                <a:latin typeface="宋体" pitchFamily="2" charset="-122"/>
                <a:ea typeface="宋体" pitchFamily="2" charset="-122"/>
              </a:rPr>
              <a:t>辆，其额定吨位为</a:t>
            </a:r>
            <a:r>
              <a:rPr lang="en-US" altLang="zh-CN" sz="2000" dirty="0" smtClean="0">
                <a:latin typeface="宋体" pitchFamily="2" charset="-122"/>
                <a:ea typeface="宋体" pitchFamily="2" charset="-122"/>
              </a:rPr>
              <a:t>5</a:t>
            </a:r>
            <a:r>
              <a:rPr lang="zh-CN" altLang="en-US" sz="2000" dirty="0" smtClean="0">
                <a:latin typeface="宋体" pitchFamily="2" charset="-122"/>
                <a:ea typeface="宋体" pitchFamily="2" charset="-122"/>
              </a:rPr>
              <a:t>吨。经分析测算，全年平均车辆完好率可达</a:t>
            </a:r>
            <a:r>
              <a:rPr lang="en-US" altLang="zh-CN" sz="2000" dirty="0" smtClean="0">
                <a:latin typeface="宋体" pitchFamily="2" charset="-122"/>
                <a:ea typeface="宋体" pitchFamily="2" charset="-122"/>
              </a:rPr>
              <a:t>95</a:t>
            </a:r>
            <a:r>
              <a:rPr lang="zh-CN" altLang="en-US" sz="2000" dirty="0" smtClean="0">
                <a:latin typeface="宋体" pitchFamily="2" charset="-122"/>
                <a:ea typeface="宋体" pitchFamily="2" charset="-122"/>
              </a:rPr>
              <a:t>％，出于各种原因导致停驶的完好车辆占营运车辆总数的</a:t>
            </a:r>
            <a:r>
              <a:rPr lang="en-US" altLang="zh-CN" sz="2000" dirty="0" smtClean="0">
                <a:latin typeface="宋体" pitchFamily="2" charset="-122"/>
                <a:ea typeface="宋体" pitchFamily="2" charset="-122"/>
              </a:rPr>
              <a:t>5</a:t>
            </a:r>
            <a:r>
              <a:rPr lang="zh-CN" altLang="en-US" sz="2000" dirty="0" smtClean="0">
                <a:latin typeface="宋体" pitchFamily="2" charset="-122"/>
                <a:ea typeface="宋体" pitchFamily="2" charset="-122"/>
              </a:rPr>
              <a:t>％；技术速度为</a:t>
            </a:r>
            <a:r>
              <a:rPr lang="en-US" altLang="zh-CN" sz="2000" dirty="0" smtClean="0">
                <a:latin typeface="宋体" pitchFamily="2" charset="-122"/>
                <a:ea typeface="宋体" pitchFamily="2" charset="-122"/>
              </a:rPr>
              <a:t>60km/h</a:t>
            </a:r>
            <a:r>
              <a:rPr lang="zh-CN" altLang="en-US" sz="2000" dirty="0" smtClean="0">
                <a:latin typeface="宋体" pitchFamily="2" charset="-122"/>
                <a:ea typeface="宋体" pitchFamily="2" charset="-122"/>
              </a:rPr>
              <a:t>、出车时间利用系数为</a:t>
            </a:r>
            <a:r>
              <a:rPr lang="en-US" altLang="zh-CN" sz="2000" dirty="0" smtClean="0">
                <a:latin typeface="宋体" pitchFamily="2" charset="-122"/>
                <a:ea typeface="宋体" pitchFamily="2" charset="-122"/>
              </a:rPr>
              <a:t>0.6</a:t>
            </a:r>
            <a:r>
              <a:rPr lang="zh-CN" altLang="en-US" sz="2000" dirty="0" smtClean="0">
                <a:latin typeface="宋体" pitchFamily="2" charset="-122"/>
                <a:ea typeface="宋体" pitchFamily="2" charset="-122"/>
              </a:rPr>
              <a:t>、平均每日出车时间为</a:t>
            </a:r>
            <a:r>
              <a:rPr lang="en-US" altLang="zh-CN" sz="2000" dirty="0" smtClean="0">
                <a:latin typeface="宋体" pitchFamily="2" charset="-122"/>
                <a:ea typeface="宋体" pitchFamily="2" charset="-122"/>
              </a:rPr>
              <a:t>10</a:t>
            </a:r>
            <a:r>
              <a:rPr lang="zh-CN" altLang="en-US" sz="2000" dirty="0" smtClean="0">
                <a:latin typeface="宋体" pitchFamily="2" charset="-122"/>
                <a:ea typeface="宋体" pitchFamily="2" charset="-122"/>
              </a:rPr>
              <a:t>小时；总行程中的空驶行程将占</a:t>
            </a:r>
            <a:r>
              <a:rPr lang="en-US" altLang="zh-CN" sz="2000" dirty="0" smtClean="0">
                <a:latin typeface="宋体" pitchFamily="2" charset="-122"/>
                <a:ea typeface="宋体" pitchFamily="2" charset="-122"/>
              </a:rPr>
              <a:t>40</a:t>
            </a:r>
            <a:r>
              <a:rPr lang="zh-CN" altLang="en-US" sz="2000" dirty="0" smtClean="0">
                <a:latin typeface="宋体" pitchFamily="2" charset="-122"/>
                <a:ea typeface="宋体" pitchFamily="2" charset="-122"/>
              </a:rPr>
              <a:t>％，吨位可得到充分的利用；运输量计划中列示的平均运输距离为</a:t>
            </a:r>
            <a:r>
              <a:rPr lang="en-US" altLang="zh-CN" sz="2000" dirty="0" smtClean="0">
                <a:latin typeface="宋体" pitchFamily="2" charset="-122"/>
                <a:ea typeface="宋体" pitchFamily="2" charset="-122"/>
              </a:rPr>
              <a:t>80</a:t>
            </a:r>
            <a:r>
              <a:rPr lang="zh-CN" altLang="en-US" sz="2000" dirty="0" smtClean="0">
                <a:latin typeface="宋体" pitchFamily="2" charset="-122"/>
                <a:ea typeface="宋体" pitchFamily="2" charset="-122"/>
              </a:rPr>
              <a:t>公里，货物周转量为</a:t>
            </a:r>
            <a:r>
              <a:rPr lang="en-US" altLang="zh-CN" sz="2000" dirty="0" smtClean="0">
                <a:latin typeface="宋体" pitchFamily="2" charset="-122"/>
                <a:ea typeface="宋体" pitchFamily="2" charset="-122"/>
              </a:rPr>
              <a:t>70 500 000</a:t>
            </a:r>
            <a:r>
              <a:rPr lang="zh-CN" altLang="en-US" sz="2000" dirty="0" smtClean="0">
                <a:latin typeface="宋体" pitchFamily="2" charset="-122"/>
                <a:ea typeface="宋体" pitchFamily="2" charset="-122"/>
              </a:rPr>
              <a:t>吨公里。根据这些资料，确定各项车辆运用效率指标的计划值，并据此编制车辆运用计划底稿。</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67544" y="625252"/>
          <a:ext cx="6810191" cy="4876800"/>
        </p:xfrm>
        <a:graphic>
          <a:graphicData uri="http://schemas.openxmlformats.org/drawingml/2006/table">
            <a:tbl>
              <a:tblPr/>
              <a:tblGrid>
                <a:gridCol w="2269531"/>
                <a:gridCol w="2270330"/>
                <a:gridCol w="2270330"/>
              </a:tblGrid>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指标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计算过程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计划值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营运车日数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200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365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73000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平均营运车数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73000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365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200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总吨位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73000×5</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365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1000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平均吨位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73000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5</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73000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车辆完好率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95%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车辆工作率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95%-5%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90%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工作车日数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73000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90%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65700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平均车日行程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60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0.6×10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360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总行程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65700×360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23652000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行程利用率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100%-40%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60%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载重行程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23652000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60%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14291200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载重行程吨位公里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14291200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5</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吨位利用率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100%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货物周转量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100%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平均货物运距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80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货运量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80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886950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车吨年产量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1000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单车期产量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70956000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200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354780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600" kern="100">
                          <a:latin typeface="宋体" pitchFamily="2" charset="-122"/>
                          <a:ea typeface="宋体" pitchFamily="2" charset="-122"/>
                          <a:cs typeface="Times New Roman"/>
                        </a:rPr>
                        <a:t>车公里产量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a:latin typeface="宋体" pitchFamily="2" charset="-122"/>
                          <a:ea typeface="宋体" pitchFamily="2" charset="-122"/>
                          <a:cs typeface="Times New Roman"/>
                        </a:rPr>
                        <a:t>60%</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5</a:t>
                      </a:r>
                      <a:r>
                        <a:rPr lang="zh-CN" sz="1600" kern="100">
                          <a:latin typeface="宋体" pitchFamily="2" charset="-122"/>
                          <a:ea typeface="宋体" pitchFamily="2" charset="-122"/>
                          <a:cs typeface="Times New Roman"/>
                        </a:rPr>
                        <a:t>×</a:t>
                      </a:r>
                      <a:r>
                        <a:rPr lang="en-US" sz="1600" kern="100">
                          <a:latin typeface="宋体" pitchFamily="2" charset="-122"/>
                          <a:ea typeface="宋体" pitchFamily="2" charset="-122"/>
                          <a:cs typeface="Times New Roman"/>
                        </a:rPr>
                        <a:t>100%</a:t>
                      </a:r>
                      <a:endParaRPr lang="zh-CN" sz="16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600" kern="100" dirty="0">
                          <a:latin typeface="宋体" pitchFamily="2" charset="-122"/>
                          <a:ea typeface="宋体" pitchFamily="2" charset="-122"/>
                          <a:cs typeface="Times New Roman"/>
                        </a:rPr>
                        <a:t>3</a:t>
                      </a:r>
                      <a:endParaRPr lang="zh-CN" sz="16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1259632" y="193204"/>
            <a:ext cx="2031325" cy="369332"/>
          </a:xfrm>
          <a:prstGeom prst="rect">
            <a:avLst/>
          </a:prstGeom>
        </p:spPr>
        <p:txBody>
          <a:bodyPr wrap="none">
            <a:spAutoFit/>
          </a:bodyPr>
          <a:lstStyle/>
          <a:p>
            <a:r>
              <a:rPr lang="zh-CN" altLang="zh-CN" dirty="0" smtClean="0">
                <a:solidFill>
                  <a:srgbClr val="FF0000"/>
                </a:solidFill>
                <a:latin typeface="宋体" pitchFamily="2" charset="-122"/>
                <a:ea typeface="宋体" pitchFamily="2" charset="-122"/>
              </a:rPr>
              <a:t>车辆运用计划底稿</a:t>
            </a:r>
            <a:endParaRPr lang="zh-CN" altLang="en-US" dirty="0">
              <a:solidFill>
                <a:srgbClr val="FF0000"/>
              </a:solidFill>
              <a:latin typeface="宋体" pitchFamily="2" charset="-122"/>
              <a:ea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a16="http://schemas.microsoft.com/office/drawing/2014/main" xmlns="" id="{3C4E2FDE-611B-4E17-87A9-28EC14BA017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：公路货物运输基础知识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：公路运输生产计划的编制</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：公路货物运输组织管理</a:t>
            </a:r>
            <a:endParaRPr lang="zh-CN" altLang="en-US" sz="2400" b="1" dirty="0">
              <a:latin typeface="宋体" pitchFamily="2" charset="-122"/>
              <a:ea typeface="宋体" pitchFamily="2" charset="-122"/>
            </a:endParaRPr>
          </a:p>
        </p:txBody>
      </p:sp>
      <p:sp>
        <p:nvSpPr>
          <p:cNvPr id="21" name="文本框 20">
            <a:extLst>
              <a:ext uri="{FF2B5EF4-FFF2-40B4-BE49-F238E27FC236}">
                <a16:creationId xmlns:a16="http://schemas.microsoft.com/office/drawing/2014/main" xmlns=""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a:t>
            </a:r>
            <a:r>
              <a:rPr lang="zh-CN" altLang="en-US" sz="2400" b="1" dirty="0" smtClean="0">
                <a:latin typeface="宋体" pitchFamily="2" charset="-122"/>
                <a:ea typeface="宋体" pitchFamily="2" charset="-122"/>
              </a:rPr>
              <a:t>：车辆运行路径的确定</a:t>
            </a:r>
            <a:endParaRPr lang="zh-CN" altLang="en-US" sz="2400" b="1" dirty="0">
              <a:latin typeface="宋体" pitchFamily="2" charset="-122"/>
              <a:ea typeface="宋体" pitchFamily="2" charset="-122"/>
            </a:endParaRPr>
          </a:p>
        </p:txBody>
      </p:sp>
      <p:pic>
        <p:nvPicPr>
          <p:cNvPr id="22"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a16="http://schemas.microsoft.com/office/drawing/2014/main" xmlns="" id="{CF685725-BB64-4E3C-B24B-8BAEFE0C4408}"/>
              </a:ext>
            </a:extLst>
          </p:cNvPr>
          <p:cNvSpPr txBox="1"/>
          <p:nvPr/>
        </p:nvSpPr>
        <p:spPr>
          <a:xfrm>
            <a:off x="3505536" y="4352787"/>
            <a:ext cx="49548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a:t>
            </a:r>
            <a:r>
              <a:rPr lang="zh-CN" altLang="en-US" sz="2400" b="1" dirty="0" smtClean="0">
                <a:latin typeface="宋体" pitchFamily="2" charset="-122"/>
                <a:ea typeface="宋体" pitchFamily="2" charset="-122"/>
              </a:rPr>
              <a:t>：公路货物运输费用计算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项目三   认识运输</a:t>
            </a:r>
            <a:endParaRPr lang="zh-CN" altLang="en-US" sz="3600" dirty="0">
              <a:solidFill>
                <a:srgbClr val="FF0000"/>
              </a:solidFill>
              <a:latin typeface="宋体" pitchFamily="2" charset="-122"/>
              <a:ea typeface="宋体" pitchFamily="2" charset="-122"/>
            </a:endParaRPr>
          </a:p>
        </p:txBody>
      </p:sp>
      <p:pic>
        <p:nvPicPr>
          <p:cNvPr id="24" name="图形 21" descr="指向右边的反手食指">
            <a:extLst>
              <a:ext uri="{FF2B5EF4-FFF2-40B4-BE49-F238E27FC236}">
                <a16:creationId xmlns:a16="http://schemas.microsoft.com/office/drawing/2014/main" xmlns="" id="{B464AE59-A9E3-4C52-A2B1-13C8B5A6F97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4931613"/>
            <a:ext cx="482352" cy="482352"/>
          </a:xfrm>
          <a:prstGeom prst="rect">
            <a:avLst/>
          </a:prstGeom>
        </p:spPr>
      </p:pic>
      <p:sp>
        <p:nvSpPr>
          <p:cNvPr id="25" name="文本框 22">
            <a:extLst>
              <a:ext uri="{FF2B5EF4-FFF2-40B4-BE49-F238E27FC236}">
                <a16:creationId xmlns:a16="http://schemas.microsoft.com/office/drawing/2014/main" xmlns="" id="{CF685725-BB64-4E3C-B24B-8BAEFE0C4408}"/>
              </a:ext>
            </a:extLst>
          </p:cNvPr>
          <p:cNvSpPr txBox="1"/>
          <p:nvPr/>
        </p:nvSpPr>
        <p:spPr>
          <a:xfrm>
            <a:off x="3505536" y="4988123"/>
            <a:ext cx="52429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务六：公路特种货物运输组织管理</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193204"/>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编制方法</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781457"/>
            <a:ext cx="7560840" cy="4524315"/>
          </a:xfrm>
          <a:prstGeom prst="rect">
            <a:avLst/>
          </a:prstGeom>
        </p:spPr>
        <p:txBody>
          <a:bodyPr wrap="square">
            <a:spAutoFit/>
          </a:bodyPr>
          <a:lstStyle/>
          <a:p>
            <a:pPr indent="304800" algn="just">
              <a:lnSpc>
                <a:spcPct val="150000"/>
              </a:lnSpc>
              <a:spcAft>
                <a:spcPts val="0"/>
              </a:spcAft>
            </a:pPr>
            <a:r>
              <a:rPr lang="en-US" altLang="zh-CN" sz="2400" dirty="0" smtClean="0">
                <a:solidFill>
                  <a:srgbClr val="FF0000"/>
                </a:solidFill>
                <a:latin typeface="宋体" pitchFamily="2" charset="-122"/>
                <a:ea typeface="宋体" pitchFamily="2" charset="-122"/>
              </a:rPr>
              <a:t>2</a:t>
            </a:r>
            <a:r>
              <a:rPr lang="zh-CN" altLang="en-US" sz="2400" dirty="0" smtClean="0">
                <a:solidFill>
                  <a:srgbClr val="FF0000"/>
                </a:solidFill>
                <a:latin typeface="宋体" pitchFamily="2" charset="-122"/>
                <a:ea typeface="宋体" pitchFamily="2" charset="-122"/>
              </a:rPr>
              <a:t>）逆编法</a:t>
            </a:r>
            <a:endParaRPr lang="en-US" altLang="zh-CN" sz="2400" dirty="0" smtClean="0">
              <a:solidFill>
                <a:srgbClr val="FF0000"/>
              </a:solidFill>
              <a:latin typeface="宋体" pitchFamily="2" charset="-122"/>
              <a:ea typeface="宋体" pitchFamily="2" charset="-122"/>
            </a:endParaRPr>
          </a:p>
          <a:p>
            <a:pPr indent="304800" algn="just">
              <a:lnSpc>
                <a:spcPct val="150000"/>
              </a:lnSpc>
            </a:pPr>
            <a:r>
              <a:rPr lang="zh-CN" altLang="en-US" sz="2400" dirty="0" smtClean="0">
                <a:latin typeface="宋体" pitchFamily="2" charset="-122"/>
                <a:ea typeface="宋体" pitchFamily="2" charset="-122"/>
              </a:rPr>
              <a:t>顺编法是以“可能”为出发点的，即以各项车辆运用效率指标可能达到的水平来确定可能完成的运输工作量；逆编法则是以“需要“为出发点来确定各项车辆运用效率指标应该达到的水平来保证完成既定的运输工作量。必须经过反复测算，保证其有完成的可能；同时，也不应完全受运输量计划的约束，把各项车辆运用效率指标的计划值压得过低，抑制运输生产能力的合理发挥。 </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337220"/>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例：</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323528" y="913284"/>
            <a:ext cx="4680520" cy="3970318"/>
          </a:xfrm>
          <a:prstGeom prst="rect">
            <a:avLst/>
          </a:prstGeom>
        </p:spPr>
        <p:txBody>
          <a:bodyPr wrap="square">
            <a:spAutoFit/>
          </a:bodyPr>
          <a:lstStyle/>
          <a:p>
            <a:pPr indent="304800" algn="just">
              <a:lnSpc>
                <a:spcPct val="150000"/>
              </a:lnSpc>
              <a:spcAft>
                <a:spcPts val="0"/>
              </a:spcAft>
            </a:pPr>
            <a:r>
              <a:rPr lang="zh-CN" altLang="en-US" sz="2400" dirty="0" smtClean="0">
                <a:latin typeface="宋体" pitchFamily="2" charset="-122"/>
                <a:ea typeface="宋体" pitchFamily="2" charset="-122"/>
              </a:rPr>
              <a:t>  某汽车运输公司</a:t>
            </a:r>
            <a:r>
              <a:rPr lang="en-US" altLang="zh-CN" sz="2400" dirty="0" smtClean="0">
                <a:latin typeface="宋体" pitchFamily="2" charset="-122"/>
                <a:ea typeface="宋体" pitchFamily="2" charset="-122"/>
              </a:rPr>
              <a:t>2011</a:t>
            </a:r>
            <a:r>
              <a:rPr lang="zh-CN" altLang="en-US" sz="2400" dirty="0" smtClean="0">
                <a:latin typeface="宋体" pitchFamily="2" charset="-122"/>
                <a:ea typeface="宋体" pitchFamily="2" charset="-122"/>
              </a:rPr>
              <a:t>年第一季度运输量计划中列示的计划货物周转量为</a:t>
            </a:r>
            <a:r>
              <a:rPr lang="en-US" altLang="zh-CN" sz="2400" dirty="0" smtClean="0">
                <a:latin typeface="宋体" pitchFamily="2" charset="-122"/>
                <a:ea typeface="宋体" pitchFamily="2" charset="-122"/>
              </a:rPr>
              <a:t>7290 000</a:t>
            </a:r>
            <a:r>
              <a:rPr lang="zh-CN" altLang="en-US" sz="2400" dirty="0" smtClean="0">
                <a:latin typeface="宋体" pitchFamily="2" charset="-122"/>
                <a:ea typeface="宋体" pitchFamily="2" charset="-122"/>
              </a:rPr>
              <a:t>吨公里，货运量为</a:t>
            </a:r>
            <a:r>
              <a:rPr lang="en-US" altLang="zh-CN" sz="2400" dirty="0" smtClean="0">
                <a:latin typeface="宋体" pitchFamily="2" charset="-122"/>
                <a:ea typeface="宋体" pitchFamily="2" charset="-122"/>
              </a:rPr>
              <a:t>91125</a:t>
            </a:r>
            <a:r>
              <a:rPr lang="zh-CN" altLang="en-US" sz="2400" dirty="0" smtClean="0">
                <a:latin typeface="宋体" pitchFamily="2" charset="-122"/>
                <a:ea typeface="宋体" pitchFamily="2" charset="-122"/>
              </a:rPr>
              <a:t>吨，车辆计划中列示营运车辆为</a:t>
            </a:r>
            <a:r>
              <a:rPr lang="en-US" altLang="zh-CN" sz="2400" dirty="0" smtClean="0">
                <a:latin typeface="宋体" pitchFamily="2" charset="-122"/>
                <a:ea typeface="宋体" pitchFamily="2" charset="-122"/>
              </a:rPr>
              <a:t>100</a:t>
            </a:r>
            <a:r>
              <a:rPr lang="zh-CN" altLang="en-US" sz="2400" dirty="0" smtClean="0">
                <a:latin typeface="宋体" pitchFamily="2" charset="-122"/>
                <a:ea typeface="宋体" pitchFamily="2" charset="-122"/>
              </a:rPr>
              <a:t>辆，额定吨位为</a:t>
            </a:r>
            <a:r>
              <a:rPr lang="en-US" altLang="zh-CN" sz="2400" dirty="0" smtClean="0">
                <a:latin typeface="宋体" pitchFamily="2" charset="-122"/>
                <a:ea typeface="宋体" pitchFamily="2" charset="-122"/>
              </a:rPr>
              <a:t>5</a:t>
            </a:r>
            <a:r>
              <a:rPr lang="zh-CN" altLang="en-US" sz="2400" dirty="0" smtClean="0">
                <a:latin typeface="宋体" pitchFamily="2" charset="-122"/>
                <a:ea typeface="宋体" pitchFamily="2" charset="-122"/>
              </a:rPr>
              <a:t>，无挂车，试用逆编法编制车辆运用计划。</a:t>
            </a:r>
            <a:endParaRPr lang="en-US" altLang="zh-CN" sz="2400" dirty="0" smtClean="0">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5934823" y="1345332"/>
            <a:ext cx="2237577" cy="29036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337220"/>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例：</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323528" y="913284"/>
            <a:ext cx="8280920" cy="4524315"/>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解：车吨日</a:t>
            </a:r>
            <a:r>
              <a:rPr lang="en-US" altLang="zh-CN" sz="2400" dirty="0" smtClean="0">
                <a:latin typeface="宋体" pitchFamily="2" charset="-122"/>
                <a:ea typeface="宋体" pitchFamily="2" charset="-122"/>
              </a:rPr>
              <a:t>100×90×5=45000     </a:t>
            </a:r>
          </a:p>
          <a:p>
            <a:pPr indent="304800" algn="just">
              <a:lnSpc>
                <a:spcPct val="150000"/>
              </a:lnSpc>
            </a:pPr>
            <a:r>
              <a:rPr lang="zh-CN" altLang="en-US" sz="2400" dirty="0" smtClean="0">
                <a:latin typeface="宋体" pitchFamily="2" charset="-122"/>
                <a:ea typeface="宋体" pitchFamily="2" charset="-122"/>
              </a:rPr>
              <a:t>根据第一季度的运输量计划，每一个车吨日须完成： </a:t>
            </a:r>
            <a:r>
              <a:rPr lang="en-US" altLang="zh-CN" sz="2400" dirty="0" smtClean="0">
                <a:latin typeface="宋体" pitchFamily="2" charset="-122"/>
                <a:ea typeface="宋体" pitchFamily="2" charset="-122"/>
              </a:rPr>
              <a:t>7290000/45000</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162</a:t>
            </a:r>
            <a:r>
              <a:rPr lang="zh-CN" altLang="en-US" sz="2400" dirty="0" smtClean="0">
                <a:latin typeface="宋体" pitchFamily="2" charset="-122"/>
                <a:ea typeface="宋体" pitchFamily="2" charset="-122"/>
              </a:rPr>
              <a:t>吨公里才能完成运输量计划。 </a:t>
            </a:r>
          </a:p>
          <a:p>
            <a:pPr indent="304800" algn="just">
              <a:lnSpc>
                <a:spcPct val="150000"/>
              </a:lnSpc>
            </a:pPr>
            <a:r>
              <a:rPr lang="zh-CN" altLang="en-US" sz="2400" dirty="0" smtClean="0">
                <a:latin typeface="宋体" pitchFamily="2" charset="-122"/>
                <a:ea typeface="宋体" pitchFamily="2" charset="-122"/>
              </a:rPr>
              <a:t>车吨日产量是由车辆工作率、平均车日行程、行程利用率和吨位利用率四项指标相乘而求得的，这四个指标都和车吨日产量成正比例关系（如拖带挂车还应乘以</a:t>
            </a:r>
            <a:r>
              <a:rPr lang="en-US" altLang="zh-CN" sz="2400" dirty="0" smtClean="0">
                <a:latin typeface="宋体" pitchFamily="2" charset="-122"/>
                <a:ea typeface="宋体" pitchFamily="2" charset="-122"/>
              </a:rPr>
              <a:t>1/(1-</a:t>
            </a:r>
            <a:r>
              <a:rPr lang="zh-CN" altLang="en-US" sz="2400" dirty="0" smtClean="0">
                <a:latin typeface="宋体" pitchFamily="2" charset="-122"/>
                <a:ea typeface="宋体" pitchFamily="2" charset="-122"/>
              </a:rPr>
              <a:t>拖带率</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a:t>
            </a:r>
          </a:p>
          <a:p>
            <a:pPr indent="304800" algn="just">
              <a:lnSpc>
                <a:spcPct val="150000"/>
              </a:lnSpc>
            </a:pPr>
            <a:r>
              <a:rPr lang="zh-CN" altLang="en-US" sz="2400" dirty="0" smtClean="0">
                <a:latin typeface="宋体" pitchFamily="2" charset="-122"/>
                <a:ea typeface="宋体" pitchFamily="2" charset="-122"/>
              </a:rPr>
              <a:t>现在需要确定这四项指标分别达到什么水平才能使车吨日产量达到</a:t>
            </a:r>
            <a:r>
              <a:rPr lang="en-US" altLang="zh-CN" sz="2400" dirty="0" smtClean="0">
                <a:latin typeface="宋体" pitchFamily="2" charset="-122"/>
                <a:ea typeface="宋体" pitchFamily="2" charset="-122"/>
              </a:rPr>
              <a:t>162</a:t>
            </a:r>
            <a:r>
              <a:rPr lang="zh-CN" altLang="en-US" sz="2400" dirty="0" smtClean="0">
                <a:latin typeface="宋体" pitchFamily="2" charset="-122"/>
                <a:ea typeface="宋体" pitchFamily="2" charset="-122"/>
              </a:rPr>
              <a:t>吨公里。</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827583" y="2377440"/>
          <a:ext cx="7344816" cy="1645920"/>
        </p:xfrm>
        <a:graphic>
          <a:graphicData uri="http://schemas.openxmlformats.org/drawingml/2006/table">
            <a:tbl>
              <a:tblPr/>
              <a:tblGrid>
                <a:gridCol w="1223849"/>
                <a:gridCol w="1223849"/>
                <a:gridCol w="1223849"/>
                <a:gridCol w="1223849"/>
                <a:gridCol w="1224710"/>
                <a:gridCol w="1224710"/>
              </a:tblGrid>
              <a:tr h="0">
                <a:tc>
                  <a:txBody>
                    <a:bodyPr/>
                    <a:lstStyle/>
                    <a:p>
                      <a:pPr algn="l">
                        <a:spcBef>
                          <a:spcPts val="600"/>
                        </a:spcBef>
                        <a:spcAft>
                          <a:spcPts val="600"/>
                        </a:spcAft>
                      </a:pPr>
                      <a:r>
                        <a:rPr lang="zh-CN" sz="1800" kern="100">
                          <a:latin typeface="Calibri"/>
                          <a:ea typeface="宋体"/>
                          <a:cs typeface="Times New Roman"/>
                        </a:rPr>
                        <a:t>组合方案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车辆工作率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平均车日行程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行程利用率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吨位利用率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800" kern="100">
                          <a:latin typeface="Calibri"/>
                          <a:ea typeface="宋体"/>
                          <a:cs typeface="Times New Roman"/>
                        </a:rPr>
                        <a:t>车吨日产量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800" kern="100">
                          <a:latin typeface="Calibri"/>
                          <a:ea typeface="宋体"/>
                          <a:cs typeface="Times New Roman"/>
                        </a:rPr>
                        <a:t>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86%</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315</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56%</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107%</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162.32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800" kern="100">
                          <a:latin typeface="Calibri"/>
                          <a:ea typeface="宋体"/>
                          <a:cs typeface="Times New Roman"/>
                        </a:rPr>
                        <a:t>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87%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320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60%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97%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162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800" kern="100">
                          <a:latin typeface="Calibri"/>
                          <a:ea typeface="宋体"/>
                          <a:cs typeface="Times New Roman"/>
                        </a:rPr>
                        <a:t>Ⅲ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92%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310</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55%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103.28%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162</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1800" kern="100">
                          <a:latin typeface="Calibri"/>
                          <a:ea typeface="宋体"/>
                          <a:cs typeface="Times New Roman"/>
                        </a:rPr>
                        <a:t>Ⅳ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90%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300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60%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a:latin typeface="Calibri"/>
                          <a:ea typeface="宋体"/>
                          <a:cs typeface="Times New Roman"/>
                        </a:rPr>
                        <a:t>100% </a:t>
                      </a:r>
                      <a:endParaRPr lang="zh-CN" sz="18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1800" kern="100" dirty="0">
                          <a:latin typeface="Calibri"/>
                          <a:ea typeface="宋体"/>
                          <a:cs typeface="Times New Roman"/>
                        </a:rPr>
                        <a:t>162</a:t>
                      </a:r>
                      <a:endParaRPr lang="zh-CN" sz="18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915816" y="1489348"/>
            <a:ext cx="1723549" cy="400110"/>
          </a:xfrm>
          <a:prstGeom prst="rect">
            <a:avLst/>
          </a:prstGeom>
        </p:spPr>
        <p:txBody>
          <a:bodyPr wrap="none">
            <a:spAutoFit/>
          </a:bodyPr>
          <a:lstStyle/>
          <a:p>
            <a:r>
              <a:rPr lang="zh-CN" altLang="en-US" sz="2000" dirty="0" smtClean="0">
                <a:solidFill>
                  <a:srgbClr val="FF0000"/>
                </a:solidFill>
                <a:latin typeface="宋体" pitchFamily="2" charset="-122"/>
                <a:ea typeface="宋体" pitchFamily="2" charset="-122"/>
              </a:rPr>
              <a:t>四个组合方案</a:t>
            </a:r>
            <a:endParaRPr lang="zh-CN" altLang="en-US" sz="2000" dirty="0">
              <a:solidFill>
                <a:srgbClr val="FF0000"/>
              </a:solidFill>
              <a:latin typeface="宋体" pitchFamily="2" charset="-122"/>
              <a:ea typeface="宋体"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1115616" y="553244"/>
            <a:ext cx="5544616"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车辆运行作业计划</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7272808" cy="2775760"/>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车辆运行作业计划的主要作用是按照车辆运行计划的要求，把运输量计划所规定的运输生产任务，按月、旬、日以至运次，具体分配到车队、车站、直到运行班组和单车等生产岗位，保证运输生产计划高质量、高效率地如期完成。 </a:t>
            </a:r>
          </a:p>
        </p:txBody>
      </p:sp>
      <p:pic>
        <p:nvPicPr>
          <p:cNvPr id="5" name="Picture 2"/>
          <p:cNvPicPr>
            <a:picLocks noChangeAspect="1" noChangeArrowheads="1"/>
          </p:cNvPicPr>
          <p:nvPr/>
        </p:nvPicPr>
        <p:blipFill>
          <a:blip r:embed="rId2" cstate="print"/>
          <a:srcRect/>
          <a:stretch>
            <a:fillRect/>
          </a:stretch>
        </p:blipFill>
        <p:spPr bwMode="auto">
          <a:xfrm>
            <a:off x="0" y="337220"/>
            <a:ext cx="1033280" cy="125209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1115616" y="553244"/>
            <a:ext cx="5400600"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车辆运行作业计划</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683568" y="1291322"/>
            <a:ext cx="5544616" cy="3970318"/>
          </a:xfrm>
          <a:prstGeom prst="rect">
            <a:avLst/>
          </a:prstGeom>
        </p:spPr>
        <p:txBody>
          <a:bodyPr wrap="square">
            <a:spAutoFit/>
          </a:bodyPr>
          <a:lstStyle/>
          <a:p>
            <a:pPr indent="304800" algn="just">
              <a:lnSpc>
                <a:spcPct val="150000"/>
              </a:lnSpc>
            </a:pPr>
            <a:r>
              <a:rPr lang="zh-CN" altLang="en-US" sz="2400" dirty="0" smtClean="0">
                <a:latin typeface="宋体" pitchFamily="2" charset="-122"/>
                <a:ea typeface="宋体" pitchFamily="2" charset="-122"/>
              </a:rPr>
              <a:t>车辆运行作业计划按其执行时间的长短分为三种：  </a:t>
            </a:r>
          </a:p>
          <a:p>
            <a:pPr indent="304800" algn="just">
              <a:lnSpc>
                <a:spcPct val="150000"/>
              </a:lnSpc>
            </a:pPr>
            <a:r>
              <a:rPr lang="zh-CN" altLang="en-US" sz="2400" dirty="0" smtClean="0">
                <a:latin typeface="宋体" pitchFamily="2" charset="-122"/>
                <a:ea typeface="宋体" pitchFamily="2" charset="-122"/>
              </a:rPr>
              <a:t>①</a:t>
            </a:r>
            <a:r>
              <a:rPr lang="zh-CN" altLang="en-US" sz="2400" dirty="0" smtClean="0">
                <a:solidFill>
                  <a:srgbClr val="FF0000"/>
                </a:solidFill>
                <a:latin typeface="宋体" pitchFamily="2" charset="-122"/>
                <a:ea typeface="宋体" pitchFamily="2" charset="-122"/>
              </a:rPr>
              <a:t>长期运行作业计划。</a:t>
            </a:r>
            <a:r>
              <a:rPr lang="zh-CN" altLang="en-US" sz="2400" dirty="0" smtClean="0">
                <a:latin typeface="宋体" pitchFamily="2" charset="-122"/>
                <a:ea typeface="宋体" pitchFamily="2" charset="-122"/>
              </a:rPr>
              <a:t>计划期有半月的，一月的，也可以是一旬、一周的。</a:t>
            </a:r>
          </a:p>
          <a:p>
            <a:pPr indent="304800" algn="just">
              <a:lnSpc>
                <a:spcPct val="150000"/>
              </a:lnSpc>
            </a:pPr>
            <a:r>
              <a:rPr lang="zh-CN" altLang="en-US" sz="2400" dirty="0" smtClean="0">
                <a:latin typeface="宋体" pitchFamily="2" charset="-122"/>
                <a:ea typeface="宋体" pitchFamily="2" charset="-122"/>
              </a:rPr>
              <a:t>②</a:t>
            </a:r>
            <a:r>
              <a:rPr lang="zh-CN" altLang="en-US" sz="2400" dirty="0" smtClean="0">
                <a:solidFill>
                  <a:srgbClr val="FF0000"/>
                </a:solidFill>
                <a:latin typeface="宋体" pitchFamily="2" charset="-122"/>
                <a:ea typeface="宋体" pitchFamily="2" charset="-122"/>
              </a:rPr>
              <a:t>短期运行作业计划</a:t>
            </a:r>
            <a:r>
              <a:rPr lang="zh-CN" altLang="en-US" sz="2400" dirty="0" smtClean="0">
                <a:latin typeface="宋体" pitchFamily="2" charset="-122"/>
                <a:ea typeface="宋体" pitchFamily="2" charset="-122"/>
              </a:rPr>
              <a:t>。周期为</a:t>
            </a:r>
            <a:r>
              <a:rPr lang="en-US" altLang="zh-CN" sz="2400" dirty="0" smtClean="0">
                <a:latin typeface="宋体" pitchFamily="2" charset="-122"/>
                <a:ea typeface="宋体" pitchFamily="2" charset="-122"/>
              </a:rPr>
              <a:t>2—5</a:t>
            </a:r>
            <a:r>
              <a:rPr lang="zh-CN" altLang="en-US" sz="2400" dirty="0" smtClean="0">
                <a:latin typeface="宋体" pitchFamily="2" charset="-122"/>
                <a:ea typeface="宋体" pitchFamily="2" charset="-122"/>
              </a:rPr>
              <a:t>日的车辆运行作业计划。</a:t>
            </a:r>
          </a:p>
          <a:p>
            <a:pPr indent="304800" algn="just">
              <a:lnSpc>
                <a:spcPct val="150000"/>
              </a:lnSpc>
            </a:pPr>
            <a:r>
              <a:rPr lang="zh-CN" altLang="en-US" sz="2400" dirty="0" smtClean="0">
                <a:latin typeface="宋体" pitchFamily="2" charset="-122"/>
                <a:ea typeface="宋体" pitchFamily="2" charset="-122"/>
              </a:rPr>
              <a:t>③</a:t>
            </a:r>
            <a:r>
              <a:rPr lang="zh-CN" altLang="en-US" sz="2400" dirty="0" smtClean="0">
                <a:solidFill>
                  <a:srgbClr val="FF0000"/>
                </a:solidFill>
                <a:latin typeface="宋体" pitchFamily="2" charset="-122"/>
                <a:ea typeface="宋体" pitchFamily="2" charset="-122"/>
              </a:rPr>
              <a:t>日和运次的作业计划。</a:t>
            </a:r>
          </a:p>
        </p:txBody>
      </p:sp>
      <p:pic>
        <p:nvPicPr>
          <p:cNvPr id="5" name="Picture 2"/>
          <p:cNvPicPr>
            <a:picLocks noChangeAspect="1" noChangeArrowheads="1"/>
          </p:cNvPicPr>
          <p:nvPr/>
        </p:nvPicPr>
        <p:blipFill>
          <a:blip r:embed="rId2" cstate="print"/>
          <a:srcRect/>
          <a:stretch>
            <a:fillRect/>
          </a:stretch>
        </p:blipFill>
        <p:spPr bwMode="auto">
          <a:xfrm>
            <a:off x="0" y="337220"/>
            <a:ext cx="1033280" cy="1252092"/>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396732" y="1561356"/>
            <a:ext cx="2135708" cy="27416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827584" y="553244"/>
            <a:ext cx="7272808" cy="559769"/>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编制程序</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7272808" cy="4555734"/>
          </a:xfrm>
          <a:prstGeom prst="rect">
            <a:avLst/>
          </a:prstGeom>
        </p:spPr>
        <p:txBody>
          <a:bodyPr wrap="square">
            <a:spAutoFit/>
          </a:bodyPr>
          <a:lstStyle/>
          <a:p>
            <a:pPr indent="304800" algn="just">
              <a:lnSpc>
                <a:spcPts val="3200"/>
              </a:lnSpc>
            </a:pPr>
            <a:r>
              <a:rPr lang="zh-CN" altLang="en-US" sz="2400" dirty="0" smtClean="0">
                <a:latin typeface="宋体" pitchFamily="2" charset="-122"/>
                <a:ea typeface="宋体" pitchFamily="2" charset="-122"/>
              </a:rPr>
              <a:t>①根据有关资料，编制客运班车时刻表、货源汇总和分期</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日</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载运计划。</a:t>
            </a:r>
            <a:endParaRPr lang="en-US" altLang="zh-CN" sz="2400" dirty="0" smtClean="0">
              <a:latin typeface="宋体" pitchFamily="2" charset="-122"/>
              <a:ea typeface="宋体" pitchFamily="2" charset="-122"/>
            </a:endParaRPr>
          </a:p>
          <a:p>
            <a:pPr indent="304800" algn="just">
              <a:lnSpc>
                <a:spcPts val="3200"/>
              </a:lnSpc>
            </a:pPr>
            <a:r>
              <a:rPr lang="zh-CN" altLang="en-US" sz="2400" dirty="0" smtClean="0">
                <a:latin typeface="宋体" pitchFamily="2" charset="-122"/>
                <a:ea typeface="宋体" pitchFamily="2" charset="-122"/>
              </a:rPr>
              <a:t>②核实全部营运车辆的出车能力及出车顺序，逐车维护修理时间。</a:t>
            </a:r>
            <a:endParaRPr lang="en-US" altLang="zh-CN" sz="2400" dirty="0" smtClean="0">
              <a:latin typeface="宋体" pitchFamily="2" charset="-122"/>
              <a:ea typeface="宋体" pitchFamily="2" charset="-122"/>
            </a:endParaRPr>
          </a:p>
          <a:p>
            <a:pPr indent="304800" algn="just">
              <a:lnSpc>
                <a:spcPts val="3200"/>
              </a:lnSpc>
            </a:pPr>
            <a:r>
              <a:rPr lang="zh-CN" altLang="en-US" sz="2400" dirty="0" smtClean="0">
                <a:latin typeface="宋体" pitchFamily="2" charset="-122"/>
                <a:ea typeface="宋体" pitchFamily="2" charset="-122"/>
              </a:rPr>
              <a:t>③逐车编制运行作业计划、合理确定行驶路线，妥善安排运行周期，交付运行调度组织执行。</a:t>
            </a:r>
          </a:p>
          <a:p>
            <a:pPr indent="304800" algn="just">
              <a:lnSpc>
                <a:spcPts val="3200"/>
              </a:lnSpc>
            </a:pPr>
            <a:r>
              <a:rPr lang="zh-CN" altLang="en-US" sz="2400" dirty="0" smtClean="0">
                <a:latin typeface="宋体" pitchFamily="2" charset="-122"/>
                <a:ea typeface="宋体" pitchFamily="2" charset="-122"/>
              </a:rPr>
              <a:t>④检查各车运行作业计划执行情况，及时发现计划执行出现的问题并予以解决，并为编制下运行作业计划作好淮备。 </a:t>
            </a:r>
          </a:p>
          <a:p>
            <a:pPr indent="304800" algn="just">
              <a:lnSpc>
                <a:spcPts val="3200"/>
              </a:lnSpc>
            </a:pPr>
            <a:r>
              <a:rPr lang="zh-CN" altLang="en-US" sz="2400" dirty="0" smtClean="0">
                <a:latin typeface="宋体" pitchFamily="2" charset="-122"/>
                <a:ea typeface="宋体" pitchFamily="2" charset="-122"/>
              </a:rPr>
              <a:t>⑤编制下期运行作业计划。</a:t>
            </a:r>
            <a:endParaRPr lang="en-US" altLang="zh-CN" sz="2400" dirty="0" smtClean="0">
              <a:latin typeface="宋体" pitchFamily="2" charset="-122"/>
              <a:ea typeface="宋体" pitchFamily="2" charset="-122"/>
            </a:endParaRPr>
          </a:p>
          <a:p>
            <a:pPr indent="304800" algn="just">
              <a:lnSpc>
                <a:spcPts val="3200"/>
              </a:lnSpc>
            </a:pPr>
            <a:endParaRPr lang="zh-CN" altLang="en-US" sz="2400" dirty="0" smtClean="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11760" y="1275065"/>
            <a:ext cx="4572000" cy="646331"/>
          </a:xfrm>
          <a:prstGeom prst="rect">
            <a:avLst/>
          </a:prstGeom>
        </p:spPr>
        <p:txBody>
          <a:bodyPr>
            <a:spAutoFit/>
          </a:bodyPr>
          <a:lstStyle/>
          <a:p>
            <a:r>
              <a:rPr lang="zh-CN" altLang="zh-CN" dirty="0" smtClean="0">
                <a:latin typeface="宋体" pitchFamily="2" charset="-122"/>
                <a:ea typeface="宋体" pitchFamily="2" charset="-122"/>
              </a:rPr>
              <a:t>货源汇总分日运送计划表</a:t>
            </a:r>
          </a:p>
          <a:p>
            <a:r>
              <a:rPr lang="zh-CN" altLang="zh-CN" dirty="0" smtClean="0">
                <a:latin typeface="宋体" pitchFamily="2" charset="-122"/>
                <a:ea typeface="宋体" pitchFamily="2" charset="-122"/>
              </a:rPr>
              <a:t>年</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月</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日至</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日</a:t>
            </a:r>
            <a:endParaRPr lang="zh-CN" altLang="zh-CN" dirty="0">
              <a:latin typeface="宋体" pitchFamily="2" charset="-122"/>
              <a:ea typeface="宋体" pitchFamily="2" charset="-122"/>
            </a:endParaRPr>
          </a:p>
        </p:txBody>
      </p:sp>
      <p:graphicFrame>
        <p:nvGraphicFramePr>
          <p:cNvPr id="6" name="表格 5"/>
          <p:cNvGraphicFramePr>
            <a:graphicFrameLocks noGrp="1"/>
          </p:cNvGraphicFramePr>
          <p:nvPr/>
        </p:nvGraphicFramePr>
        <p:xfrm>
          <a:off x="827581" y="2217420"/>
          <a:ext cx="7488834" cy="1950720"/>
        </p:xfrm>
        <a:graphic>
          <a:graphicData uri="http://schemas.openxmlformats.org/drawingml/2006/table">
            <a:tbl>
              <a:tblPr/>
              <a:tblGrid>
                <a:gridCol w="374354"/>
                <a:gridCol w="374354"/>
                <a:gridCol w="374354"/>
                <a:gridCol w="374354"/>
                <a:gridCol w="374354"/>
                <a:gridCol w="374354"/>
                <a:gridCol w="374354"/>
                <a:gridCol w="374354"/>
                <a:gridCol w="374354"/>
                <a:gridCol w="374354"/>
                <a:gridCol w="374354"/>
                <a:gridCol w="374354"/>
                <a:gridCol w="374354"/>
                <a:gridCol w="374354"/>
                <a:gridCol w="374354"/>
                <a:gridCol w="374354"/>
                <a:gridCol w="374354"/>
                <a:gridCol w="281204"/>
                <a:gridCol w="281204"/>
                <a:gridCol w="281204"/>
                <a:gridCol w="281204"/>
              </a:tblGrid>
              <a:tr h="0">
                <a:tc rowSpan="3">
                  <a:txBody>
                    <a:bodyPr/>
                    <a:lstStyle/>
                    <a:p>
                      <a:pPr algn="l">
                        <a:spcBef>
                          <a:spcPts val="600"/>
                        </a:spcBef>
                        <a:spcAft>
                          <a:spcPts val="600"/>
                        </a:spcAft>
                      </a:pPr>
                      <a:r>
                        <a:rPr lang="zh-CN" sz="1600" kern="100">
                          <a:latin typeface="Calibri"/>
                          <a:ea typeface="宋体"/>
                          <a:cs typeface="Times New Roman"/>
                        </a:rPr>
                        <a:t>线别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托运单号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发货单位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起运点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收货单位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品名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包装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运距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600"/>
                        </a:spcBef>
                        <a:spcAft>
                          <a:spcPts val="600"/>
                        </a:spcAft>
                      </a:pPr>
                      <a:r>
                        <a:rPr lang="zh-CN" sz="1600" kern="100">
                          <a:latin typeface="Calibri"/>
                          <a:ea typeface="宋体"/>
                          <a:cs typeface="Times New Roman"/>
                        </a:rPr>
                        <a:t>托运吨数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indent="266700" algn="l">
                        <a:spcBef>
                          <a:spcPts val="600"/>
                        </a:spcBef>
                        <a:spcAft>
                          <a:spcPts val="600"/>
                        </a:spcAft>
                      </a:pPr>
                      <a:r>
                        <a:rPr lang="zh-CN" sz="1600" kern="100">
                          <a:latin typeface="Calibri"/>
                          <a:ea typeface="宋体"/>
                          <a:cs typeface="Times New Roman"/>
                        </a:rPr>
                        <a:t>分日运送计划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l">
                        <a:spcBef>
                          <a:spcPts val="600"/>
                        </a:spcBef>
                        <a:spcAft>
                          <a:spcPts val="600"/>
                        </a:spcAft>
                      </a:pPr>
                      <a:r>
                        <a:rPr lang="zh-CN" sz="1600" kern="100">
                          <a:latin typeface="Calibri"/>
                          <a:ea typeface="宋体"/>
                          <a:cs typeface="Times New Roman"/>
                        </a:rPr>
                        <a:t>剩余物资</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indent="266700" algn="l">
                        <a:spcBef>
                          <a:spcPts val="600"/>
                        </a:spcBef>
                        <a:spcAft>
                          <a:spcPts val="600"/>
                        </a:spcAft>
                      </a:pPr>
                      <a:r>
                        <a:rPr lang="zh-CN" sz="1600" kern="100">
                          <a:latin typeface="Calibri"/>
                          <a:ea typeface="宋体"/>
                          <a:cs typeface="Times New Roman"/>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l">
                        <a:spcBef>
                          <a:spcPts val="600"/>
                        </a:spcBef>
                        <a:spcAft>
                          <a:spcPts val="600"/>
                        </a:spcAft>
                      </a:pPr>
                      <a:r>
                        <a:rPr lang="zh-CN" sz="1600" kern="100">
                          <a:latin typeface="Calibri"/>
                          <a:ea typeface="宋体"/>
                          <a:cs typeface="Times New Roman"/>
                        </a:rPr>
                        <a:t>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处理意见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Bef>
                          <a:spcPts val="600"/>
                        </a:spcBef>
                        <a:spcAft>
                          <a:spcPts val="600"/>
                        </a:spcAft>
                      </a:pPr>
                      <a:r>
                        <a:rPr lang="zh-CN" sz="1600" kern="100">
                          <a:latin typeface="Calibri"/>
                          <a:ea typeface="宋体"/>
                          <a:cs typeface="Times New Roman"/>
                        </a:rPr>
                        <a:t>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车号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0">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55577" y="2457450"/>
          <a:ext cx="7416822" cy="1463040"/>
        </p:xfrm>
        <a:graphic>
          <a:graphicData uri="http://schemas.openxmlformats.org/drawingml/2006/table">
            <a:tbl>
              <a:tblPr/>
              <a:tblGrid>
                <a:gridCol w="926885"/>
                <a:gridCol w="926885"/>
                <a:gridCol w="926885"/>
                <a:gridCol w="926885"/>
                <a:gridCol w="926885"/>
                <a:gridCol w="926885"/>
                <a:gridCol w="927756"/>
                <a:gridCol w="927756"/>
              </a:tblGrid>
              <a:tr h="0">
                <a:tc rowSpan="2">
                  <a:txBody>
                    <a:bodyPr/>
                    <a:lstStyle/>
                    <a:p>
                      <a:pPr indent="266700" algn="l">
                        <a:spcBef>
                          <a:spcPts val="600"/>
                        </a:spcBef>
                        <a:spcAft>
                          <a:spcPts val="600"/>
                        </a:spcAft>
                      </a:pPr>
                      <a:r>
                        <a:rPr lang="zh-CN" sz="1600" kern="100">
                          <a:latin typeface="Calibri"/>
                          <a:ea typeface="宋体"/>
                          <a:cs typeface="Times New Roman"/>
                        </a:rPr>
                        <a:t>车队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l">
                        <a:spcBef>
                          <a:spcPts val="600"/>
                        </a:spcBef>
                        <a:spcAft>
                          <a:spcPts val="600"/>
                        </a:spcAft>
                      </a:pPr>
                      <a:r>
                        <a:rPr lang="zh-CN" sz="1600" kern="100">
                          <a:latin typeface="Calibri"/>
                          <a:ea typeface="宋体"/>
                          <a:cs typeface="Times New Roman"/>
                        </a:rPr>
                        <a:t>车号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6700" algn="l">
                        <a:spcBef>
                          <a:spcPts val="600"/>
                        </a:spcBef>
                        <a:spcAft>
                          <a:spcPts val="600"/>
                        </a:spcAft>
                      </a:pPr>
                      <a:r>
                        <a:rPr lang="zh-CN" sz="1600" kern="100">
                          <a:latin typeface="Calibri"/>
                          <a:ea typeface="宋体"/>
                          <a:cs typeface="Times New Roman"/>
                        </a:rPr>
                        <a:t>吨位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266700" algn="l">
                        <a:spcBef>
                          <a:spcPts val="600"/>
                        </a:spcBef>
                        <a:spcAft>
                          <a:spcPts val="600"/>
                        </a:spcAft>
                      </a:pPr>
                      <a:r>
                        <a:rPr lang="zh-CN" sz="1600" kern="100">
                          <a:latin typeface="Calibri"/>
                          <a:ea typeface="宋体"/>
                          <a:cs typeface="Times New Roman"/>
                        </a:rPr>
                        <a:t>维修日期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rowSpan="2">
                  <a:txBody>
                    <a:bodyPr/>
                    <a:lstStyle/>
                    <a:p>
                      <a:pPr algn="l">
                        <a:spcBef>
                          <a:spcPts val="600"/>
                        </a:spcBef>
                        <a:spcAft>
                          <a:spcPts val="600"/>
                        </a:spcAft>
                      </a:pPr>
                      <a:r>
                        <a:rPr lang="zh-CN" sz="1600" kern="100">
                          <a:latin typeface="Calibri"/>
                          <a:ea typeface="宋体"/>
                          <a:cs typeface="Times New Roman"/>
                        </a:rPr>
                        <a:t>上次维修至（）日已行驶里程数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完好车日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备注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spcBef>
                          <a:spcPts val="600"/>
                        </a:spcBef>
                        <a:spcAft>
                          <a:spcPts val="600"/>
                        </a:spcAft>
                      </a:pPr>
                      <a:r>
                        <a:rPr lang="zh-CN" sz="1600" kern="100">
                          <a:latin typeface="Calibri"/>
                          <a:ea typeface="宋体"/>
                          <a:cs typeface="Times New Roman"/>
                        </a:rPr>
                        <a:t>维修类别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起止日期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0">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483768" y="1347073"/>
            <a:ext cx="4572000" cy="646331"/>
          </a:xfrm>
          <a:prstGeom prst="rect">
            <a:avLst/>
          </a:prstGeom>
        </p:spPr>
        <p:txBody>
          <a:bodyPr>
            <a:spAutoFit/>
          </a:bodyPr>
          <a:lstStyle/>
          <a:p>
            <a:r>
              <a:rPr lang="zh-CN" altLang="zh-CN" dirty="0" smtClean="0">
                <a:latin typeface="宋体" pitchFamily="2" charset="-122"/>
                <a:ea typeface="宋体" pitchFamily="2" charset="-122"/>
              </a:rPr>
              <a:t>出车能力计划表</a:t>
            </a:r>
          </a:p>
          <a:p>
            <a:r>
              <a:rPr lang="zh-CN" altLang="zh-CN" dirty="0" smtClean="0">
                <a:latin typeface="宋体" pitchFamily="2" charset="-122"/>
                <a:ea typeface="宋体" pitchFamily="2" charset="-122"/>
              </a:rPr>
              <a:t>年</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月</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日至</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日</a:t>
            </a:r>
            <a:endParaRPr lang="zh-CN" altLang="zh-CN" dirty="0">
              <a:latin typeface="宋体" pitchFamily="2" charset="-122"/>
              <a:ea typeface="宋体"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755584" y="1577340"/>
          <a:ext cx="7344807" cy="3901440"/>
        </p:xfrm>
        <a:graphic>
          <a:graphicData uri="http://schemas.openxmlformats.org/drawingml/2006/table">
            <a:tbl>
              <a:tblPr/>
              <a:tblGrid>
                <a:gridCol w="528078"/>
                <a:gridCol w="528078"/>
                <a:gridCol w="377855"/>
                <a:gridCol w="378622"/>
                <a:gridCol w="378622"/>
                <a:gridCol w="378622"/>
                <a:gridCol w="378622"/>
                <a:gridCol w="378622"/>
                <a:gridCol w="378622"/>
                <a:gridCol w="378622"/>
                <a:gridCol w="378622"/>
                <a:gridCol w="378622"/>
                <a:gridCol w="378622"/>
                <a:gridCol w="378622"/>
                <a:gridCol w="378622"/>
                <a:gridCol w="378622"/>
                <a:gridCol w="329570"/>
                <a:gridCol w="329570"/>
                <a:gridCol w="329570"/>
              </a:tblGrid>
              <a:tr h="0">
                <a:tc>
                  <a:txBody>
                    <a:bodyPr/>
                    <a:lstStyle/>
                    <a:p>
                      <a:pPr algn="l">
                        <a:spcBef>
                          <a:spcPts val="600"/>
                        </a:spcBef>
                        <a:spcAft>
                          <a:spcPts val="600"/>
                        </a:spcAft>
                      </a:pPr>
                      <a:r>
                        <a:rPr lang="zh-CN" sz="1600" kern="100">
                          <a:latin typeface="Calibri"/>
                          <a:ea typeface="宋体"/>
                          <a:cs typeface="Times New Roman"/>
                        </a:rPr>
                        <a:t>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indent="266700" algn="l">
                        <a:spcBef>
                          <a:spcPts val="600"/>
                        </a:spcBef>
                        <a:spcAft>
                          <a:spcPts val="600"/>
                        </a:spcAft>
                      </a:pPr>
                      <a:r>
                        <a:rPr lang="zh-CN" sz="1600" kern="100">
                          <a:latin typeface="Calibri"/>
                          <a:ea typeface="宋体"/>
                          <a:cs typeface="Times New Roman"/>
                        </a:rPr>
                        <a:t>作业计划内容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spcBef>
                          <a:spcPts val="600"/>
                        </a:spcBef>
                        <a:spcAft>
                          <a:spcPts val="600"/>
                        </a:spcAft>
                      </a:pPr>
                      <a:r>
                        <a:rPr lang="zh-CN" sz="1600" kern="100">
                          <a:latin typeface="Calibri"/>
                          <a:ea typeface="宋体"/>
                          <a:cs typeface="Times New Roman"/>
                        </a:rPr>
                        <a:t>运量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周转量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执行情况检查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1600" kern="100">
                          <a:latin typeface="Calibri"/>
                          <a:ea typeface="宋体"/>
                          <a:cs typeface="Times New Roman"/>
                        </a:rPr>
                        <a:t>1</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1600" kern="100">
                          <a:latin typeface="Calibri"/>
                          <a:ea typeface="宋体"/>
                          <a:cs typeface="Times New Roman"/>
                        </a:rPr>
                        <a:t>2</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1600" kern="100">
                          <a:latin typeface="Calibri"/>
                          <a:ea typeface="宋体"/>
                          <a:cs typeface="Times New Roman"/>
                        </a:rPr>
                        <a:t>3</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1600" kern="100">
                          <a:latin typeface="Calibri"/>
                          <a:ea typeface="宋体"/>
                          <a:cs typeface="Times New Roman"/>
                        </a:rPr>
                        <a:t>4</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en-US" sz="1600" kern="100">
                          <a:latin typeface="Calibri"/>
                          <a:ea typeface="宋体"/>
                          <a:cs typeface="Times New Roman"/>
                        </a:rPr>
                        <a:t>5</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gn="l">
                        <a:spcBef>
                          <a:spcPts val="600"/>
                        </a:spcBef>
                        <a:spcAft>
                          <a:spcPts val="600"/>
                        </a:spcAft>
                      </a:pPr>
                      <a:r>
                        <a:rPr lang="zh-CN" sz="1600" kern="100">
                          <a:latin typeface="Calibri"/>
                          <a:ea typeface="宋体"/>
                          <a:cs typeface="Times New Roman"/>
                        </a:rPr>
                        <a:t>指标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计划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工作率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车日行驶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里程利用率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实载率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拖运率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运量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周转量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600"/>
                        </a:spcBef>
                        <a:spcAft>
                          <a:spcPts val="600"/>
                        </a:spcAft>
                      </a:pPr>
                      <a:r>
                        <a:rPr lang="zh-CN" sz="1600" kern="100">
                          <a:latin typeface="Calibri"/>
                          <a:ea typeface="宋体"/>
                          <a:cs typeface="Times New Roman"/>
                        </a:rPr>
                        <a:t>说明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zh-CN" altLang="en-US"/>
                    </a:p>
                  </a:txBody>
                  <a:tcPr/>
                </a:tc>
                <a:tc>
                  <a:txBody>
                    <a:bodyPr/>
                    <a:lstStyle/>
                    <a:p>
                      <a:pPr algn="l">
                        <a:spcBef>
                          <a:spcPts val="600"/>
                        </a:spcBef>
                        <a:spcAft>
                          <a:spcPts val="600"/>
                        </a:spcAft>
                      </a:pPr>
                      <a:r>
                        <a:rPr lang="zh-CN" sz="1600" kern="100">
                          <a:latin typeface="Calibri"/>
                          <a:ea typeface="宋体"/>
                          <a:cs typeface="Times New Roman"/>
                        </a:rPr>
                        <a:t>实际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979712" y="625252"/>
            <a:ext cx="4572000" cy="646331"/>
          </a:xfrm>
          <a:prstGeom prst="rect">
            <a:avLst/>
          </a:prstGeom>
        </p:spPr>
        <p:txBody>
          <a:bodyPr>
            <a:spAutoFit/>
          </a:bodyPr>
          <a:lstStyle/>
          <a:p>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货车五日运行计划</a:t>
            </a:r>
          </a:p>
          <a:p>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年</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月</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日至</a:t>
            </a:r>
            <a:r>
              <a:rPr lang="en-US" altLang="zh-CN" dirty="0" smtClean="0">
                <a:latin typeface="宋体" pitchFamily="2" charset="-122"/>
                <a:ea typeface="宋体" pitchFamily="2" charset="-122"/>
              </a:rPr>
              <a:t>   </a:t>
            </a:r>
            <a:r>
              <a:rPr lang="zh-CN" altLang="zh-CN" dirty="0" smtClean="0">
                <a:latin typeface="宋体" pitchFamily="2" charset="-122"/>
                <a:ea typeface="宋体" pitchFamily="2" charset="-122"/>
              </a:rPr>
              <a:t>日</a:t>
            </a:r>
            <a:endParaRPr lang="zh-CN" altLang="zh-CN" dirty="0">
              <a:latin typeface="宋体" pitchFamily="2" charset="-122"/>
              <a:ea typeface="宋体"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6408712"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务三：公路运输生产计划的编制</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2964914"/>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先飞达物流有限公司是主要从事公路汽车货物整车、零担运输、仓储配送等物流综合服务的一家公司。先飞达本着“以诚信为本、安全、准确、方便、快捷、高效、卓越”的服务宗旨。通过全体员工的共同努力目前已经拥有各种运输车辆</a:t>
            </a:r>
            <a:r>
              <a:rPr lang="en-US" altLang="zh-CN" sz="2400" dirty="0" smtClean="0">
                <a:latin typeface="宋体" panose="02010600030101010101" pitchFamily="2" charset="-122"/>
                <a:ea typeface="宋体" panose="02010600030101010101" pitchFamily="2" charset="-122"/>
              </a:rPr>
              <a:t>50</a:t>
            </a:r>
            <a:r>
              <a:rPr lang="zh-CN" altLang="en-US" sz="2400" dirty="0" smtClean="0">
                <a:latin typeface="宋体" panose="02010600030101010101" pitchFamily="2" charset="-122"/>
                <a:ea typeface="宋体" panose="02010600030101010101" pitchFamily="2" charset="-122"/>
              </a:rPr>
              <a:t>多台，具有先进的电脑设备。已开通直达专线</a:t>
            </a:r>
            <a:r>
              <a:rPr lang="en-US" altLang="zh-CN" sz="2400" dirty="0" smtClean="0">
                <a:latin typeface="宋体" panose="02010600030101010101" pitchFamily="2" charset="-122"/>
                <a:ea typeface="宋体" panose="02010600030101010101" pitchFamily="2" charset="-122"/>
              </a:rPr>
              <a:t>10</a:t>
            </a:r>
            <a:r>
              <a:rPr lang="zh-CN" altLang="en-US" sz="2400" dirty="0" smtClean="0">
                <a:latin typeface="宋体" panose="02010600030101010101" pitchFamily="2" charset="-122"/>
                <a:ea typeface="宋体" panose="02010600030101010101" pitchFamily="2" charset="-122"/>
              </a:rPr>
              <a:t>条、中转路线</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条。请完成该公司的运输生产计划的编制？</a:t>
            </a: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697260"/>
            <a:ext cx="553998" cy="460851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务三：公路运输生产计划的编制</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2281436"/>
            <a:ext cx="4104456" cy="1200329"/>
          </a:xfrm>
          <a:prstGeom prst="rect">
            <a:avLst/>
          </a:prstGeom>
          <a:noFill/>
        </p:spPr>
        <p:txBody>
          <a:bodyPr wrap="square" rtlCol="0">
            <a:spAutoFit/>
          </a:bodyPr>
          <a:lstStyle/>
          <a:p>
            <a:r>
              <a:rPr lang="zh-CN" altLang="en-US" sz="2400" dirty="0" smtClean="0"/>
              <a:t>车辆运输生产计划的含义</a:t>
            </a:r>
            <a:endParaRPr lang="en-US" altLang="zh-CN" sz="2400" dirty="0" smtClean="0"/>
          </a:p>
          <a:p>
            <a:endParaRPr lang="en-US" altLang="zh-CN" sz="2400" dirty="0"/>
          </a:p>
          <a:p>
            <a:r>
              <a:rPr lang="zh-CN" altLang="en-US" sz="2400" dirty="0" smtClean="0"/>
              <a:t>车辆运输生产计划的作用</a:t>
            </a:r>
            <a:endParaRPr lang="en-US" altLang="zh-CN"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306856"/>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3103788"/>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5305772"/>
            <a:ext cx="0" cy="40922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043608" y="1849388"/>
            <a:ext cx="7128792" cy="2308324"/>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车辆运输生产计划是车辆运输企业计划期内应完成运输工作量的计划。是对计划期内应完成的客货运输量、运输车辆构成和车辆利用程度等方面进行的必要部署和具体安排。</a:t>
            </a:r>
          </a:p>
        </p:txBody>
      </p:sp>
      <p:sp>
        <p:nvSpPr>
          <p:cNvPr id="6" name="文本框 2">
            <a:extLst>
              <a:ext uri="{FF2B5EF4-FFF2-40B4-BE49-F238E27FC236}">
                <a16:creationId xmlns:a16="http://schemas.microsoft.com/office/drawing/2014/main" xmlns="" id="{C495479F-8938-467C-B6A1-5D2B4DC4F2A9}"/>
              </a:ext>
            </a:extLst>
          </p:cNvPr>
          <p:cNvSpPr txBox="1"/>
          <p:nvPr/>
        </p:nvSpPr>
        <p:spPr>
          <a:xfrm>
            <a:off x="1061864"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、车辆运输生产计划的含义</a:t>
            </a:r>
            <a:endParaRPr lang="zh-CN" altLang="en-US" sz="3200" b="1" dirty="0">
              <a:solidFill>
                <a:srgbClr val="7030A0"/>
              </a:solidFill>
              <a:latin typeface="宋体" pitchFamily="2" charset="-122"/>
              <a:ea typeface="宋体" pitchFamily="2" charset="-122"/>
            </a:endParaRPr>
          </a:p>
        </p:txBody>
      </p:sp>
      <p:pic>
        <p:nvPicPr>
          <p:cNvPr id="4" name="图片 3">
            <a:extLst>
              <a:ext uri="{FF2B5EF4-FFF2-40B4-BE49-F238E27FC236}">
                <a16:creationId xmlns="" xmlns:a16="http://schemas.microsoft.com/office/drawing/2014/main" id="{913420B5-9875-4A15-9713-1042DFBCE654}"/>
              </a:ext>
            </a:extLst>
          </p:cNvPr>
          <p:cNvPicPr>
            <a:picLocks noChangeAspect="1"/>
          </p:cNvPicPr>
          <p:nvPr/>
        </p:nvPicPr>
        <p:blipFill>
          <a:blip r:embed="rId2" cstate="print"/>
          <a:stretch>
            <a:fillRect/>
          </a:stretch>
        </p:blipFill>
        <p:spPr>
          <a:xfrm>
            <a:off x="107504" y="404108"/>
            <a:ext cx="1209524" cy="1180952"/>
          </a:xfrm>
          <a:prstGeom prst="rect">
            <a:avLst/>
          </a:prstGeom>
        </p:spPr>
      </p:pic>
      <p:pic>
        <p:nvPicPr>
          <p:cNvPr id="7" name="图片 6" descr="图片包含 文字&#10;&#10;已生成高可信度的说明">
            <a:extLst>
              <a:ext uri="{FF2B5EF4-FFF2-40B4-BE49-F238E27FC236}">
                <a16:creationId xmlns="" xmlns:a16="http://schemas.microsoft.com/office/drawing/2014/main" id="{DB6BC2D9-F106-47E3-9EC7-25ED4965DE7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03694" y="3721596"/>
            <a:ext cx="1527101" cy="16315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1061864" y="527110"/>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、车辆运输生产计划的作用</a:t>
            </a:r>
            <a:endParaRPr lang="zh-CN" altLang="en-US" sz="3200" b="1" dirty="0">
              <a:solidFill>
                <a:srgbClr val="7030A0"/>
              </a:solidFill>
              <a:latin typeface="宋体" pitchFamily="2" charset="-122"/>
              <a:ea typeface="宋体" pitchFamily="2" charset="-122"/>
            </a:endParaRPr>
          </a:p>
        </p:txBody>
      </p:sp>
      <p:sp>
        <p:nvSpPr>
          <p:cNvPr id="4" name="矩形 3">
            <a:extLst>
              <a:ext uri="{FF2B5EF4-FFF2-40B4-BE49-F238E27FC236}">
                <a16:creationId xmlns:a16="http://schemas.microsoft.com/office/drawing/2014/main" xmlns="" id="{17274AA4-C536-4ADE-8C23-1CC6EC0A0C92}"/>
              </a:ext>
            </a:extLst>
          </p:cNvPr>
          <p:cNvSpPr/>
          <p:nvPr/>
        </p:nvSpPr>
        <p:spPr>
          <a:xfrm>
            <a:off x="1331640" y="1391206"/>
            <a:ext cx="5616624" cy="1754326"/>
          </a:xfrm>
          <a:prstGeom prst="rect">
            <a:avLst/>
          </a:prstGeom>
        </p:spPr>
        <p:txBody>
          <a:bodyPr wrap="square">
            <a:spAutoFit/>
          </a:bodyPr>
          <a:lstStyle/>
          <a:p>
            <a:pPr indent="304800" algn="just">
              <a:lnSpc>
                <a:spcPct val="150000"/>
              </a:lnSpc>
              <a:spcAft>
                <a:spcPts val="0"/>
              </a:spcAft>
              <a:buFont typeface="Wingdings" pitchFamily="2" charset="2"/>
              <a:buChar char="Ø"/>
            </a:pPr>
            <a:r>
              <a:rPr lang="zh-CN" altLang="en-US" sz="2400" dirty="0" smtClean="0">
                <a:latin typeface="宋体" pitchFamily="2" charset="-122"/>
                <a:ea typeface="宋体" pitchFamily="2" charset="-122"/>
              </a:rPr>
              <a:t>满足市场对运输服务的需要</a:t>
            </a:r>
            <a:endParaRPr lang="en-US" altLang="zh-CN" sz="2400" dirty="0" smtClean="0">
              <a:latin typeface="宋体" pitchFamily="2" charset="-122"/>
              <a:ea typeface="宋体" pitchFamily="2" charset="-122"/>
            </a:endParaRPr>
          </a:p>
          <a:p>
            <a:pPr indent="304800" algn="just">
              <a:lnSpc>
                <a:spcPct val="150000"/>
              </a:lnSpc>
              <a:buFont typeface="Wingdings" pitchFamily="2" charset="2"/>
              <a:buChar char="Ø"/>
            </a:pPr>
            <a:r>
              <a:rPr lang="zh-CN" altLang="en-US" sz="2400" dirty="0" smtClean="0">
                <a:latin typeface="宋体" pitchFamily="2" charset="-122"/>
                <a:ea typeface="宋体" pitchFamily="2" charset="-122"/>
              </a:rPr>
              <a:t>编制企业经营目标的依据</a:t>
            </a:r>
            <a:endParaRPr lang="en-US" altLang="zh-CN" sz="2400" dirty="0" smtClean="0">
              <a:latin typeface="宋体" pitchFamily="2" charset="-122"/>
              <a:ea typeface="宋体" pitchFamily="2" charset="-122"/>
            </a:endParaRPr>
          </a:p>
          <a:p>
            <a:pPr indent="304800" algn="just">
              <a:lnSpc>
                <a:spcPct val="150000"/>
              </a:lnSpc>
              <a:buFont typeface="Wingdings" pitchFamily="2" charset="2"/>
              <a:buChar char="Ø"/>
            </a:pPr>
            <a:r>
              <a:rPr lang="zh-CN" altLang="en-US" sz="2400" dirty="0" smtClean="0">
                <a:latin typeface="宋体" pitchFamily="2" charset="-122"/>
                <a:ea typeface="宋体" pitchFamily="2" charset="-122"/>
              </a:rPr>
              <a:t>确定后勤供应的基础</a:t>
            </a:r>
            <a:endParaRPr lang="en-US" altLang="zh-CN" sz="2400" dirty="0" smtClean="0">
              <a:latin typeface="宋体" pitchFamily="2" charset="-122"/>
              <a:ea typeface="宋体" pitchFamily="2" charset="-122"/>
            </a:endParaRPr>
          </a:p>
        </p:txBody>
      </p:sp>
      <p:pic>
        <p:nvPicPr>
          <p:cNvPr id="5" name="图片 4">
            <a:extLst>
              <a:ext uri="{FF2B5EF4-FFF2-40B4-BE49-F238E27FC236}">
                <a16:creationId xmlns="" xmlns:a16="http://schemas.microsoft.com/office/drawing/2014/main" id="{913420B5-9875-4A15-9713-1042DFBCE654}"/>
              </a:ext>
            </a:extLst>
          </p:cNvPr>
          <p:cNvPicPr>
            <a:picLocks noChangeAspect="1"/>
          </p:cNvPicPr>
          <p:nvPr/>
        </p:nvPicPr>
        <p:blipFill>
          <a:blip r:embed="rId2" cstate="print"/>
          <a:stretch>
            <a:fillRect/>
          </a:stretch>
        </p:blipFill>
        <p:spPr>
          <a:xfrm>
            <a:off x="107504" y="404108"/>
            <a:ext cx="1209524" cy="118095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6084168" y="1345332"/>
            <a:ext cx="2080664" cy="287922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a16="http://schemas.microsoft.com/office/drawing/2014/main" xmlns="" id="{3A8767CE-6346-4233-8C01-3A72E4F351C9}"/>
              </a:ext>
            </a:extLst>
          </p:cNvPr>
          <p:cNvSpPr txBox="1"/>
          <p:nvPr/>
        </p:nvSpPr>
        <p:spPr>
          <a:xfrm>
            <a:off x="1115616" y="625252"/>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
        <p:nvSpPr>
          <p:cNvPr id="27" name="Oval 4"/>
          <p:cNvSpPr>
            <a:spLocks noChangeArrowheads="1"/>
          </p:cNvSpPr>
          <p:nvPr/>
        </p:nvSpPr>
        <p:spPr bwMode="auto">
          <a:xfrm>
            <a:off x="4580866" y="825483"/>
            <a:ext cx="1276370" cy="1294904"/>
          </a:xfrm>
          <a:prstGeom prst="ellipse">
            <a:avLst/>
          </a:prstGeom>
          <a:solidFill>
            <a:sysClr val="window" lastClr="FFFFFF">
              <a:lumMod val="65000"/>
            </a:sysClr>
          </a:solidFill>
          <a:ln w="12700">
            <a:noFill/>
            <a:round/>
            <a:headEnd/>
            <a:tailEnd/>
          </a:ln>
          <a:effectLst/>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28" name="Oval 4"/>
          <p:cNvSpPr>
            <a:spLocks noChangeArrowheads="1"/>
          </p:cNvSpPr>
          <p:nvPr/>
        </p:nvSpPr>
        <p:spPr bwMode="auto">
          <a:xfrm>
            <a:off x="4572000" y="842516"/>
            <a:ext cx="1276370" cy="1294904"/>
          </a:xfrm>
          <a:prstGeom prst="ellipse">
            <a:avLst/>
          </a:prstGeom>
          <a:solidFill>
            <a:srgbClr val="0070C0"/>
          </a:solidFill>
          <a:ln w="12700">
            <a:noFill/>
            <a:round/>
            <a:headEnd/>
            <a:tailEnd/>
          </a:ln>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29" name="Oval 4"/>
          <p:cNvSpPr>
            <a:spLocks noChangeArrowheads="1"/>
          </p:cNvSpPr>
          <p:nvPr/>
        </p:nvSpPr>
        <p:spPr bwMode="auto">
          <a:xfrm>
            <a:off x="3203848" y="1508614"/>
            <a:ext cx="1623215" cy="1636917"/>
          </a:xfrm>
          <a:prstGeom prst="ellipse">
            <a:avLst/>
          </a:prstGeom>
          <a:solidFill>
            <a:sysClr val="window" lastClr="FFFFFF">
              <a:lumMod val="65000"/>
            </a:sysClr>
          </a:solidFill>
          <a:ln w="12700">
            <a:noFill/>
            <a:round/>
            <a:headEnd/>
            <a:tailEnd/>
          </a:ln>
          <a:effectLst/>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0" name="Oval 4"/>
          <p:cNvSpPr>
            <a:spLocks noChangeArrowheads="1"/>
          </p:cNvSpPr>
          <p:nvPr/>
        </p:nvSpPr>
        <p:spPr bwMode="auto">
          <a:xfrm>
            <a:off x="3203848" y="1997401"/>
            <a:ext cx="1623215" cy="1148131"/>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0070C0"/>
          </a:solidFill>
          <a:ln w="12700">
            <a:noFill/>
            <a:round/>
            <a:headEnd/>
            <a:tailEnd/>
          </a:ln>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1" name="Oval 4"/>
          <p:cNvSpPr>
            <a:spLocks noChangeArrowheads="1"/>
          </p:cNvSpPr>
          <p:nvPr/>
        </p:nvSpPr>
        <p:spPr bwMode="auto">
          <a:xfrm>
            <a:off x="1733627" y="2497460"/>
            <a:ext cx="1830261" cy="1710615"/>
          </a:xfrm>
          <a:prstGeom prst="ellipse">
            <a:avLst/>
          </a:prstGeom>
          <a:solidFill>
            <a:sysClr val="window" lastClr="FFFFFF">
              <a:lumMod val="65000"/>
            </a:sysClr>
          </a:solidFill>
          <a:ln w="12700">
            <a:noFill/>
            <a:round/>
            <a:headEnd/>
            <a:tailEnd/>
          </a:ln>
          <a:effectLst/>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2" name="Oval 4"/>
          <p:cNvSpPr>
            <a:spLocks noChangeArrowheads="1"/>
          </p:cNvSpPr>
          <p:nvPr/>
        </p:nvSpPr>
        <p:spPr bwMode="auto">
          <a:xfrm>
            <a:off x="1733627" y="3338409"/>
            <a:ext cx="1830261" cy="86966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0070C0"/>
          </a:solidFill>
          <a:ln w="12700">
            <a:noFill/>
            <a:round/>
            <a:headEnd/>
            <a:tailEnd/>
          </a:ln>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3" name="Oval 4"/>
          <p:cNvSpPr>
            <a:spLocks noChangeArrowheads="1"/>
          </p:cNvSpPr>
          <p:nvPr/>
        </p:nvSpPr>
        <p:spPr bwMode="auto">
          <a:xfrm>
            <a:off x="148663" y="3649588"/>
            <a:ext cx="2119081" cy="1956194"/>
          </a:xfrm>
          <a:prstGeom prst="ellipse">
            <a:avLst/>
          </a:prstGeom>
          <a:solidFill>
            <a:sysClr val="window" lastClr="FFFFFF">
              <a:lumMod val="65000"/>
            </a:sysClr>
          </a:solidFill>
          <a:ln w="12700">
            <a:noFill/>
            <a:round/>
            <a:headEnd/>
            <a:tailEnd/>
          </a:ln>
          <a:effectLst/>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4" name="Oval 4"/>
          <p:cNvSpPr>
            <a:spLocks noChangeArrowheads="1"/>
          </p:cNvSpPr>
          <p:nvPr/>
        </p:nvSpPr>
        <p:spPr bwMode="auto">
          <a:xfrm>
            <a:off x="323528" y="5176544"/>
            <a:ext cx="1753939" cy="429236"/>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0070C0"/>
          </a:solidFill>
          <a:ln w="12700">
            <a:noFill/>
            <a:round/>
            <a:headEnd/>
            <a:tailEnd/>
          </a:ln>
        </p:spPr>
        <p:txBody>
          <a:bodyPr wrap="none" lIns="96248" tIns="48125" rIns="96248" bIns="4812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굴림" pitchFamily="34" charset="-127"/>
              <a:ea typeface="굴림" pitchFamily="34" charset="-127"/>
            </a:endParaRPr>
          </a:p>
        </p:txBody>
      </p:sp>
      <p:sp>
        <p:nvSpPr>
          <p:cNvPr id="35" name="TextBox 34"/>
          <p:cNvSpPr txBox="1"/>
          <p:nvPr/>
        </p:nvSpPr>
        <p:spPr>
          <a:xfrm>
            <a:off x="467544" y="4100548"/>
            <a:ext cx="1349269" cy="989742"/>
          </a:xfrm>
          <a:prstGeom prst="rect">
            <a:avLst/>
          </a:prstGeom>
          <a:noFill/>
        </p:spPr>
        <p:txBody>
          <a:bodyPr wrap="square" lIns="96248" tIns="48125" rIns="96248" bIns="48125"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9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运输量计划</a:t>
            </a:r>
            <a:endParaRPr kumimoji="0" lang="zh-CN" altLang="en-US" sz="29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36" name="TextBox 35"/>
          <p:cNvSpPr txBox="1"/>
          <p:nvPr/>
        </p:nvSpPr>
        <p:spPr>
          <a:xfrm>
            <a:off x="2051720" y="2926974"/>
            <a:ext cx="1255873" cy="866631"/>
          </a:xfrm>
          <a:prstGeom prst="rect">
            <a:avLst/>
          </a:prstGeom>
          <a:noFill/>
        </p:spPr>
        <p:txBody>
          <a:bodyPr wrap="square" lIns="96248" tIns="48125" rIns="96248" bIns="48125"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5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车辆计划</a:t>
            </a:r>
            <a:endParaRPr kumimoji="0" lang="zh-CN" altLang="en-US" sz="25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37" name="TextBox 36"/>
          <p:cNvSpPr txBox="1"/>
          <p:nvPr/>
        </p:nvSpPr>
        <p:spPr>
          <a:xfrm>
            <a:off x="3443102" y="1959511"/>
            <a:ext cx="1325063" cy="712743"/>
          </a:xfrm>
          <a:prstGeom prst="rect">
            <a:avLst/>
          </a:prstGeom>
          <a:noFill/>
        </p:spPr>
        <p:txBody>
          <a:bodyPr wrap="square" lIns="96248" tIns="48125" rIns="96248" bIns="48125"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车辆运用计划</a:t>
            </a:r>
            <a:endPar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cxnSp>
        <p:nvCxnSpPr>
          <p:cNvPr id="38" name="直接连接符 37"/>
          <p:cNvCxnSpPr/>
          <p:nvPr/>
        </p:nvCxnSpPr>
        <p:spPr>
          <a:xfrm>
            <a:off x="5220818" y="1489348"/>
            <a:ext cx="1122356" cy="0"/>
          </a:xfrm>
          <a:prstGeom prst="line">
            <a:avLst/>
          </a:prstGeom>
          <a:noFill/>
          <a:ln w="9525" cap="flat" cmpd="sng" algn="ctr">
            <a:solidFill>
              <a:sysClr val="window" lastClr="FFFFFF">
                <a:lumMod val="50000"/>
              </a:sysClr>
            </a:solidFill>
            <a:prstDash val="sysDot"/>
            <a:headEnd type="oval"/>
            <a:tailEnd type="oval"/>
          </a:ln>
          <a:effectLst/>
        </p:spPr>
      </p:cxnSp>
      <p:cxnSp>
        <p:nvCxnSpPr>
          <p:cNvPr id="39" name="直接连接符 38"/>
          <p:cNvCxnSpPr/>
          <p:nvPr/>
        </p:nvCxnSpPr>
        <p:spPr>
          <a:xfrm flipV="1">
            <a:off x="4386273" y="2281436"/>
            <a:ext cx="1697895" cy="3255"/>
          </a:xfrm>
          <a:prstGeom prst="line">
            <a:avLst/>
          </a:prstGeom>
          <a:noFill/>
          <a:ln w="9525" cap="flat" cmpd="sng" algn="ctr">
            <a:solidFill>
              <a:sysClr val="window" lastClr="FFFFFF">
                <a:lumMod val="50000"/>
              </a:sysClr>
            </a:solidFill>
            <a:prstDash val="sysDot"/>
            <a:headEnd type="oval"/>
            <a:tailEnd type="oval"/>
          </a:ln>
          <a:effectLst/>
        </p:spPr>
      </p:cxnSp>
      <p:cxnSp>
        <p:nvCxnSpPr>
          <p:cNvPr id="40" name="直接连接符 39"/>
          <p:cNvCxnSpPr/>
          <p:nvPr/>
        </p:nvCxnSpPr>
        <p:spPr>
          <a:xfrm flipV="1">
            <a:off x="2904336" y="3361556"/>
            <a:ext cx="2387744" cy="35284"/>
          </a:xfrm>
          <a:prstGeom prst="line">
            <a:avLst/>
          </a:prstGeom>
          <a:noFill/>
          <a:ln w="9525" cap="flat" cmpd="sng" algn="ctr">
            <a:solidFill>
              <a:sysClr val="window" lastClr="FFFFFF">
                <a:lumMod val="50000"/>
              </a:sysClr>
            </a:solidFill>
            <a:prstDash val="sysDot"/>
            <a:headEnd type="oval"/>
            <a:tailEnd type="oval"/>
          </a:ln>
          <a:effectLst/>
        </p:spPr>
      </p:cxnSp>
      <p:cxnSp>
        <p:nvCxnSpPr>
          <p:cNvPr id="41" name="直接连接符 40"/>
          <p:cNvCxnSpPr>
            <a:endCxn id="42" idx="1"/>
          </p:cNvCxnSpPr>
          <p:nvPr/>
        </p:nvCxnSpPr>
        <p:spPr>
          <a:xfrm flipV="1">
            <a:off x="1259632" y="4578754"/>
            <a:ext cx="3600400" cy="6938"/>
          </a:xfrm>
          <a:prstGeom prst="line">
            <a:avLst/>
          </a:prstGeom>
          <a:noFill/>
          <a:ln w="9525" cap="flat" cmpd="sng" algn="ctr">
            <a:solidFill>
              <a:sysClr val="window" lastClr="FFFFFF">
                <a:lumMod val="50000"/>
              </a:sysClr>
            </a:solidFill>
            <a:prstDash val="sysDot"/>
            <a:headEnd type="oval"/>
            <a:tailEnd type="oval"/>
          </a:ln>
          <a:effectLst/>
        </p:spPr>
      </p:cxnSp>
      <p:sp>
        <p:nvSpPr>
          <p:cNvPr id="42" name="TextBox 41"/>
          <p:cNvSpPr txBox="1"/>
          <p:nvPr/>
        </p:nvSpPr>
        <p:spPr>
          <a:xfrm>
            <a:off x="4860032" y="4225652"/>
            <a:ext cx="4042073" cy="706203"/>
          </a:xfrm>
          <a:prstGeom prst="rect">
            <a:avLst/>
          </a:prstGeom>
          <a:noFill/>
        </p:spPr>
        <p:txBody>
          <a:bodyPr wrap="square" lIns="96248" tIns="48125" rIns="96248" bIns="48125" rtlCol="0">
            <a:spAutoFit/>
          </a:bodyPr>
          <a:lstStyle/>
          <a:p>
            <a:pPr lvl="0">
              <a:lnSpc>
                <a:spcPct val="130000"/>
              </a:lnSpc>
            </a:pPr>
            <a:r>
              <a:rPr lang="zh-CN" altLang="zh-CN" sz="1600" dirty="0" smtClean="0"/>
              <a:t>反映道路运输企业计划期内预计完成的客货运量及其周转量。</a:t>
            </a:r>
            <a:endParaRPr kumimoji="0" lang="zh-CN" altLang="en-US" sz="16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endParaRPr>
          </a:p>
        </p:txBody>
      </p:sp>
      <p:sp>
        <p:nvSpPr>
          <p:cNvPr id="43" name="TextBox 42"/>
          <p:cNvSpPr txBox="1"/>
          <p:nvPr/>
        </p:nvSpPr>
        <p:spPr>
          <a:xfrm>
            <a:off x="5282455" y="3073524"/>
            <a:ext cx="3682033" cy="1057453"/>
          </a:xfrm>
          <a:prstGeom prst="rect">
            <a:avLst/>
          </a:prstGeom>
          <a:noFill/>
        </p:spPr>
        <p:txBody>
          <a:bodyPr wrap="square" lIns="96248" tIns="48125" rIns="96248" bIns="48125" rtlCol="0">
            <a:spAutoFit/>
          </a:bodyPr>
          <a:lstStyle/>
          <a:p>
            <a:pPr lvl="0">
              <a:lnSpc>
                <a:spcPct val="130000"/>
              </a:lnSpc>
            </a:pPr>
            <a:r>
              <a:rPr lang="zh-CN" altLang="zh-CN" sz="1600" dirty="0" smtClean="0"/>
              <a:t>企业计划期内运输能力计划，主要反映企业在计划期内的平均运力，营运车辆类型及车辆数量增减变化情况。</a:t>
            </a:r>
            <a:endParaRPr kumimoji="0" lang="zh-CN" altLang="en-US" sz="16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endParaRPr>
          </a:p>
        </p:txBody>
      </p:sp>
      <p:sp>
        <p:nvSpPr>
          <p:cNvPr id="44" name="TextBox 43"/>
          <p:cNvSpPr txBox="1"/>
          <p:nvPr/>
        </p:nvSpPr>
        <p:spPr>
          <a:xfrm>
            <a:off x="6156177" y="1777380"/>
            <a:ext cx="2987824" cy="1377540"/>
          </a:xfrm>
          <a:prstGeom prst="rect">
            <a:avLst/>
          </a:prstGeom>
          <a:noFill/>
        </p:spPr>
        <p:txBody>
          <a:bodyPr wrap="square" lIns="96248" tIns="48125" rIns="96248" bIns="48125" rtlCol="0">
            <a:spAutoFit/>
          </a:bodyPr>
          <a:lstStyle/>
          <a:p>
            <a:pPr lvl="0">
              <a:lnSpc>
                <a:spcPct val="130000"/>
              </a:lnSpc>
            </a:pPr>
            <a:r>
              <a:rPr lang="zh-CN" altLang="zh-CN" sz="1600" dirty="0" smtClean="0"/>
              <a:t>道路运输企业计划期内营运车辆运用效率指标应达到的具体水平，是车辆计划中的营运车辆生产能力利用程度的反映。</a:t>
            </a:r>
            <a:endParaRPr kumimoji="0" lang="zh-CN" altLang="en-US" sz="16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endParaRPr>
          </a:p>
        </p:txBody>
      </p:sp>
      <p:sp>
        <p:nvSpPr>
          <p:cNvPr id="45" name="TextBox 44"/>
          <p:cNvSpPr txBox="1"/>
          <p:nvPr/>
        </p:nvSpPr>
        <p:spPr>
          <a:xfrm>
            <a:off x="6300193" y="697260"/>
            <a:ext cx="2736303" cy="1057453"/>
          </a:xfrm>
          <a:prstGeom prst="rect">
            <a:avLst/>
          </a:prstGeom>
          <a:noFill/>
        </p:spPr>
        <p:txBody>
          <a:bodyPr wrap="square" lIns="96248" tIns="48125" rIns="96248" bIns="48125" rtlCol="0">
            <a:spAutoFit/>
          </a:bodyPr>
          <a:lstStyle/>
          <a:p>
            <a:pPr lvl="0">
              <a:lnSpc>
                <a:spcPct val="130000"/>
              </a:lnSpc>
            </a:pPr>
            <a:r>
              <a:rPr lang="zh-CN" altLang="zh-CN" sz="1600" dirty="0" smtClean="0"/>
              <a:t>运输生产计划的具体化。它是有计划地、均衡地组织企业日常运输生产活动。</a:t>
            </a:r>
            <a:endParaRPr kumimoji="0" lang="zh-CN" altLang="en-US" sz="16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endParaRPr>
          </a:p>
        </p:txBody>
      </p:sp>
      <p:sp>
        <p:nvSpPr>
          <p:cNvPr id="46" name="TextBox 45"/>
          <p:cNvSpPr txBox="1"/>
          <p:nvPr/>
        </p:nvSpPr>
        <p:spPr>
          <a:xfrm>
            <a:off x="4694395" y="1008842"/>
            <a:ext cx="1029734" cy="928187"/>
          </a:xfrm>
          <a:prstGeom prst="rect">
            <a:avLst/>
          </a:prstGeom>
          <a:noFill/>
        </p:spPr>
        <p:txBody>
          <a:bodyPr wrap="square" lIns="96248" tIns="48125" rIns="96248" bIns="48125"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车辆运行作业计划</a:t>
            </a:r>
            <a:endParaRPr kumimoji="0" lang="zh-CN" altLang="en-US"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1000"/>
                                        <p:tgtEl>
                                          <p:spTgt spid="36"/>
                                        </p:tgtEl>
                                      </p:cBhvr>
                                    </p:animEffect>
                                    <p:anim calcmode="lin" valueType="num">
                                      <p:cBhvr>
                                        <p:cTn id="47" dur="1000" fill="hold"/>
                                        <p:tgtEl>
                                          <p:spTgt spid="36"/>
                                        </p:tgtEl>
                                        <p:attrNameLst>
                                          <p:attrName>ppt_x</p:attrName>
                                        </p:attrNameLst>
                                      </p:cBhvr>
                                      <p:tavLst>
                                        <p:tav tm="0">
                                          <p:val>
                                            <p:strVal val="#ppt_x"/>
                                          </p:val>
                                        </p:tav>
                                        <p:tav tm="100000">
                                          <p:val>
                                            <p:strVal val="#ppt_x"/>
                                          </p:val>
                                        </p:tav>
                                      </p:tavLst>
                                    </p:anim>
                                    <p:anim calcmode="lin" valueType="num">
                                      <p:cBhvr>
                                        <p:cTn id="48" dur="1000" fill="hold"/>
                                        <p:tgtEl>
                                          <p:spTgt spid="36"/>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left)">
                                      <p:cBhvr>
                                        <p:cTn id="74" dur="500"/>
                                        <p:tgtEl>
                                          <p:spTgt spid="44"/>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down)">
                                      <p:cBhvr>
                                        <p:cTn id="78" dur="500"/>
                                        <p:tgtEl>
                                          <p:spTgt spid="28"/>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left)">
                                      <p:cBhvr>
                                        <p:cTn id="9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17274AA4-C536-4ADE-8C23-1CC6EC0A0C92}"/>
              </a:ext>
            </a:extLst>
          </p:cNvPr>
          <p:cNvSpPr/>
          <p:nvPr/>
        </p:nvSpPr>
        <p:spPr>
          <a:xfrm>
            <a:off x="1115616" y="553244"/>
            <a:ext cx="5904656" cy="646331"/>
          </a:xfrm>
          <a:prstGeom prst="rect">
            <a:avLst/>
          </a:prstGeom>
        </p:spPr>
        <p:txBody>
          <a:bodyPr wrap="square">
            <a:spAutoFit/>
          </a:bodyPr>
          <a:lstStyle/>
          <a:p>
            <a:pPr indent="304800" algn="just">
              <a:lnSpc>
                <a:spcPct val="150000"/>
              </a:lnSpc>
              <a:spcAft>
                <a:spcPts val="0"/>
              </a:spcAft>
              <a:buFont typeface="Wingdings" pitchFamily="2" charset="2"/>
              <a:buChar char="ü"/>
            </a:pPr>
            <a:r>
              <a:rPr lang="zh-CN" altLang="en-US" sz="2400" dirty="0" smtClean="0">
                <a:solidFill>
                  <a:srgbClr val="FF0000"/>
                </a:solidFill>
                <a:latin typeface="宋体" pitchFamily="2" charset="-122"/>
                <a:ea typeface="宋体" pitchFamily="2" charset="-122"/>
              </a:rPr>
              <a:t>运输量计划</a:t>
            </a:r>
            <a:endParaRPr lang="en-US" altLang="zh-CN" sz="2400" dirty="0" smtClean="0">
              <a:solidFill>
                <a:srgbClr val="FF0000"/>
              </a:solidFill>
              <a:latin typeface="宋体" pitchFamily="2" charset="-122"/>
              <a:ea typeface="宋体" pitchFamily="2" charset="-122"/>
            </a:endParaRPr>
          </a:p>
        </p:txBody>
      </p:sp>
      <p:sp>
        <p:nvSpPr>
          <p:cNvPr id="3" name="矩形 2">
            <a:extLst>
              <a:ext uri="{FF2B5EF4-FFF2-40B4-BE49-F238E27FC236}">
                <a16:creationId xmlns:a16="http://schemas.microsoft.com/office/drawing/2014/main" xmlns="" id="{17274AA4-C536-4ADE-8C23-1CC6EC0A0C92}"/>
              </a:ext>
            </a:extLst>
          </p:cNvPr>
          <p:cNvSpPr/>
          <p:nvPr/>
        </p:nvSpPr>
        <p:spPr>
          <a:xfrm>
            <a:off x="827584" y="1291322"/>
            <a:ext cx="7272808" cy="2862322"/>
          </a:xfrm>
          <a:prstGeom prst="rect">
            <a:avLst/>
          </a:prstGeom>
        </p:spPr>
        <p:txBody>
          <a:bodyPr wrap="square">
            <a:spAutoFit/>
          </a:bodyPr>
          <a:lstStyle/>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货运量</a:t>
            </a:r>
            <a:r>
              <a:rPr lang="zh-CN" altLang="en-US" sz="2400" dirty="0" smtClean="0">
                <a:latin typeface="宋体" pitchFamily="2" charset="-122"/>
                <a:ea typeface="宋体" pitchFamily="2" charset="-122"/>
              </a:rPr>
              <a:t>是指各种运输工具在一定时期内实际运送的货物重量。公路及水运的货运量按到达量统计。铁路按发送量统计。</a:t>
            </a:r>
            <a:endParaRPr lang="en-US" altLang="zh-CN" sz="2400" dirty="0" smtClean="0">
              <a:latin typeface="宋体" pitchFamily="2" charset="-122"/>
              <a:ea typeface="宋体" pitchFamily="2" charset="-122"/>
            </a:endParaRPr>
          </a:p>
          <a:p>
            <a:pPr indent="304800" algn="just">
              <a:lnSpc>
                <a:spcPct val="150000"/>
              </a:lnSpc>
              <a:spcAft>
                <a:spcPts val="0"/>
              </a:spcAft>
            </a:pPr>
            <a:r>
              <a:rPr lang="zh-CN" altLang="en-US" sz="2400" dirty="0" smtClean="0">
                <a:solidFill>
                  <a:srgbClr val="FF0000"/>
                </a:solidFill>
                <a:latin typeface="宋体" pitchFamily="2" charset="-122"/>
                <a:ea typeface="宋体" pitchFamily="2" charset="-122"/>
              </a:rPr>
              <a:t>货物周转量</a:t>
            </a:r>
            <a:r>
              <a:rPr lang="zh-CN" altLang="en-US" sz="2400" dirty="0" smtClean="0">
                <a:latin typeface="宋体" pitchFamily="2" charset="-122"/>
                <a:ea typeface="宋体" pitchFamily="2" charset="-122"/>
              </a:rPr>
              <a:t>是指在一定时期内各种运输工具实际运送的每批货物重量分别乘其运送里程的综合数。</a:t>
            </a:r>
            <a:endParaRPr lang="en-US" altLang="zh-CN" sz="2400" dirty="0" smtClean="0">
              <a:latin typeface="宋体" pitchFamily="2" charset="-122"/>
              <a:ea typeface="宋体"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0" y="337220"/>
            <a:ext cx="1033280" cy="125209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755575" y="985293"/>
          <a:ext cx="7560841" cy="4392487"/>
        </p:xfrm>
        <a:graphic>
          <a:graphicData uri="http://schemas.openxmlformats.org/drawingml/2006/table">
            <a:tbl>
              <a:tblPr/>
              <a:tblGrid>
                <a:gridCol w="1079740"/>
                <a:gridCol w="1079740"/>
                <a:gridCol w="1079740"/>
                <a:gridCol w="1079740"/>
                <a:gridCol w="1080627"/>
                <a:gridCol w="1080627"/>
                <a:gridCol w="1080627"/>
              </a:tblGrid>
              <a:tr h="259108">
                <a:tc>
                  <a:txBody>
                    <a:bodyPr/>
                    <a:lstStyle/>
                    <a:p>
                      <a:pPr algn="l">
                        <a:spcBef>
                          <a:spcPts val="600"/>
                        </a:spcBef>
                        <a:spcAft>
                          <a:spcPts val="600"/>
                        </a:spcAft>
                      </a:pPr>
                      <a:r>
                        <a:rPr lang="zh-CN" sz="1600" kern="100">
                          <a:latin typeface="Calibri"/>
                          <a:ea typeface="宋体"/>
                          <a:cs typeface="Times New Roman"/>
                        </a:rPr>
                        <a:t>指标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单位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全年合计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第一季度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第二季度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第三季度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第四季度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08">
                <a:tc>
                  <a:txBody>
                    <a:bodyPr/>
                    <a:lstStyle/>
                    <a:p>
                      <a:pPr algn="l">
                        <a:spcBef>
                          <a:spcPts val="600"/>
                        </a:spcBef>
                        <a:spcAft>
                          <a:spcPts val="600"/>
                        </a:spcAft>
                      </a:pPr>
                      <a:r>
                        <a:rPr lang="zh-CN" sz="1600" kern="100">
                          <a:latin typeface="Calibri"/>
                          <a:ea typeface="宋体"/>
                          <a:cs typeface="Times New Roman"/>
                        </a:rPr>
                        <a:t>货运量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14">
                <a:tc>
                  <a:txBody>
                    <a:bodyPr/>
                    <a:lstStyle/>
                    <a:p>
                      <a:pPr algn="l">
                        <a:spcBef>
                          <a:spcPts val="600"/>
                        </a:spcBef>
                        <a:spcAft>
                          <a:spcPts val="600"/>
                        </a:spcAft>
                      </a:pPr>
                      <a:r>
                        <a:rPr lang="zh-CN" sz="1600" kern="100">
                          <a:latin typeface="Calibri"/>
                          <a:ea typeface="宋体"/>
                          <a:cs typeface="Times New Roman"/>
                        </a:rPr>
                        <a:t>其中：零担货物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08">
                <a:tc>
                  <a:txBody>
                    <a:bodyPr/>
                    <a:lstStyle/>
                    <a:p>
                      <a:pPr algn="l">
                        <a:spcBef>
                          <a:spcPts val="600"/>
                        </a:spcBef>
                        <a:spcAft>
                          <a:spcPts val="600"/>
                        </a:spcAft>
                      </a:pPr>
                      <a:r>
                        <a:rPr lang="zh-CN" sz="1600" kern="100">
                          <a:latin typeface="Calibri"/>
                          <a:ea typeface="宋体"/>
                          <a:cs typeface="Times New Roman"/>
                        </a:rPr>
                        <a:t>合同货物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14">
                <a:tc>
                  <a:txBody>
                    <a:bodyPr/>
                    <a:lstStyle/>
                    <a:p>
                      <a:pPr algn="l">
                        <a:spcBef>
                          <a:spcPts val="600"/>
                        </a:spcBef>
                        <a:spcAft>
                          <a:spcPts val="600"/>
                        </a:spcAft>
                      </a:pPr>
                      <a:r>
                        <a:rPr lang="zh-CN" sz="1600" kern="100" dirty="0">
                          <a:latin typeface="Calibri"/>
                          <a:ea typeface="宋体"/>
                          <a:cs typeface="Times New Roman"/>
                        </a:rPr>
                        <a:t>集装</a:t>
                      </a:r>
                      <a:r>
                        <a:rPr lang="zh-CN" sz="1600" kern="100" dirty="0" smtClean="0">
                          <a:latin typeface="Calibri"/>
                          <a:ea typeface="宋体"/>
                          <a:cs typeface="Times New Roman"/>
                        </a:rPr>
                        <a:t>箱货物</a:t>
                      </a:r>
                      <a:endParaRPr lang="zh-CN"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dirty="0">
                          <a:latin typeface="Calibri"/>
                          <a:ea typeface="宋体"/>
                          <a:cs typeface="Times New Roman"/>
                        </a:rPr>
                        <a:t>箱</a:t>
                      </a:r>
                      <a:r>
                        <a:rPr lang="en-US" sz="1600" kern="100" dirty="0">
                          <a:latin typeface="Calibri"/>
                          <a:ea typeface="宋体"/>
                          <a:cs typeface="Times New Roman"/>
                        </a:rPr>
                        <a:t>/</a:t>
                      </a:r>
                      <a:r>
                        <a:rPr lang="zh-CN" sz="1600" kern="100" dirty="0">
                          <a:latin typeface="Calibri"/>
                          <a:ea typeface="宋体"/>
                          <a:cs typeface="Times New Roman"/>
                        </a:rPr>
                        <a:t>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08">
                <a:tc>
                  <a:txBody>
                    <a:bodyPr/>
                    <a:lstStyle/>
                    <a:p>
                      <a:pPr algn="l">
                        <a:spcBef>
                          <a:spcPts val="600"/>
                        </a:spcBef>
                        <a:spcAft>
                          <a:spcPts val="600"/>
                        </a:spcAft>
                      </a:pPr>
                      <a:r>
                        <a:rPr lang="zh-CN" sz="1600" kern="100">
                          <a:latin typeface="Calibri"/>
                          <a:ea typeface="宋体"/>
                          <a:cs typeface="Times New Roman"/>
                        </a:rPr>
                        <a:t>特种货物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14">
                <a:tc>
                  <a:txBody>
                    <a:bodyPr/>
                    <a:lstStyle/>
                    <a:p>
                      <a:pPr algn="l">
                        <a:spcBef>
                          <a:spcPts val="600"/>
                        </a:spcBef>
                        <a:spcAft>
                          <a:spcPts val="600"/>
                        </a:spcAft>
                      </a:pPr>
                      <a:r>
                        <a:rPr lang="zh-CN" sz="1600" kern="100">
                          <a:latin typeface="Calibri"/>
                          <a:ea typeface="宋体"/>
                          <a:cs typeface="Times New Roman"/>
                        </a:rPr>
                        <a:t>货运周转量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吨公里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983">
                <a:tc>
                  <a:txBody>
                    <a:bodyPr/>
                    <a:lstStyle/>
                    <a:p>
                      <a:pPr algn="l">
                        <a:spcBef>
                          <a:spcPts val="600"/>
                        </a:spcBef>
                        <a:spcAft>
                          <a:spcPts val="600"/>
                        </a:spcAft>
                      </a:pPr>
                      <a:r>
                        <a:rPr lang="zh-CN" sz="1600" kern="100">
                          <a:latin typeface="Calibri"/>
                          <a:ea typeface="宋体"/>
                          <a:cs typeface="Times New Roman"/>
                        </a:rPr>
                        <a:t>其中：</a:t>
                      </a:r>
                    </a:p>
                    <a:p>
                      <a:pPr algn="l">
                        <a:spcBef>
                          <a:spcPts val="600"/>
                        </a:spcBef>
                        <a:spcAft>
                          <a:spcPts val="600"/>
                        </a:spcAft>
                      </a:pPr>
                      <a:r>
                        <a:rPr lang="zh-CN" sz="1600" kern="100">
                          <a:latin typeface="Calibri"/>
                          <a:ea typeface="宋体"/>
                          <a:cs typeface="Times New Roman"/>
                        </a:rPr>
                        <a:t>零担货物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吨公里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08">
                <a:tc>
                  <a:txBody>
                    <a:bodyPr/>
                    <a:lstStyle/>
                    <a:p>
                      <a:pPr algn="l">
                        <a:spcBef>
                          <a:spcPts val="600"/>
                        </a:spcBef>
                        <a:spcAft>
                          <a:spcPts val="600"/>
                        </a:spcAft>
                      </a:pPr>
                      <a:r>
                        <a:rPr lang="zh-CN" sz="1600" kern="100">
                          <a:latin typeface="Calibri"/>
                          <a:ea typeface="宋体"/>
                          <a:cs typeface="Times New Roman"/>
                        </a:rPr>
                        <a:t>合同货物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吨公里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14">
                <a:tc>
                  <a:txBody>
                    <a:bodyPr/>
                    <a:lstStyle/>
                    <a:p>
                      <a:pPr algn="l">
                        <a:spcBef>
                          <a:spcPts val="600"/>
                        </a:spcBef>
                        <a:spcAft>
                          <a:spcPts val="600"/>
                        </a:spcAft>
                      </a:pPr>
                      <a:r>
                        <a:rPr lang="zh-CN" sz="1600" kern="100">
                          <a:latin typeface="Calibri"/>
                          <a:ea typeface="宋体"/>
                          <a:cs typeface="Times New Roman"/>
                        </a:rPr>
                        <a:t>集装箱货物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吨公里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08">
                <a:tc>
                  <a:txBody>
                    <a:bodyPr/>
                    <a:lstStyle/>
                    <a:p>
                      <a:pPr algn="l">
                        <a:spcBef>
                          <a:spcPts val="600"/>
                        </a:spcBef>
                        <a:spcAft>
                          <a:spcPts val="600"/>
                        </a:spcAft>
                      </a:pPr>
                      <a:r>
                        <a:rPr lang="zh-CN" sz="1600" kern="100">
                          <a:latin typeface="Calibri"/>
                          <a:ea typeface="宋体"/>
                          <a:cs typeface="Times New Roman"/>
                        </a:rPr>
                        <a:t>特种货物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600"/>
                        </a:spcAft>
                      </a:pPr>
                      <a:r>
                        <a:rPr lang="zh-CN" sz="1600" kern="100">
                          <a:latin typeface="Calibri"/>
                          <a:ea typeface="宋体"/>
                          <a:cs typeface="Times New Roman"/>
                        </a:rPr>
                        <a:t>吨公里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endParaRPr lang="en-US"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a:extLst>
              <a:ext uri="{FF2B5EF4-FFF2-40B4-BE49-F238E27FC236}">
                <a16:creationId xmlns:a16="http://schemas.microsoft.com/office/drawing/2014/main" xmlns="" id="{17274AA4-C536-4ADE-8C23-1CC6EC0A0C92}"/>
              </a:ext>
            </a:extLst>
          </p:cNvPr>
          <p:cNvSpPr/>
          <p:nvPr/>
        </p:nvSpPr>
        <p:spPr>
          <a:xfrm>
            <a:off x="2555776" y="337220"/>
            <a:ext cx="5472608" cy="481863"/>
          </a:xfrm>
          <a:prstGeom prst="rect">
            <a:avLst/>
          </a:prstGeom>
        </p:spPr>
        <p:txBody>
          <a:bodyPr wrap="square">
            <a:spAutoFit/>
          </a:bodyPr>
          <a:lstStyle/>
          <a:p>
            <a:pPr indent="304800" algn="just">
              <a:lnSpc>
                <a:spcPct val="150000"/>
              </a:lnSpc>
              <a:spcAft>
                <a:spcPts val="0"/>
              </a:spcAft>
            </a:pPr>
            <a:r>
              <a:rPr lang="zh-CN" altLang="en-US" sz="2000" dirty="0" smtClean="0">
                <a:solidFill>
                  <a:srgbClr val="FF0000"/>
                </a:solidFill>
                <a:latin typeface="宋体" pitchFamily="2" charset="-122"/>
                <a:ea typeface="宋体" pitchFamily="2" charset="-122"/>
              </a:rPr>
              <a:t>运输量计划表</a:t>
            </a:r>
            <a:endParaRPr lang="en-US" altLang="zh-CN" sz="2000" dirty="0" smtClean="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2515</TotalTime>
  <Words>3020</Words>
  <Application>Microsoft Office PowerPoint</Application>
  <PresentationFormat>全屏显示(16:10)</PresentationFormat>
  <Paragraphs>317</Paragraphs>
  <Slides>29</Slides>
  <Notes>0</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uu</vt:lpstr>
      <vt:lpstr>幻灯片 1</vt:lpstr>
      <vt:lpstr>项目三   认识运输</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622</cp:revision>
  <dcterms:created xsi:type="dcterms:W3CDTF">2014-09-04T05:16:00Z</dcterms:created>
  <dcterms:modified xsi:type="dcterms:W3CDTF">2017-08-12T02:18:15Z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