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588" r:id="rId2"/>
    <p:sldId id="261" r:id="rId3"/>
    <p:sldId id="324" r:id="rId4"/>
    <p:sldId id="382" r:id="rId5"/>
    <p:sldId id="680" r:id="rId6"/>
    <p:sldId id="681" r:id="rId7"/>
    <p:sldId id="682" r:id="rId8"/>
    <p:sldId id="683" r:id="rId9"/>
    <p:sldId id="684" r:id="rId10"/>
    <p:sldId id="685" r:id="rId11"/>
    <p:sldId id="686" r:id="rId12"/>
    <p:sldId id="687" r:id="rId13"/>
    <p:sldId id="688" r:id="rId14"/>
    <p:sldId id="689" r:id="rId15"/>
    <p:sldId id="690" r:id="rId16"/>
    <p:sldId id="691" r:id="rId17"/>
    <p:sldId id="692" r:id="rId18"/>
    <p:sldId id="693" r:id="rId19"/>
    <p:sldId id="694" r:id="rId20"/>
    <p:sldId id="695" r:id="rId21"/>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6" d="100"/>
          <a:sy n="66" d="100"/>
        </p:scale>
        <p:origin x="-372" y="-318"/>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2017/8/11</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539552" y="697260"/>
            <a:ext cx="8064896" cy="3970318"/>
          </a:xfrm>
          <a:prstGeom prst="rect">
            <a:avLst/>
          </a:prstGeom>
          <a:noFill/>
        </p:spPr>
        <p:txBody>
          <a:bodyPr wrap="square" rtlCol="0">
            <a:spAutoFit/>
          </a:bodyPr>
          <a:lstStyle/>
          <a:p>
            <a:pPr>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(2)</a:t>
            </a:r>
            <a:r>
              <a:rPr lang="zh-CN" altLang="en-US" sz="2400" dirty="0" smtClean="0">
                <a:solidFill>
                  <a:srgbClr val="FF0000"/>
                </a:solidFill>
                <a:latin typeface="宋体" panose="02010600030101010101" pitchFamily="2" charset="-122"/>
                <a:ea typeface="宋体" panose="02010600030101010101" pitchFamily="2" charset="-122"/>
              </a:rPr>
              <a:t>里程确定</a:t>
            </a:r>
          </a:p>
          <a:p>
            <a:pPr>
              <a:lnSpc>
                <a:spcPct val="150000"/>
              </a:lnSpc>
            </a:pPr>
            <a:r>
              <a:rPr lang="zh-CN" altLang="en-US" sz="2400" dirty="0" smtClean="0">
                <a:latin typeface="宋体" panose="02010600030101010101" pitchFamily="2" charset="-122"/>
                <a:ea typeface="宋体" panose="02010600030101010101" pitchFamily="2" charset="-122"/>
              </a:rPr>
              <a:t>②出入境汽车货物运输的境内计费里程以交通主管部门核定的里程为准</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境外里程按毗邻国</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地区</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交通主管部门或有权认定部门核定的里程为准。未核定里程的</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由承、托双方协商或按车辆实际运行里程计算。  </a:t>
            </a:r>
          </a:p>
          <a:p>
            <a:pPr>
              <a:lnSpc>
                <a:spcPct val="150000"/>
              </a:lnSpc>
            </a:pPr>
            <a:r>
              <a:rPr lang="zh-CN" altLang="en-US" sz="2400" dirty="0" smtClean="0">
                <a:latin typeface="宋体" panose="02010600030101010101" pitchFamily="2" charset="-122"/>
                <a:ea typeface="宋体" panose="02010600030101010101" pitchFamily="2" charset="-122"/>
              </a:rPr>
              <a:t>③货物运输的计费里程</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按装货地点至卸货地点的</a:t>
            </a:r>
            <a:r>
              <a:rPr lang="zh-CN" altLang="en-US" sz="2400" dirty="0" smtClean="0">
                <a:solidFill>
                  <a:srgbClr val="FF0000"/>
                </a:solidFill>
                <a:latin typeface="宋体" panose="02010600030101010101" pitchFamily="2" charset="-122"/>
                <a:ea typeface="宋体" panose="02010600030101010101" pitchFamily="2" charset="-122"/>
              </a:rPr>
              <a:t>实际载货的营运里程</a:t>
            </a:r>
            <a:r>
              <a:rPr lang="zh-CN" altLang="en-US" sz="2400" dirty="0" smtClean="0">
                <a:latin typeface="宋体" panose="02010600030101010101" pitchFamily="2" charset="-122"/>
                <a:ea typeface="宋体" panose="02010600030101010101" pitchFamily="2" charset="-122"/>
              </a:rPr>
              <a:t>计算。  </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539552" y="697260"/>
            <a:ext cx="5112568" cy="3970318"/>
          </a:xfrm>
          <a:prstGeom prst="rect">
            <a:avLst/>
          </a:prstGeom>
          <a:noFill/>
        </p:spPr>
        <p:txBody>
          <a:bodyPr wrap="square" rtlCol="0">
            <a:spAutoFit/>
          </a:bodyPr>
          <a:lstStyle/>
          <a:p>
            <a:pPr>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(2)</a:t>
            </a:r>
            <a:r>
              <a:rPr lang="zh-CN" altLang="en-US" sz="2400" dirty="0" smtClean="0">
                <a:solidFill>
                  <a:srgbClr val="FF0000"/>
                </a:solidFill>
                <a:latin typeface="宋体" panose="02010600030101010101" pitchFamily="2" charset="-122"/>
                <a:ea typeface="宋体" panose="02010600030101010101" pitchFamily="2" charset="-122"/>
              </a:rPr>
              <a:t>里程确定</a:t>
            </a:r>
          </a:p>
          <a:p>
            <a:pPr>
              <a:lnSpc>
                <a:spcPct val="150000"/>
              </a:lnSpc>
            </a:pPr>
            <a:r>
              <a:rPr lang="zh-CN" altLang="en-US" sz="2400" dirty="0" smtClean="0">
                <a:latin typeface="宋体" panose="02010600030101010101" pitchFamily="2" charset="-122"/>
                <a:ea typeface="宋体" panose="02010600030101010101" pitchFamily="2" charset="-122"/>
              </a:rPr>
              <a:t>④因自然灾害造成道路中断</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车辆需绕道行驶的</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按</a:t>
            </a:r>
            <a:r>
              <a:rPr lang="zh-CN" altLang="en-US" sz="2400" dirty="0" smtClean="0">
                <a:solidFill>
                  <a:srgbClr val="FF0000"/>
                </a:solidFill>
                <a:latin typeface="宋体" panose="02010600030101010101" pitchFamily="2" charset="-122"/>
                <a:ea typeface="宋体" panose="02010600030101010101" pitchFamily="2" charset="-122"/>
              </a:rPr>
              <a:t>实际行驶里程</a:t>
            </a:r>
            <a:r>
              <a:rPr lang="zh-CN" altLang="en-US" sz="2400" dirty="0" smtClean="0">
                <a:latin typeface="宋体" panose="02010600030101010101" pitchFamily="2" charset="-122"/>
                <a:ea typeface="宋体" panose="02010600030101010101" pitchFamily="2" charset="-122"/>
              </a:rPr>
              <a:t>计算。  </a:t>
            </a:r>
          </a:p>
          <a:p>
            <a:pPr>
              <a:lnSpc>
                <a:spcPct val="150000"/>
              </a:lnSpc>
            </a:pPr>
            <a:r>
              <a:rPr lang="zh-CN" altLang="en-US" sz="2400" dirty="0" smtClean="0">
                <a:latin typeface="宋体" panose="02010600030101010101" pitchFamily="2" charset="-122"/>
                <a:ea typeface="宋体" panose="02010600030101010101" pitchFamily="2" charset="-122"/>
              </a:rPr>
              <a:t>⑤城市市区里程按当地交通主管部门确定的市区平均营运里程计算</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当地交通主管部门未确定的</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由承托双方协商确定。    </a:t>
            </a:r>
          </a:p>
        </p:txBody>
      </p:sp>
      <p:pic>
        <p:nvPicPr>
          <p:cNvPr id="5122" name="Picture 2"/>
          <p:cNvPicPr>
            <a:picLocks noChangeAspect="1" noChangeArrowheads="1"/>
          </p:cNvPicPr>
          <p:nvPr/>
        </p:nvPicPr>
        <p:blipFill>
          <a:blip r:embed="rId2" cstate="print"/>
          <a:srcRect/>
          <a:stretch>
            <a:fillRect/>
          </a:stretch>
        </p:blipFill>
        <p:spPr bwMode="auto">
          <a:xfrm>
            <a:off x="6084168" y="1057300"/>
            <a:ext cx="1952625" cy="37814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755576" y="974243"/>
            <a:ext cx="7992888" cy="3416320"/>
          </a:xfrm>
          <a:prstGeom prst="rect">
            <a:avLst/>
          </a:prstGeom>
          <a:noFill/>
        </p:spPr>
        <p:txBody>
          <a:bodyPr wrap="square" rtlCol="0">
            <a:spAutoFit/>
          </a:bodyPr>
          <a:lstStyle/>
          <a:p>
            <a:pPr>
              <a:lnSpc>
                <a:spcPct val="150000"/>
              </a:lnSpc>
              <a:buFont typeface="Wingdings" pitchFamily="2" charset="2"/>
              <a:buChar char="p"/>
            </a:pPr>
            <a:r>
              <a:rPr lang="zh-CN" altLang="en-US" sz="2400" dirty="0" smtClean="0">
                <a:solidFill>
                  <a:srgbClr val="FF0000"/>
                </a:solidFill>
                <a:latin typeface="宋体" panose="02010600030101010101" pitchFamily="2" charset="-122"/>
                <a:ea typeface="宋体" panose="02010600030101010101" pitchFamily="2" charset="-122"/>
              </a:rPr>
              <a:t>计费里程</a:t>
            </a:r>
          </a:p>
          <a:p>
            <a:pPr>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(3)</a:t>
            </a:r>
            <a:r>
              <a:rPr lang="zh-CN" altLang="en-US" sz="2400" dirty="0" smtClean="0">
                <a:solidFill>
                  <a:srgbClr val="FF0000"/>
                </a:solidFill>
                <a:latin typeface="宋体" panose="02010600030101010101" pitchFamily="2" charset="-122"/>
                <a:ea typeface="宋体" panose="02010600030101010101" pitchFamily="2" charset="-122"/>
              </a:rPr>
              <a:t>计时包车货运计费时间  </a:t>
            </a:r>
          </a:p>
          <a:p>
            <a:pPr>
              <a:lnSpc>
                <a:spcPct val="150000"/>
              </a:lnSpc>
            </a:pPr>
            <a:r>
              <a:rPr lang="zh-CN" altLang="en-US" sz="2400" dirty="0" smtClean="0">
                <a:latin typeface="宋体" panose="02010600030101010101" pitchFamily="2" charset="-122"/>
                <a:ea typeface="宋体" panose="02010600030101010101" pitchFamily="2" charset="-122"/>
              </a:rPr>
              <a:t>计时包车货运计费时间以</a:t>
            </a:r>
            <a:r>
              <a:rPr lang="zh-CN" altLang="en-US" sz="2400" dirty="0" smtClean="0">
                <a:solidFill>
                  <a:srgbClr val="FF0000"/>
                </a:solidFill>
                <a:latin typeface="宋体" panose="02010600030101010101" pitchFamily="2" charset="-122"/>
                <a:ea typeface="宋体" panose="02010600030101010101" pitchFamily="2" charset="-122"/>
              </a:rPr>
              <a:t>小时</a:t>
            </a:r>
            <a:r>
              <a:rPr lang="zh-CN" altLang="en-US" sz="2400" dirty="0" smtClean="0">
                <a:latin typeface="宋体" panose="02010600030101010101" pitchFamily="2" charset="-122"/>
                <a:ea typeface="宋体" panose="02010600030101010101" pitchFamily="2" charset="-122"/>
              </a:rPr>
              <a:t>为单位。起码计费时间为</a:t>
            </a:r>
            <a:r>
              <a:rPr lang="en-US" altLang="zh-CN" sz="2400" dirty="0" smtClean="0">
                <a:latin typeface="宋体" panose="02010600030101010101" pitchFamily="2" charset="-122"/>
                <a:ea typeface="宋体" panose="02010600030101010101" pitchFamily="2" charset="-122"/>
              </a:rPr>
              <a:t>4</a:t>
            </a:r>
            <a:r>
              <a:rPr lang="zh-CN" altLang="en-US" sz="2400" dirty="0" smtClean="0">
                <a:latin typeface="宋体" panose="02010600030101010101" pitchFamily="2" charset="-122"/>
                <a:ea typeface="宋体" panose="02010600030101010101" pitchFamily="2" charset="-122"/>
              </a:rPr>
              <a:t>小时</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使用时间超过</a:t>
            </a:r>
            <a:r>
              <a:rPr lang="en-US" altLang="zh-CN" sz="2400" dirty="0" smtClean="0">
                <a:latin typeface="宋体" panose="02010600030101010101" pitchFamily="2" charset="-122"/>
                <a:ea typeface="宋体" panose="02010600030101010101" pitchFamily="2" charset="-122"/>
              </a:rPr>
              <a:t>4</a:t>
            </a:r>
            <a:r>
              <a:rPr lang="zh-CN" altLang="en-US" sz="2400" dirty="0" smtClean="0">
                <a:latin typeface="宋体" panose="02010600030101010101" pitchFamily="2" charset="-122"/>
                <a:ea typeface="宋体" panose="02010600030101010101" pitchFamily="2" charset="-122"/>
              </a:rPr>
              <a:t>小时</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按实际包用时间计算。整日包车</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每日按</a:t>
            </a:r>
            <a:r>
              <a:rPr lang="en-US" altLang="zh-CN" sz="2400" dirty="0" smtClean="0">
                <a:latin typeface="宋体" panose="02010600030101010101" pitchFamily="2" charset="-122"/>
                <a:ea typeface="宋体" panose="02010600030101010101" pitchFamily="2" charset="-122"/>
              </a:rPr>
              <a:t>8</a:t>
            </a:r>
            <a:r>
              <a:rPr lang="zh-CN" altLang="en-US" sz="2400" dirty="0" smtClean="0">
                <a:latin typeface="宋体" panose="02010600030101010101" pitchFamily="2" charset="-122"/>
                <a:ea typeface="宋体" panose="02010600030101010101" pitchFamily="2" charset="-122"/>
              </a:rPr>
              <a:t>小时计算</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使用时间超过</a:t>
            </a:r>
            <a:r>
              <a:rPr lang="en-US" altLang="zh-CN" sz="2400" dirty="0" smtClean="0">
                <a:latin typeface="宋体" panose="02010600030101010101" pitchFamily="2" charset="-122"/>
                <a:ea typeface="宋体" panose="02010600030101010101" pitchFamily="2" charset="-122"/>
              </a:rPr>
              <a:t>8</a:t>
            </a:r>
            <a:r>
              <a:rPr lang="zh-CN" altLang="en-US" sz="2400" dirty="0" smtClean="0">
                <a:latin typeface="宋体" panose="02010600030101010101" pitchFamily="2" charset="-122"/>
                <a:ea typeface="宋体" panose="02010600030101010101" pitchFamily="2" charset="-122"/>
              </a:rPr>
              <a:t>小时</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按实际使用时间计算。时间尾数不足半小时舍去</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达到半小时进整为</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小时。  </a:t>
            </a:r>
          </a:p>
        </p:txBody>
      </p:sp>
      <p:sp>
        <p:nvSpPr>
          <p:cNvPr id="6" name="文本框 2">
            <a:extLst>
              <a:ext uri="{FF2B5EF4-FFF2-40B4-BE49-F238E27FC236}">
                <a16:creationId xmlns="" xmlns:a16="http://schemas.microsoft.com/office/drawing/2014/main" id="{C495479F-8938-467C-B6A1-5D2B4DC4F2A9}"/>
              </a:ext>
            </a:extLst>
          </p:cNvPr>
          <p:cNvSpPr txBox="1"/>
          <p:nvPr/>
        </p:nvSpPr>
        <p:spPr>
          <a:xfrm>
            <a:off x="917848" y="326171"/>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、公路货物运输计价标准</a:t>
            </a:r>
            <a:endParaRPr lang="zh-CN" altLang="en-US" sz="3200" b="1" dirty="0">
              <a:solidFill>
                <a:srgbClr val="7030A0"/>
              </a:solidFill>
              <a:latin typeface="宋体" pitchFamily="2" charset="-122"/>
              <a:ea typeface="宋体" pitchFamily="2" charset="-122"/>
            </a:endParaRPr>
          </a:p>
        </p:txBody>
      </p:sp>
      <p:pic>
        <p:nvPicPr>
          <p:cNvPr id="4" name="Picture 2"/>
          <p:cNvPicPr>
            <a:picLocks noChangeAspect="1" noChangeArrowheads="1"/>
          </p:cNvPicPr>
          <p:nvPr/>
        </p:nvPicPr>
        <p:blipFill>
          <a:blip r:embed="rId2" cstate="print"/>
          <a:srcRect/>
          <a:stretch>
            <a:fillRect/>
          </a:stretch>
        </p:blipFill>
        <p:spPr bwMode="auto">
          <a:xfrm>
            <a:off x="179512" y="265212"/>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755576" y="974243"/>
            <a:ext cx="6768752" cy="4524315"/>
          </a:xfrm>
          <a:prstGeom prst="rect">
            <a:avLst/>
          </a:prstGeom>
          <a:noFill/>
        </p:spPr>
        <p:txBody>
          <a:bodyPr wrap="square" rtlCol="0">
            <a:spAutoFit/>
          </a:bodyPr>
          <a:lstStyle/>
          <a:p>
            <a:pPr>
              <a:lnSpc>
                <a:spcPct val="150000"/>
              </a:lnSpc>
              <a:buFont typeface="Wingdings" pitchFamily="2" charset="2"/>
              <a:buChar char="p"/>
            </a:pPr>
            <a:r>
              <a:rPr lang="zh-CN" altLang="en-US" sz="2400" dirty="0" smtClean="0">
                <a:solidFill>
                  <a:srgbClr val="FF0000"/>
                </a:solidFill>
                <a:latin typeface="宋体" panose="02010600030101010101" pitchFamily="2" charset="-122"/>
                <a:ea typeface="宋体" panose="02010600030101010101" pitchFamily="2" charset="-122"/>
              </a:rPr>
              <a:t>计费里程</a:t>
            </a:r>
          </a:p>
          <a:p>
            <a:pPr>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(4)</a:t>
            </a:r>
            <a:r>
              <a:rPr lang="zh-CN" altLang="en-US" sz="2400" dirty="0" smtClean="0">
                <a:solidFill>
                  <a:srgbClr val="FF0000"/>
                </a:solidFill>
                <a:latin typeface="宋体" panose="02010600030101010101" pitchFamily="2" charset="-122"/>
                <a:ea typeface="宋体" panose="02010600030101010101" pitchFamily="2" charset="-122"/>
              </a:rPr>
              <a:t>运价单位</a:t>
            </a:r>
          </a:p>
          <a:p>
            <a:pPr>
              <a:lnSpc>
                <a:spcPct val="150000"/>
              </a:lnSpc>
            </a:pPr>
            <a:r>
              <a:rPr lang="zh-CN" altLang="en-US" sz="2400" dirty="0" smtClean="0">
                <a:latin typeface="宋体" panose="02010600030101010101" pitchFamily="2" charset="-122"/>
                <a:ea typeface="宋体" panose="02010600030101010101" pitchFamily="2" charset="-122"/>
              </a:rPr>
              <a:t>①整批运输</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元</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吨千米。</a:t>
            </a:r>
          </a:p>
          <a:p>
            <a:pPr>
              <a:lnSpc>
                <a:spcPct val="150000"/>
              </a:lnSpc>
            </a:pPr>
            <a:r>
              <a:rPr lang="zh-CN" altLang="en-US" sz="2400" dirty="0" smtClean="0">
                <a:latin typeface="宋体" panose="02010600030101010101" pitchFamily="2" charset="-122"/>
                <a:ea typeface="宋体" panose="02010600030101010101" pitchFamily="2" charset="-122"/>
              </a:rPr>
              <a:t>②零担运输</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元</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千克千米。 </a:t>
            </a:r>
          </a:p>
          <a:p>
            <a:pPr>
              <a:lnSpc>
                <a:spcPct val="150000"/>
              </a:lnSpc>
            </a:pPr>
            <a:r>
              <a:rPr lang="zh-CN" altLang="en-US" sz="2400" dirty="0" smtClean="0">
                <a:latin typeface="宋体" panose="02010600030101010101" pitchFamily="2" charset="-122"/>
                <a:ea typeface="宋体" panose="02010600030101010101" pitchFamily="2" charset="-122"/>
              </a:rPr>
              <a:t>③集装箱运输</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元</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箱千米。 </a:t>
            </a:r>
          </a:p>
          <a:p>
            <a:pPr>
              <a:lnSpc>
                <a:spcPct val="150000"/>
              </a:lnSpc>
            </a:pPr>
            <a:r>
              <a:rPr lang="zh-CN" altLang="en-US" sz="2400" dirty="0" smtClean="0">
                <a:latin typeface="宋体" panose="02010600030101010101" pitchFamily="2" charset="-122"/>
                <a:ea typeface="宋体" panose="02010600030101010101" pitchFamily="2" charset="-122"/>
              </a:rPr>
              <a:t>④包车运输</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元</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吨位小时。</a:t>
            </a:r>
          </a:p>
          <a:p>
            <a:pPr>
              <a:lnSpc>
                <a:spcPct val="150000"/>
              </a:lnSpc>
            </a:pPr>
            <a:r>
              <a:rPr lang="zh-CN" altLang="en-US" sz="2400" dirty="0" smtClean="0">
                <a:latin typeface="宋体" panose="02010600030101010101" pitchFamily="2" charset="-122"/>
                <a:ea typeface="宋体" panose="02010600030101010101" pitchFamily="2" charset="-122"/>
              </a:rPr>
              <a:t>⑤出入境运输</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涉及其他货币时</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在无法按统一汇率折算的情况下</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可使用其他自由货币为运价单位。</a:t>
            </a:r>
          </a:p>
        </p:txBody>
      </p:sp>
      <p:sp>
        <p:nvSpPr>
          <p:cNvPr id="6" name="文本框 2">
            <a:extLst>
              <a:ext uri="{FF2B5EF4-FFF2-40B4-BE49-F238E27FC236}">
                <a16:creationId xmlns="" xmlns:a16="http://schemas.microsoft.com/office/drawing/2014/main" id="{C495479F-8938-467C-B6A1-5D2B4DC4F2A9}"/>
              </a:ext>
            </a:extLst>
          </p:cNvPr>
          <p:cNvSpPr txBox="1"/>
          <p:nvPr/>
        </p:nvSpPr>
        <p:spPr>
          <a:xfrm>
            <a:off x="773832" y="326171"/>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、公路货物运输计价标准</a:t>
            </a:r>
            <a:endParaRPr lang="zh-CN" altLang="en-US" sz="3200" b="1" dirty="0">
              <a:solidFill>
                <a:srgbClr val="7030A0"/>
              </a:solidFill>
              <a:latin typeface="宋体" pitchFamily="2" charset="-122"/>
              <a:ea typeface="宋体" pitchFamily="2" charset="-122"/>
            </a:endParaRPr>
          </a:p>
        </p:txBody>
      </p:sp>
      <p:pic>
        <p:nvPicPr>
          <p:cNvPr id="4" name="Picture 2"/>
          <p:cNvPicPr>
            <a:picLocks noChangeAspect="1" noChangeArrowheads="1"/>
          </p:cNvPicPr>
          <p:nvPr/>
        </p:nvPicPr>
        <p:blipFill>
          <a:blip r:embed="rId2" cstate="print"/>
          <a:srcRect/>
          <a:stretch>
            <a:fillRect/>
          </a:stretch>
        </p:blipFill>
        <p:spPr bwMode="auto">
          <a:xfrm>
            <a:off x="107504" y="265212"/>
            <a:ext cx="942975" cy="91440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5508104" y="1129308"/>
            <a:ext cx="2062534" cy="2659766"/>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1417340"/>
            <a:ext cx="7128792" cy="2862322"/>
          </a:xfrm>
          <a:prstGeom prst="rect">
            <a:avLst/>
          </a:prstGeom>
          <a:noFill/>
        </p:spPr>
        <p:txBody>
          <a:bodyPr wrap="square" rtlCol="0">
            <a:spAutoFit/>
          </a:bodyPr>
          <a:lstStyle/>
          <a:p>
            <a:pPr>
              <a:lnSpc>
                <a:spcPct val="150000"/>
              </a:lnSpc>
              <a:buFont typeface="Wingdings" pitchFamily="2" charset="2"/>
              <a:buChar char="p"/>
            </a:pPr>
            <a:r>
              <a:rPr lang="zh-CN" altLang="en-US" sz="2400" dirty="0" smtClean="0">
                <a:latin typeface="宋体" panose="02010600030101010101" pitchFamily="2" charset="-122"/>
                <a:ea typeface="宋体" panose="02010600030101010101" pitchFamily="2" charset="-122"/>
              </a:rPr>
              <a:t>车辆类别</a:t>
            </a:r>
          </a:p>
          <a:p>
            <a:pPr>
              <a:lnSpc>
                <a:spcPct val="150000"/>
              </a:lnSpc>
              <a:buFont typeface="Wingdings" pitchFamily="2" charset="2"/>
              <a:buChar char="p"/>
            </a:pPr>
            <a:r>
              <a:rPr lang="zh-CN" altLang="en-US" sz="2400" dirty="0" smtClean="0">
                <a:latin typeface="宋体" panose="02010600030101010101" pitchFamily="2" charset="-122"/>
                <a:ea typeface="宋体" panose="02010600030101010101" pitchFamily="2" charset="-122"/>
              </a:rPr>
              <a:t>货物类别</a:t>
            </a:r>
          </a:p>
          <a:p>
            <a:pPr>
              <a:lnSpc>
                <a:spcPct val="150000"/>
              </a:lnSpc>
              <a:buFont typeface="Wingdings" pitchFamily="2" charset="2"/>
              <a:buChar char="p"/>
            </a:pPr>
            <a:r>
              <a:rPr lang="zh-CN" altLang="en-US" sz="2400" dirty="0" smtClean="0">
                <a:latin typeface="宋体" panose="02010600030101010101" pitchFamily="2" charset="-122"/>
                <a:ea typeface="宋体" panose="02010600030101010101" pitchFamily="2" charset="-122"/>
              </a:rPr>
              <a:t>集装箱类别 </a:t>
            </a:r>
          </a:p>
          <a:p>
            <a:pPr>
              <a:lnSpc>
                <a:spcPct val="150000"/>
              </a:lnSpc>
              <a:buFont typeface="Wingdings" pitchFamily="2" charset="2"/>
              <a:buChar char="p"/>
            </a:pPr>
            <a:r>
              <a:rPr lang="zh-CN" altLang="en-US" sz="2400" dirty="0" smtClean="0">
                <a:latin typeface="宋体" panose="02010600030101010101" pitchFamily="2" charset="-122"/>
                <a:ea typeface="宋体" panose="02010600030101010101" pitchFamily="2" charset="-122"/>
              </a:rPr>
              <a:t>公路类别</a:t>
            </a:r>
          </a:p>
          <a:p>
            <a:pPr>
              <a:lnSpc>
                <a:spcPct val="150000"/>
              </a:lnSpc>
              <a:buFont typeface="Wingdings" pitchFamily="2" charset="2"/>
              <a:buChar char="p"/>
            </a:pPr>
            <a:r>
              <a:rPr lang="zh-CN" altLang="en-US" sz="2400" dirty="0" smtClean="0">
                <a:latin typeface="宋体" panose="02010600030101010101" pitchFamily="2" charset="-122"/>
                <a:ea typeface="宋体" panose="02010600030101010101" pitchFamily="2" charset="-122"/>
              </a:rPr>
              <a:t>营运类别</a:t>
            </a:r>
          </a:p>
        </p:txBody>
      </p:sp>
      <p:sp>
        <p:nvSpPr>
          <p:cNvPr id="6" name="文本框 2">
            <a:extLst>
              <a:ext uri="{FF2B5EF4-FFF2-40B4-BE49-F238E27FC236}">
                <a16:creationId xmlns="" xmlns:a16="http://schemas.microsoft.com/office/drawing/2014/main" id="{C495479F-8938-467C-B6A1-5D2B4DC4F2A9}"/>
              </a:ext>
            </a:extLst>
          </p:cNvPr>
          <p:cNvSpPr txBox="1"/>
          <p:nvPr/>
        </p:nvSpPr>
        <p:spPr>
          <a:xfrm>
            <a:off x="845840" y="76926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、公路货物运输计价类别</a:t>
            </a:r>
            <a:endParaRPr lang="zh-CN" altLang="en-US" sz="3200" b="1" dirty="0">
              <a:solidFill>
                <a:srgbClr val="7030A0"/>
              </a:solidFill>
              <a:latin typeface="宋体" pitchFamily="2" charset="-122"/>
              <a:ea typeface="宋体" pitchFamily="2" charset="-122"/>
            </a:endParaRPr>
          </a:p>
        </p:txBody>
      </p:sp>
      <p:pic>
        <p:nvPicPr>
          <p:cNvPr id="7170" name="Picture 2"/>
          <p:cNvPicPr>
            <a:picLocks noChangeAspect="1" noChangeArrowheads="1"/>
          </p:cNvPicPr>
          <p:nvPr/>
        </p:nvPicPr>
        <p:blipFill>
          <a:blip r:embed="rId2" cstate="print"/>
          <a:srcRect/>
          <a:stretch>
            <a:fillRect/>
          </a:stretch>
        </p:blipFill>
        <p:spPr bwMode="auto">
          <a:xfrm>
            <a:off x="4788024" y="1705372"/>
            <a:ext cx="2824595" cy="238164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107504" y="574948"/>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a:extLst>
              <a:ext uri="{FF2B5EF4-FFF2-40B4-BE49-F238E27FC236}">
                <a16:creationId xmlns="" xmlns:a16="http://schemas.microsoft.com/office/drawing/2014/main" id="{C495479F-8938-467C-B6A1-5D2B4DC4F2A9}"/>
              </a:ext>
            </a:extLst>
          </p:cNvPr>
          <p:cNvSpPr txBox="1"/>
          <p:nvPr/>
        </p:nvSpPr>
        <p:spPr>
          <a:xfrm>
            <a:off x="917848" y="76926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、公路货物运价价目</a:t>
            </a:r>
            <a:endParaRPr lang="zh-CN" altLang="en-US" sz="3200" b="1" dirty="0">
              <a:solidFill>
                <a:srgbClr val="7030A0"/>
              </a:solidFill>
              <a:latin typeface="宋体" pitchFamily="2" charset="-122"/>
              <a:ea typeface="宋体" pitchFamily="2" charset="-122"/>
            </a:endParaRPr>
          </a:p>
        </p:txBody>
      </p:sp>
      <p:sp>
        <p:nvSpPr>
          <p:cNvPr id="4" name="矩形 3"/>
          <p:cNvSpPr/>
          <p:nvPr/>
        </p:nvSpPr>
        <p:spPr>
          <a:xfrm>
            <a:off x="827584" y="1679238"/>
            <a:ext cx="3960440" cy="2862322"/>
          </a:xfrm>
          <a:prstGeom prst="rect">
            <a:avLst/>
          </a:prstGeom>
        </p:spPr>
        <p:txBody>
          <a:bodyPr wrap="square">
            <a:spAutoFit/>
          </a:bodyPr>
          <a:lstStyle/>
          <a:p>
            <a:pPr indent="457200">
              <a:lnSpc>
                <a:spcPct val="150000"/>
              </a:lnSpc>
            </a:pPr>
            <a:r>
              <a:rPr lang="zh-CN" altLang="zh-CN" sz="2400" dirty="0" smtClean="0">
                <a:latin typeface="宋体" pitchFamily="2" charset="-122"/>
                <a:ea typeface="宋体" pitchFamily="2" charset="-122"/>
              </a:rPr>
              <a:t>基本运</a:t>
            </a:r>
            <a:r>
              <a:rPr lang="zh-CN" altLang="zh-CN" sz="2400" dirty="0" smtClean="0">
                <a:latin typeface="宋体" pitchFamily="2" charset="-122"/>
                <a:ea typeface="宋体" pitchFamily="2" charset="-122"/>
              </a:rPr>
              <a:t>价</a:t>
            </a:r>
            <a:endParaRPr lang="en-US" altLang="zh-CN" sz="2400" dirty="0" smtClean="0">
              <a:latin typeface="宋体" pitchFamily="2" charset="-122"/>
              <a:ea typeface="宋体" pitchFamily="2" charset="-122"/>
            </a:endParaRPr>
          </a:p>
          <a:p>
            <a:pPr indent="457200">
              <a:lnSpc>
                <a:spcPct val="150000"/>
              </a:lnSpc>
            </a:pPr>
            <a:r>
              <a:rPr lang="zh-CN" altLang="zh-CN" sz="2400" dirty="0" smtClean="0">
                <a:latin typeface="宋体" pitchFamily="2" charset="-122"/>
                <a:ea typeface="宋体" pitchFamily="2" charset="-122"/>
              </a:rPr>
              <a:t>普</a:t>
            </a:r>
            <a:r>
              <a:rPr lang="zh-CN" altLang="zh-CN" sz="2400" dirty="0" smtClean="0">
                <a:latin typeface="宋体" pitchFamily="2" charset="-122"/>
                <a:ea typeface="宋体" pitchFamily="2" charset="-122"/>
              </a:rPr>
              <a:t>通货物运</a:t>
            </a:r>
            <a:r>
              <a:rPr lang="zh-CN" altLang="zh-CN" sz="2400" dirty="0" smtClean="0">
                <a:latin typeface="宋体" pitchFamily="2" charset="-122"/>
                <a:ea typeface="宋体" pitchFamily="2" charset="-122"/>
              </a:rPr>
              <a:t>价</a:t>
            </a:r>
            <a:endParaRPr lang="en-US" altLang="zh-CN" sz="2400" dirty="0" smtClean="0">
              <a:latin typeface="宋体" pitchFamily="2" charset="-122"/>
              <a:ea typeface="宋体" pitchFamily="2" charset="-122"/>
            </a:endParaRPr>
          </a:p>
          <a:p>
            <a:pPr indent="457200">
              <a:lnSpc>
                <a:spcPct val="150000"/>
              </a:lnSpc>
            </a:pPr>
            <a:r>
              <a:rPr lang="zh-CN" altLang="zh-CN" sz="2400" dirty="0" smtClean="0">
                <a:latin typeface="宋体" pitchFamily="2" charset="-122"/>
                <a:ea typeface="宋体" pitchFamily="2" charset="-122"/>
              </a:rPr>
              <a:t>特</a:t>
            </a:r>
            <a:r>
              <a:rPr lang="zh-CN" altLang="zh-CN" sz="2400" dirty="0" smtClean="0">
                <a:latin typeface="宋体" pitchFamily="2" charset="-122"/>
                <a:ea typeface="宋体" pitchFamily="2" charset="-122"/>
              </a:rPr>
              <a:t>种货物运</a:t>
            </a:r>
            <a:r>
              <a:rPr lang="zh-CN" altLang="zh-CN" sz="2400" dirty="0" smtClean="0">
                <a:latin typeface="宋体" pitchFamily="2" charset="-122"/>
                <a:ea typeface="宋体" pitchFamily="2" charset="-122"/>
              </a:rPr>
              <a:t>价</a:t>
            </a:r>
            <a:endParaRPr lang="en-US" altLang="zh-CN" sz="2400" dirty="0" smtClean="0">
              <a:latin typeface="宋体" pitchFamily="2" charset="-122"/>
              <a:ea typeface="宋体" pitchFamily="2" charset="-122"/>
            </a:endParaRPr>
          </a:p>
          <a:p>
            <a:pPr indent="457200">
              <a:lnSpc>
                <a:spcPct val="150000"/>
              </a:lnSpc>
            </a:pPr>
            <a:r>
              <a:rPr lang="zh-CN" altLang="zh-CN" sz="2400" dirty="0" smtClean="0">
                <a:latin typeface="宋体" pitchFamily="2" charset="-122"/>
                <a:ea typeface="宋体" pitchFamily="2" charset="-122"/>
              </a:rPr>
              <a:t>特</a:t>
            </a:r>
            <a:r>
              <a:rPr lang="zh-CN" altLang="zh-CN" sz="2400" dirty="0" smtClean="0">
                <a:latin typeface="宋体" pitchFamily="2" charset="-122"/>
                <a:ea typeface="宋体" pitchFamily="2" charset="-122"/>
              </a:rPr>
              <a:t>种车辆运</a:t>
            </a:r>
            <a:r>
              <a:rPr lang="zh-CN" altLang="zh-CN" sz="2400" dirty="0" smtClean="0">
                <a:latin typeface="宋体" pitchFamily="2" charset="-122"/>
                <a:ea typeface="宋体" pitchFamily="2" charset="-122"/>
              </a:rPr>
              <a:t>价</a:t>
            </a:r>
            <a:endParaRPr lang="en-US" altLang="zh-CN" sz="2400" dirty="0" smtClean="0">
              <a:latin typeface="宋体" pitchFamily="2" charset="-122"/>
              <a:ea typeface="宋体" pitchFamily="2" charset="-122"/>
            </a:endParaRPr>
          </a:p>
          <a:p>
            <a:pPr indent="457200">
              <a:lnSpc>
                <a:spcPct val="150000"/>
              </a:lnSpc>
            </a:pPr>
            <a:r>
              <a:rPr lang="zh-CN" altLang="zh-CN" sz="2400" dirty="0" smtClean="0">
                <a:latin typeface="宋体" pitchFamily="2" charset="-122"/>
                <a:ea typeface="宋体" pitchFamily="2" charset="-122"/>
              </a:rPr>
              <a:t>快</a:t>
            </a:r>
            <a:r>
              <a:rPr lang="zh-CN" altLang="zh-CN" sz="2400" dirty="0" smtClean="0">
                <a:latin typeface="宋体" pitchFamily="2" charset="-122"/>
                <a:ea typeface="宋体" pitchFamily="2" charset="-122"/>
              </a:rPr>
              <a:t>运货物运</a:t>
            </a:r>
            <a:r>
              <a:rPr lang="zh-CN" altLang="zh-CN" sz="2400" dirty="0" smtClean="0">
                <a:latin typeface="宋体" pitchFamily="2" charset="-122"/>
                <a:ea typeface="宋体" pitchFamily="2" charset="-122"/>
              </a:rPr>
              <a:t>价</a:t>
            </a:r>
            <a:endParaRPr lang="en-US" altLang="zh-CN" sz="2400" dirty="0" smtClean="0">
              <a:latin typeface="宋体" pitchFamily="2" charset="-122"/>
              <a:ea typeface="宋体" pitchFamily="2" charset="-122"/>
            </a:endParaRPr>
          </a:p>
        </p:txBody>
      </p:sp>
      <p:sp>
        <p:nvSpPr>
          <p:cNvPr id="5" name="矩形 4"/>
          <p:cNvSpPr/>
          <p:nvPr/>
        </p:nvSpPr>
        <p:spPr>
          <a:xfrm>
            <a:off x="3923928" y="1773312"/>
            <a:ext cx="3528392" cy="2308324"/>
          </a:xfrm>
          <a:prstGeom prst="rect">
            <a:avLst/>
          </a:prstGeom>
        </p:spPr>
        <p:txBody>
          <a:bodyPr wrap="square">
            <a:spAutoFit/>
          </a:bodyPr>
          <a:lstStyle/>
          <a:p>
            <a:pPr indent="457200">
              <a:lnSpc>
                <a:spcPct val="150000"/>
              </a:lnSpc>
            </a:pPr>
            <a:r>
              <a:rPr lang="zh-CN" altLang="zh-CN" sz="2400" dirty="0" smtClean="0">
                <a:latin typeface="宋体" pitchFamily="2" charset="-122"/>
                <a:ea typeface="宋体" pitchFamily="2" charset="-122"/>
              </a:rPr>
              <a:t>集装箱运价</a:t>
            </a:r>
            <a:endParaRPr lang="en-US" altLang="zh-CN" sz="2400" dirty="0" smtClean="0">
              <a:latin typeface="宋体" pitchFamily="2" charset="-122"/>
              <a:ea typeface="宋体" pitchFamily="2" charset="-122"/>
            </a:endParaRPr>
          </a:p>
          <a:p>
            <a:pPr indent="457200">
              <a:lnSpc>
                <a:spcPct val="150000"/>
              </a:lnSpc>
            </a:pPr>
            <a:r>
              <a:rPr lang="zh-CN" altLang="zh-CN" sz="2400" dirty="0" smtClean="0">
                <a:latin typeface="宋体" pitchFamily="2" charset="-122"/>
                <a:ea typeface="宋体" pitchFamily="2" charset="-122"/>
              </a:rPr>
              <a:t>包车运价</a:t>
            </a:r>
            <a:endParaRPr lang="en-US" altLang="zh-CN" sz="2400" dirty="0" smtClean="0">
              <a:latin typeface="宋体" pitchFamily="2" charset="-122"/>
              <a:ea typeface="宋体" pitchFamily="2" charset="-122"/>
            </a:endParaRPr>
          </a:p>
          <a:p>
            <a:pPr indent="457200">
              <a:lnSpc>
                <a:spcPct val="150000"/>
              </a:lnSpc>
            </a:pPr>
            <a:r>
              <a:rPr lang="zh-CN" altLang="zh-CN" sz="2400" dirty="0" smtClean="0">
                <a:latin typeface="宋体" pitchFamily="2" charset="-122"/>
                <a:ea typeface="宋体" pitchFamily="2" charset="-122"/>
              </a:rPr>
              <a:t>非等级公路货物运价</a:t>
            </a:r>
            <a:endParaRPr lang="en-US" altLang="zh-CN" sz="2400" dirty="0" smtClean="0">
              <a:latin typeface="宋体" pitchFamily="2" charset="-122"/>
              <a:ea typeface="宋体" pitchFamily="2" charset="-122"/>
            </a:endParaRPr>
          </a:p>
          <a:p>
            <a:pPr indent="457200">
              <a:lnSpc>
                <a:spcPct val="150000"/>
              </a:lnSpc>
            </a:pPr>
            <a:r>
              <a:rPr lang="zh-CN" altLang="zh-CN" sz="2400" dirty="0" smtClean="0">
                <a:latin typeface="宋体" pitchFamily="2" charset="-122"/>
                <a:ea typeface="宋体" pitchFamily="2" charset="-122"/>
              </a:rPr>
              <a:t>出入境汽车货物运价</a:t>
            </a:r>
            <a:endParaRPr lang="zh-CN" altLang="zh-CN" sz="2400" dirty="0">
              <a:latin typeface="宋体" pitchFamily="2" charset="-122"/>
              <a:ea typeface="宋体" pitchFamily="2" charset="-122"/>
            </a:endParaRPr>
          </a:p>
        </p:txBody>
      </p:sp>
      <p:sp>
        <p:nvSpPr>
          <p:cNvPr id="8" name="卷形: 水平 6">
            <a:extLst>
              <a:ext uri="{FF2B5EF4-FFF2-40B4-BE49-F238E27FC236}">
                <a16:creationId xmlns:a16="http://schemas.microsoft.com/office/drawing/2014/main" xmlns="" id="{F46EB6F7-E6B1-41CD-A512-2E42D072B911}"/>
              </a:ext>
            </a:extLst>
          </p:cNvPr>
          <p:cNvSpPr/>
          <p:nvPr/>
        </p:nvSpPr>
        <p:spPr>
          <a:xfrm>
            <a:off x="827584" y="1317672"/>
            <a:ext cx="2592288" cy="3700068"/>
          </a:xfrm>
          <a:prstGeom prst="horizontalScroll">
            <a:avLst/>
          </a:prstGeom>
          <a:noFill/>
          <a:ln w="317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卷形: 水平 6">
            <a:extLst>
              <a:ext uri="{FF2B5EF4-FFF2-40B4-BE49-F238E27FC236}">
                <a16:creationId xmlns:a16="http://schemas.microsoft.com/office/drawing/2014/main" xmlns="" id="{F46EB6F7-E6B1-41CD-A512-2E42D072B911}"/>
              </a:ext>
            </a:extLst>
          </p:cNvPr>
          <p:cNvSpPr/>
          <p:nvPr/>
        </p:nvSpPr>
        <p:spPr>
          <a:xfrm>
            <a:off x="4067944" y="1201316"/>
            <a:ext cx="3168352" cy="3700068"/>
          </a:xfrm>
          <a:prstGeom prst="horizontalScroll">
            <a:avLst/>
          </a:prstGeom>
          <a:noFill/>
          <a:ln w="317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
          <p:cNvPicPr>
            <a:picLocks noChangeAspect="1" noChangeArrowheads="1"/>
          </p:cNvPicPr>
          <p:nvPr/>
        </p:nvPicPr>
        <p:blipFill>
          <a:blip r:embed="rId2" cstate="print"/>
          <a:srcRect/>
          <a:stretch>
            <a:fillRect/>
          </a:stretch>
        </p:blipFill>
        <p:spPr bwMode="auto">
          <a:xfrm>
            <a:off x="107504" y="574948"/>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a:extLst>
              <a:ext uri="{FF2B5EF4-FFF2-40B4-BE49-F238E27FC236}">
                <a16:creationId xmlns="" xmlns:a16="http://schemas.microsoft.com/office/drawing/2014/main" id="{C495479F-8938-467C-B6A1-5D2B4DC4F2A9}"/>
              </a:ext>
            </a:extLst>
          </p:cNvPr>
          <p:cNvSpPr txBox="1"/>
          <p:nvPr/>
        </p:nvSpPr>
        <p:spPr>
          <a:xfrm>
            <a:off x="845840" y="76926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4</a:t>
            </a:r>
            <a:r>
              <a:rPr lang="zh-CN" altLang="en-US" sz="3200" b="1" dirty="0" smtClean="0">
                <a:solidFill>
                  <a:srgbClr val="7030A0"/>
                </a:solidFill>
                <a:latin typeface="宋体" pitchFamily="2" charset="-122"/>
                <a:ea typeface="宋体" pitchFamily="2" charset="-122"/>
              </a:rPr>
              <a:t>、公路货物运费计算</a:t>
            </a:r>
            <a:endParaRPr lang="zh-CN" altLang="en-US" sz="3200" b="1" dirty="0">
              <a:solidFill>
                <a:srgbClr val="7030A0"/>
              </a:solidFill>
              <a:latin typeface="宋体" pitchFamily="2" charset="-122"/>
              <a:ea typeface="宋体" pitchFamily="2" charset="-122"/>
            </a:endParaRPr>
          </a:p>
        </p:txBody>
      </p:sp>
      <p:sp>
        <p:nvSpPr>
          <p:cNvPr id="4" name="矩形 3"/>
          <p:cNvSpPr/>
          <p:nvPr/>
        </p:nvSpPr>
        <p:spPr>
          <a:xfrm>
            <a:off x="827584" y="1679238"/>
            <a:ext cx="7488832" cy="3416320"/>
          </a:xfrm>
          <a:prstGeom prst="rect">
            <a:avLst/>
          </a:prstGeom>
        </p:spPr>
        <p:txBody>
          <a:bodyPr wrap="square">
            <a:spAutoFit/>
          </a:bodyPr>
          <a:lstStyle/>
          <a:p>
            <a:pPr indent="457200">
              <a:lnSpc>
                <a:spcPct val="150000"/>
              </a:lnSpc>
            </a:pPr>
            <a:r>
              <a:rPr lang="zh-CN" altLang="en-US" sz="2400" dirty="0" smtClean="0">
                <a:solidFill>
                  <a:srgbClr val="FF0000"/>
                </a:solidFill>
                <a:latin typeface="宋体" pitchFamily="2" charset="-122"/>
                <a:ea typeface="宋体" pitchFamily="2" charset="-122"/>
              </a:rPr>
              <a:t>（</a:t>
            </a:r>
            <a:r>
              <a:rPr lang="en-US" altLang="zh-CN" sz="2400" dirty="0" smtClean="0">
                <a:solidFill>
                  <a:srgbClr val="FF0000"/>
                </a:solidFill>
                <a:latin typeface="宋体" pitchFamily="2" charset="-122"/>
                <a:ea typeface="宋体" pitchFamily="2" charset="-122"/>
              </a:rPr>
              <a:t>1</a:t>
            </a:r>
            <a:r>
              <a:rPr lang="zh-CN" altLang="en-US" sz="2400" dirty="0" smtClean="0">
                <a:solidFill>
                  <a:srgbClr val="FF0000"/>
                </a:solidFill>
                <a:latin typeface="宋体" pitchFamily="2" charset="-122"/>
                <a:ea typeface="宋体" pitchFamily="2" charset="-122"/>
              </a:rPr>
              <a:t>）整批货物运费计算</a:t>
            </a:r>
          </a:p>
          <a:p>
            <a:pPr indent="457200">
              <a:lnSpc>
                <a:spcPct val="150000"/>
              </a:lnSpc>
            </a:pPr>
            <a:r>
              <a:rPr lang="zh-CN" altLang="en-US" sz="2400" dirty="0" smtClean="0">
                <a:latin typeface="宋体" pitchFamily="2" charset="-122"/>
                <a:ea typeface="宋体" pitchFamily="2" charset="-122"/>
              </a:rPr>
              <a:t>整批货物运费</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吨次费*计费里程</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整批货物运价*计费重量*计费里程</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其他杂费 </a:t>
            </a:r>
          </a:p>
          <a:p>
            <a:pPr indent="457200">
              <a:lnSpc>
                <a:spcPct val="150000"/>
              </a:lnSpc>
            </a:pPr>
            <a:r>
              <a:rPr lang="zh-CN" altLang="en-US" sz="2400" dirty="0" smtClean="0">
                <a:solidFill>
                  <a:srgbClr val="FF0000"/>
                </a:solidFill>
                <a:latin typeface="宋体" pitchFamily="2" charset="-122"/>
                <a:ea typeface="宋体" pitchFamily="2" charset="-122"/>
              </a:rPr>
              <a:t>（</a:t>
            </a:r>
            <a:r>
              <a:rPr lang="en-US" altLang="zh-CN" sz="2400" dirty="0" smtClean="0">
                <a:solidFill>
                  <a:srgbClr val="FF0000"/>
                </a:solidFill>
                <a:latin typeface="宋体" pitchFamily="2" charset="-122"/>
                <a:ea typeface="宋体" pitchFamily="2" charset="-122"/>
              </a:rPr>
              <a:t>2</a:t>
            </a:r>
            <a:r>
              <a:rPr lang="zh-CN" altLang="en-US" sz="2400" dirty="0" smtClean="0">
                <a:solidFill>
                  <a:srgbClr val="FF0000"/>
                </a:solidFill>
                <a:latin typeface="宋体" pitchFamily="2" charset="-122"/>
                <a:ea typeface="宋体" pitchFamily="2" charset="-122"/>
              </a:rPr>
              <a:t>）零担货物运费计算</a:t>
            </a:r>
          </a:p>
          <a:p>
            <a:pPr indent="457200">
              <a:lnSpc>
                <a:spcPct val="150000"/>
              </a:lnSpc>
            </a:pPr>
            <a:r>
              <a:rPr lang="zh-CN" altLang="en-US" sz="2400" dirty="0" smtClean="0">
                <a:latin typeface="宋体" pitchFamily="2" charset="-122"/>
                <a:ea typeface="宋体" pitchFamily="2" charset="-122"/>
              </a:rPr>
              <a:t>零担货物运费</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零担货物运价*计费重量*计费里程</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其他杂费 </a:t>
            </a:r>
          </a:p>
        </p:txBody>
      </p:sp>
      <p:pic>
        <p:nvPicPr>
          <p:cNvPr id="5" name="Picture 2"/>
          <p:cNvPicPr>
            <a:picLocks noChangeAspect="1" noChangeArrowheads="1"/>
          </p:cNvPicPr>
          <p:nvPr/>
        </p:nvPicPr>
        <p:blipFill>
          <a:blip r:embed="rId2" cstate="print"/>
          <a:srcRect/>
          <a:stretch>
            <a:fillRect/>
          </a:stretch>
        </p:blipFill>
        <p:spPr bwMode="auto">
          <a:xfrm>
            <a:off x="107504" y="574948"/>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a:extLst>
              <a:ext uri="{FF2B5EF4-FFF2-40B4-BE49-F238E27FC236}">
                <a16:creationId xmlns="" xmlns:a16="http://schemas.microsoft.com/office/drawing/2014/main" id="{C495479F-8938-467C-B6A1-5D2B4DC4F2A9}"/>
              </a:ext>
            </a:extLst>
          </p:cNvPr>
          <p:cNvSpPr txBox="1"/>
          <p:nvPr/>
        </p:nvSpPr>
        <p:spPr>
          <a:xfrm>
            <a:off x="845840" y="76926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4</a:t>
            </a:r>
            <a:r>
              <a:rPr lang="zh-CN" altLang="en-US" sz="3200" b="1" dirty="0" smtClean="0">
                <a:solidFill>
                  <a:srgbClr val="7030A0"/>
                </a:solidFill>
                <a:latin typeface="宋体" pitchFamily="2" charset="-122"/>
                <a:ea typeface="宋体" pitchFamily="2" charset="-122"/>
              </a:rPr>
              <a:t>、公路货物运费计算</a:t>
            </a:r>
            <a:endParaRPr lang="zh-CN" altLang="en-US" sz="3200" b="1" dirty="0">
              <a:solidFill>
                <a:srgbClr val="7030A0"/>
              </a:solidFill>
              <a:latin typeface="宋体" pitchFamily="2" charset="-122"/>
              <a:ea typeface="宋体" pitchFamily="2" charset="-122"/>
            </a:endParaRPr>
          </a:p>
        </p:txBody>
      </p:sp>
      <p:sp>
        <p:nvSpPr>
          <p:cNvPr id="4" name="矩形 3"/>
          <p:cNvSpPr/>
          <p:nvPr/>
        </p:nvSpPr>
        <p:spPr>
          <a:xfrm>
            <a:off x="827584" y="1679238"/>
            <a:ext cx="7488832" cy="3416320"/>
          </a:xfrm>
          <a:prstGeom prst="rect">
            <a:avLst/>
          </a:prstGeom>
        </p:spPr>
        <p:txBody>
          <a:bodyPr wrap="square">
            <a:spAutoFit/>
          </a:bodyPr>
          <a:lstStyle/>
          <a:p>
            <a:pPr indent="457200">
              <a:lnSpc>
                <a:spcPct val="150000"/>
              </a:lnSpc>
            </a:pPr>
            <a:r>
              <a:rPr lang="zh-CN" altLang="en-US" sz="2400" dirty="0" smtClean="0">
                <a:solidFill>
                  <a:srgbClr val="FF0000"/>
                </a:solidFill>
                <a:latin typeface="宋体" pitchFamily="2" charset="-122"/>
                <a:ea typeface="宋体" pitchFamily="2" charset="-122"/>
              </a:rPr>
              <a:t>（</a:t>
            </a:r>
            <a:r>
              <a:rPr lang="en-US" altLang="zh-CN" sz="2400" dirty="0" smtClean="0">
                <a:solidFill>
                  <a:srgbClr val="FF0000"/>
                </a:solidFill>
                <a:latin typeface="宋体" pitchFamily="2" charset="-122"/>
                <a:ea typeface="宋体" pitchFamily="2" charset="-122"/>
              </a:rPr>
              <a:t>3</a:t>
            </a:r>
            <a:r>
              <a:rPr lang="zh-CN" altLang="en-US" sz="2400" dirty="0" smtClean="0">
                <a:solidFill>
                  <a:srgbClr val="FF0000"/>
                </a:solidFill>
                <a:latin typeface="宋体" pitchFamily="2" charset="-122"/>
                <a:ea typeface="宋体" pitchFamily="2" charset="-122"/>
              </a:rPr>
              <a:t>）集装箱运费计算</a:t>
            </a:r>
          </a:p>
          <a:p>
            <a:pPr indent="457200">
              <a:lnSpc>
                <a:spcPct val="150000"/>
              </a:lnSpc>
            </a:pPr>
            <a:r>
              <a:rPr lang="zh-CN" altLang="en-US" sz="2400" dirty="0" smtClean="0">
                <a:latin typeface="宋体" pitchFamily="2" charset="-122"/>
                <a:ea typeface="宋体" pitchFamily="2" charset="-122"/>
              </a:rPr>
              <a:t>重（空）集装箱运费</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箱次费*计费箱数</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重（空）箱运价*计费箱数*计费里程</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其他杂费</a:t>
            </a:r>
          </a:p>
          <a:p>
            <a:pPr indent="457200">
              <a:lnSpc>
                <a:spcPct val="150000"/>
              </a:lnSpc>
            </a:pPr>
            <a:r>
              <a:rPr lang="zh-CN" altLang="en-US" sz="2400" dirty="0" smtClean="0">
                <a:solidFill>
                  <a:srgbClr val="FF0000"/>
                </a:solidFill>
                <a:latin typeface="宋体" pitchFamily="2" charset="-122"/>
                <a:ea typeface="宋体" pitchFamily="2" charset="-122"/>
              </a:rPr>
              <a:t>（</a:t>
            </a:r>
            <a:r>
              <a:rPr lang="en-US" altLang="zh-CN" sz="2400" dirty="0" smtClean="0">
                <a:solidFill>
                  <a:srgbClr val="FF0000"/>
                </a:solidFill>
                <a:latin typeface="宋体" pitchFamily="2" charset="-122"/>
                <a:ea typeface="宋体" pitchFamily="2" charset="-122"/>
              </a:rPr>
              <a:t>4</a:t>
            </a:r>
            <a:r>
              <a:rPr lang="zh-CN" altLang="en-US" sz="2400" dirty="0" smtClean="0">
                <a:solidFill>
                  <a:srgbClr val="FF0000"/>
                </a:solidFill>
                <a:latin typeface="宋体" pitchFamily="2" charset="-122"/>
                <a:ea typeface="宋体" pitchFamily="2" charset="-122"/>
              </a:rPr>
              <a:t>）包车运费计算</a:t>
            </a:r>
          </a:p>
          <a:p>
            <a:pPr indent="457200">
              <a:lnSpc>
                <a:spcPct val="150000"/>
              </a:lnSpc>
            </a:pPr>
            <a:r>
              <a:rPr lang="zh-CN" altLang="en-US" sz="2400" dirty="0" smtClean="0">
                <a:latin typeface="宋体" pitchFamily="2" charset="-122"/>
                <a:ea typeface="宋体" pitchFamily="2" charset="-122"/>
              </a:rPr>
              <a:t>包车运费</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包车运价*包用车辆吨位*计费时间</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其他费用 </a:t>
            </a:r>
          </a:p>
        </p:txBody>
      </p:sp>
      <p:pic>
        <p:nvPicPr>
          <p:cNvPr id="5" name="Picture 2"/>
          <p:cNvPicPr>
            <a:picLocks noChangeAspect="1" noChangeArrowheads="1"/>
          </p:cNvPicPr>
          <p:nvPr/>
        </p:nvPicPr>
        <p:blipFill>
          <a:blip r:embed="rId2" cstate="print"/>
          <a:srcRect/>
          <a:stretch>
            <a:fillRect/>
          </a:stretch>
        </p:blipFill>
        <p:spPr bwMode="auto">
          <a:xfrm>
            <a:off x="107504" y="574948"/>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539552" y="869533"/>
            <a:ext cx="5904656" cy="4708981"/>
          </a:xfrm>
          <a:prstGeom prst="rect">
            <a:avLst/>
          </a:prstGeom>
          <a:noFill/>
        </p:spPr>
        <p:txBody>
          <a:bodyPr wrap="square" rtlCol="0">
            <a:spAutoFit/>
          </a:bodyPr>
          <a:lstStyle/>
          <a:p>
            <a:pPr indent="457200">
              <a:lnSpc>
                <a:spcPct val="150000"/>
              </a:lnSpc>
            </a:pP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、瓷砖重</a:t>
            </a:r>
            <a:r>
              <a:rPr lang="en-US" altLang="zh-CN" sz="2000" dirty="0" smtClean="0">
                <a:latin typeface="宋体" panose="02010600030101010101" pitchFamily="2" charset="-122"/>
                <a:ea typeface="宋体" panose="02010600030101010101" pitchFamily="2" charset="-122"/>
              </a:rPr>
              <a:t>4538kg</a:t>
            </a:r>
            <a:r>
              <a:rPr lang="zh-CN" altLang="en-US" sz="2000" dirty="0" smtClean="0">
                <a:latin typeface="宋体" panose="02010600030101010101" pitchFamily="2" charset="-122"/>
                <a:ea typeface="宋体" panose="02010600030101010101" pitchFamily="2" charset="-122"/>
              </a:rPr>
              <a:t>，按照整车办理，计费重量为</a:t>
            </a:r>
            <a:r>
              <a:rPr lang="en-US" altLang="zh-CN" sz="2000" dirty="0" smtClean="0">
                <a:latin typeface="宋体" panose="02010600030101010101" pitchFamily="2" charset="-122"/>
                <a:ea typeface="宋体" panose="02010600030101010101" pitchFamily="2" charset="-122"/>
              </a:rPr>
              <a:t>4.5t</a:t>
            </a:r>
          </a:p>
          <a:p>
            <a:pPr indent="457200">
              <a:lnSpc>
                <a:spcPct val="150000"/>
              </a:lnSpc>
            </a:pP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、一级普货费率为</a:t>
            </a:r>
            <a:r>
              <a:rPr lang="en-US" altLang="zh-CN" sz="2000" dirty="0" smtClean="0">
                <a:latin typeface="宋体" panose="02010600030101010101" pitchFamily="2" charset="-122"/>
                <a:ea typeface="宋体" panose="02010600030101010101" pitchFamily="2" charset="-122"/>
              </a:rPr>
              <a:t>1.2</a:t>
            </a:r>
            <a:r>
              <a:rPr lang="zh-CN" altLang="en-US" sz="2000" dirty="0" smtClean="0">
                <a:latin typeface="宋体" panose="02010600030101010101" pitchFamily="2" charset="-122"/>
                <a:ea typeface="宋体" panose="02010600030101010101" pitchFamily="2" charset="-122"/>
              </a:rPr>
              <a:t>元</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a:t>
            </a:r>
            <a:r>
              <a:rPr lang="en-US" altLang="zh-CN" sz="2000" dirty="0" err="1" smtClean="0">
                <a:latin typeface="宋体" panose="02010600030101010101" pitchFamily="2" charset="-122"/>
                <a:ea typeface="宋体" panose="02010600030101010101" pitchFamily="2" charset="-122"/>
              </a:rPr>
              <a:t>t﹒km</a:t>
            </a:r>
            <a:r>
              <a:rPr lang="zh-CN" altLang="en-US" sz="2000" dirty="0" smtClean="0">
                <a:latin typeface="宋体" panose="02010600030101010101" pitchFamily="2" charset="-122"/>
                <a:ea typeface="宋体" panose="02010600030101010101" pitchFamily="2" charset="-122"/>
              </a:rPr>
              <a:t>），瓷砖为普货三级，计价加成</a:t>
            </a:r>
            <a:r>
              <a:rPr lang="en-US" altLang="zh-CN" sz="2000" dirty="0" smtClean="0">
                <a:latin typeface="宋体" panose="02010600030101010101" pitchFamily="2" charset="-122"/>
                <a:ea typeface="宋体" panose="02010600030101010101" pitchFamily="2" charset="-122"/>
              </a:rPr>
              <a:t>30%</a:t>
            </a:r>
            <a:r>
              <a:rPr lang="zh-CN" altLang="en-US" sz="2000" dirty="0" smtClean="0">
                <a:latin typeface="宋体" panose="02010600030101010101" pitchFamily="2" charset="-122"/>
                <a:ea typeface="宋体" panose="02010600030101010101" pitchFamily="2" charset="-122"/>
              </a:rPr>
              <a:t>，运价为</a:t>
            </a:r>
            <a:r>
              <a:rPr lang="en-US" altLang="zh-CN" sz="2000" dirty="0" smtClean="0">
                <a:latin typeface="宋体" panose="02010600030101010101" pitchFamily="2" charset="-122"/>
                <a:ea typeface="宋体" panose="02010600030101010101" pitchFamily="2" charset="-122"/>
              </a:rPr>
              <a:t>1.2</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1+30%</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=1.56 </a:t>
            </a:r>
            <a:r>
              <a:rPr lang="zh-CN" altLang="en-US" sz="2000" dirty="0" smtClean="0">
                <a:latin typeface="宋体" panose="02010600030101010101" pitchFamily="2" charset="-122"/>
                <a:ea typeface="宋体" panose="02010600030101010101" pitchFamily="2" charset="-122"/>
              </a:rPr>
              <a:t>（</a:t>
            </a:r>
            <a:r>
              <a:rPr lang="en-US" altLang="zh-CN" sz="2000" dirty="0" err="1" smtClean="0">
                <a:latin typeface="宋体" panose="02010600030101010101" pitchFamily="2" charset="-122"/>
                <a:ea typeface="宋体" panose="02010600030101010101" pitchFamily="2" charset="-122"/>
              </a:rPr>
              <a:t>t﹒km</a:t>
            </a:r>
            <a:r>
              <a:rPr lang="zh-CN" altLang="en-US" sz="2000" dirty="0" smtClean="0">
                <a:latin typeface="宋体" panose="02010600030101010101" pitchFamily="2" charset="-122"/>
                <a:ea typeface="宋体" panose="02010600030101010101" pitchFamily="2" charset="-122"/>
              </a:rPr>
              <a:t>）。</a:t>
            </a:r>
          </a:p>
          <a:p>
            <a:pPr indent="457200">
              <a:lnSpc>
                <a:spcPct val="150000"/>
              </a:lnSpc>
            </a:pP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、计费里程为</a:t>
            </a:r>
            <a:r>
              <a:rPr lang="en-US" altLang="zh-CN" sz="2000" dirty="0" smtClean="0">
                <a:latin typeface="宋体" panose="02010600030101010101" pitchFamily="2" charset="-122"/>
                <a:ea typeface="宋体" panose="02010600030101010101" pitchFamily="2" charset="-122"/>
              </a:rPr>
              <a:t>36km</a:t>
            </a:r>
            <a:r>
              <a:rPr lang="zh-CN" altLang="en-US" sz="2000" dirty="0" smtClean="0">
                <a:latin typeface="宋体" panose="02010600030101010101" pitchFamily="2" charset="-122"/>
                <a:ea typeface="宋体" panose="02010600030101010101" pitchFamily="2" charset="-122"/>
              </a:rPr>
              <a:t>，吨次费为</a:t>
            </a:r>
            <a:r>
              <a:rPr lang="en-US" altLang="zh-CN" sz="2000" dirty="0" smtClean="0">
                <a:latin typeface="宋体" panose="02010600030101010101" pitchFamily="2" charset="-122"/>
                <a:ea typeface="宋体" panose="02010600030101010101" pitchFamily="2" charset="-122"/>
              </a:rPr>
              <a:t>16</a:t>
            </a:r>
            <a:r>
              <a:rPr lang="zh-CN" altLang="en-US" sz="2000" dirty="0" smtClean="0">
                <a:latin typeface="宋体" panose="02010600030101010101" pitchFamily="2" charset="-122"/>
                <a:ea typeface="宋体" panose="02010600030101010101" pitchFamily="2" charset="-122"/>
              </a:rPr>
              <a:t>元</a:t>
            </a:r>
            <a:r>
              <a:rPr lang="en-US" altLang="zh-CN" sz="2000" dirty="0" smtClean="0">
                <a:latin typeface="宋体" panose="02010600030101010101" pitchFamily="2" charset="-122"/>
                <a:ea typeface="宋体" panose="02010600030101010101" pitchFamily="2" charset="-122"/>
              </a:rPr>
              <a:t>/t</a:t>
            </a:r>
            <a:r>
              <a:rPr lang="zh-CN" altLang="en-US" sz="2000" dirty="0" smtClean="0">
                <a:latin typeface="宋体" panose="02010600030101010101" pitchFamily="2" charset="-122"/>
                <a:ea typeface="宋体" panose="02010600030101010101" pitchFamily="2" charset="-122"/>
              </a:rPr>
              <a:t>，途中通行收费</a:t>
            </a:r>
            <a:r>
              <a:rPr lang="en-US" altLang="zh-CN" sz="2000" dirty="0" smtClean="0">
                <a:latin typeface="宋体" panose="02010600030101010101" pitchFamily="2" charset="-122"/>
                <a:ea typeface="宋体" panose="02010600030101010101" pitchFamily="2" charset="-122"/>
              </a:rPr>
              <a:t>35</a:t>
            </a:r>
            <a:r>
              <a:rPr lang="zh-CN" altLang="en-US" sz="2000" dirty="0" smtClean="0">
                <a:latin typeface="宋体" panose="02010600030101010101" pitchFamily="2" charset="-122"/>
                <a:ea typeface="宋体" panose="02010600030101010101" pitchFamily="2" charset="-122"/>
              </a:rPr>
              <a:t>元。 </a:t>
            </a:r>
          </a:p>
          <a:p>
            <a:pPr indent="457200">
              <a:lnSpc>
                <a:spcPct val="150000"/>
              </a:lnSpc>
            </a:pPr>
            <a:r>
              <a:rPr lang="en-US" altLang="zh-CN" sz="2000" dirty="0" smtClean="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、整批货物运费 </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吨次费</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计费重量</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整批货物运价</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计费重量</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计费里程</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其他杂费 </a:t>
            </a:r>
            <a:r>
              <a:rPr lang="en-US" altLang="zh-CN" sz="2000" dirty="0" smtClean="0">
                <a:latin typeface="宋体" panose="02010600030101010101" pitchFamily="2" charset="-122"/>
                <a:ea typeface="宋体" panose="02010600030101010101" pitchFamily="2" charset="-122"/>
              </a:rPr>
              <a:t>=16 ×4.5+1.56 ×4.5 ×36+35 =359.72=360</a:t>
            </a:r>
            <a:r>
              <a:rPr lang="zh-CN" altLang="en-US" sz="2000" dirty="0" smtClean="0">
                <a:latin typeface="宋体" panose="02010600030101010101" pitchFamily="2" charset="-122"/>
                <a:ea typeface="宋体" panose="02010600030101010101" pitchFamily="2" charset="-122"/>
              </a:rPr>
              <a:t>元 </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857759" y="265212"/>
            <a:ext cx="3642233"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pic>
        <p:nvPicPr>
          <p:cNvPr id="8195" name="Picture 3"/>
          <p:cNvPicPr>
            <a:picLocks noChangeAspect="1" noChangeArrowheads="1"/>
          </p:cNvPicPr>
          <p:nvPr/>
        </p:nvPicPr>
        <p:blipFill>
          <a:blip r:embed="rId2" cstate="print"/>
          <a:srcRect/>
          <a:stretch>
            <a:fillRect/>
          </a:stretch>
        </p:blipFill>
        <p:spPr bwMode="auto">
          <a:xfrm>
            <a:off x="6444208" y="1489348"/>
            <a:ext cx="2466333" cy="310172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539552" y="985292"/>
            <a:ext cx="252028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技能训练</a:t>
            </a:r>
            <a:endParaRPr lang="zh-CN" altLang="en-US" sz="3200" b="1" dirty="0">
              <a:solidFill>
                <a:srgbClr val="7030A0"/>
              </a:solidFill>
              <a:latin typeface="宋体" pitchFamily="2" charset="-122"/>
              <a:ea typeface="宋体" pitchFamily="2" charset="-122"/>
            </a:endParaRP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395536" y="1849388"/>
            <a:ext cx="5400600" cy="2862322"/>
          </a:xfrm>
          <a:prstGeom prst="rect">
            <a:avLst/>
          </a:prstGeom>
          <a:noFill/>
        </p:spPr>
        <p:txBody>
          <a:bodyPr wrap="square" rtlCol="0">
            <a:spAutoFit/>
          </a:bodyPr>
          <a:lstStyle/>
          <a:p>
            <a:pPr indent="457200">
              <a:lnSpc>
                <a:spcPct val="150000"/>
              </a:lnSpc>
            </a:pP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、某商人托运两箱毛绒玩具，每箱规格为</a:t>
            </a:r>
            <a:r>
              <a:rPr lang="en-US" altLang="zh-CN" sz="2400" dirty="0" smtClean="0">
                <a:latin typeface="宋体" panose="02010600030101010101" pitchFamily="2" charset="-122"/>
                <a:ea typeface="宋体" panose="02010600030101010101" pitchFamily="2" charset="-122"/>
              </a:rPr>
              <a:t>1.0m×0.8m×0.8m</a:t>
            </a:r>
            <a:r>
              <a:rPr lang="zh-CN" altLang="en-US" sz="2400" dirty="0" smtClean="0">
                <a:latin typeface="宋体" panose="02010600030101010101" pitchFamily="2" charset="-122"/>
                <a:ea typeface="宋体" panose="02010600030101010101" pitchFamily="2" charset="-122"/>
              </a:rPr>
              <a:t>、毛重</a:t>
            </a:r>
            <a:r>
              <a:rPr lang="en-US" altLang="zh-CN" sz="2400" dirty="0" smtClean="0">
                <a:latin typeface="宋体" panose="02010600030101010101" pitchFamily="2" charset="-122"/>
                <a:ea typeface="宋体" panose="02010600030101010101" pitchFamily="2" charset="-122"/>
              </a:rPr>
              <a:t>185.3kg</a:t>
            </a:r>
            <a:r>
              <a:rPr lang="zh-CN" altLang="en-US" sz="2400" dirty="0" smtClean="0">
                <a:latin typeface="宋体" panose="02010600030101010101" pitchFamily="2" charset="-122"/>
                <a:ea typeface="宋体" panose="02010600030101010101" pitchFamily="2" charset="-122"/>
              </a:rPr>
              <a:t>，该货物运费率为</a:t>
            </a:r>
            <a:r>
              <a:rPr lang="en-US" altLang="zh-CN" sz="2400" dirty="0" smtClean="0">
                <a:latin typeface="宋体" panose="02010600030101010101" pitchFamily="2" charset="-122"/>
                <a:ea typeface="宋体" panose="02010600030101010101" pitchFamily="2" charset="-122"/>
              </a:rPr>
              <a:t>0.0025</a:t>
            </a:r>
            <a:r>
              <a:rPr lang="zh-CN" altLang="en-US" sz="2400" dirty="0" smtClean="0">
                <a:latin typeface="宋体" panose="02010600030101010101" pitchFamily="2" charset="-122"/>
                <a:ea typeface="宋体" panose="02010600030101010101" pitchFamily="2" charset="-122"/>
              </a:rPr>
              <a:t>元</a:t>
            </a:r>
            <a:r>
              <a:rPr lang="en-US" altLang="zh-CN" sz="2400" dirty="0" smtClean="0">
                <a:latin typeface="宋体" panose="02010600030101010101" pitchFamily="2" charset="-122"/>
                <a:ea typeface="宋体" panose="02010600030101010101" pitchFamily="2" charset="-122"/>
              </a:rPr>
              <a:t>/</a:t>
            </a:r>
            <a:r>
              <a:rPr lang="en-US" altLang="zh-CN" sz="2400" dirty="0" err="1" smtClean="0">
                <a:latin typeface="宋体" panose="02010600030101010101" pitchFamily="2" charset="-122"/>
                <a:ea typeface="宋体" panose="02010600030101010101" pitchFamily="2" charset="-122"/>
              </a:rPr>
              <a:t>kg·km</a:t>
            </a:r>
            <a:r>
              <a:rPr lang="zh-CN" altLang="en-US" sz="2400" dirty="0" smtClean="0">
                <a:latin typeface="宋体" panose="02010600030101010101" pitchFamily="2" charset="-122"/>
                <a:ea typeface="宋体" panose="02010600030101010101" pitchFamily="2" charset="-122"/>
              </a:rPr>
              <a:t>，运输距离为</a:t>
            </a:r>
            <a:r>
              <a:rPr lang="en-US" altLang="zh-CN" sz="2400" dirty="0" smtClean="0">
                <a:latin typeface="宋体" panose="02010600030101010101" pitchFamily="2" charset="-122"/>
                <a:ea typeface="宋体" panose="02010600030101010101" pitchFamily="2" charset="-122"/>
              </a:rPr>
              <a:t>120km</a:t>
            </a:r>
            <a:r>
              <a:rPr lang="zh-CN" altLang="en-US" sz="2400" dirty="0" smtClean="0">
                <a:latin typeface="宋体" panose="02010600030101010101" pitchFamily="2" charset="-122"/>
                <a:ea typeface="宋体" panose="02010600030101010101" pitchFamily="2" charset="-122"/>
              </a:rPr>
              <a:t>。计算货主要支付多少运费？</a:t>
            </a:r>
          </a:p>
        </p:txBody>
      </p:sp>
      <p:pic>
        <p:nvPicPr>
          <p:cNvPr id="9218" name="Picture 2"/>
          <p:cNvPicPr>
            <a:picLocks noChangeAspect="1" noChangeArrowheads="1"/>
          </p:cNvPicPr>
          <p:nvPr/>
        </p:nvPicPr>
        <p:blipFill>
          <a:blip r:embed="rId2" cstate="print"/>
          <a:srcRect/>
          <a:stretch>
            <a:fillRect/>
          </a:stretch>
        </p:blipFill>
        <p:spPr bwMode="auto">
          <a:xfrm>
            <a:off x="6372200" y="1489348"/>
            <a:ext cx="18669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 xmlns:a16="http://schemas.microsoft.com/office/drawing/2014/main" id="{3C4E2FDE-611B-4E17-87A9-28EC14BA017B}"/>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491880" y="163336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：公路货物运输基础知识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 xmlns:a16="http://schemas.microsoft.com/office/drawing/2014/main"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：公路运输生产计划的编制</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491880" y="235344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：公路货物运输组织管理</a:t>
            </a:r>
            <a:endParaRPr lang="zh-CN" altLang="en-US" sz="2400" b="1" dirty="0">
              <a:latin typeface="宋体" pitchFamily="2" charset="-122"/>
              <a:ea typeface="宋体" pitchFamily="2" charset="-122"/>
            </a:endParaRPr>
          </a:p>
        </p:txBody>
      </p:sp>
      <p:sp>
        <p:nvSpPr>
          <p:cNvPr id="21" name="文本框 20">
            <a:extLst>
              <a:ext uri="{FF2B5EF4-FFF2-40B4-BE49-F238E27FC236}">
                <a16:creationId xmlns="" xmlns:a16="http://schemas.microsoft.com/office/drawing/2014/main" id="{1CF00137-4FB9-42F9-8AD0-9211F61625C9}"/>
              </a:ext>
            </a:extLst>
          </p:cNvPr>
          <p:cNvSpPr txBox="1"/>
          <p:nvPr/>
        </p:nvSpPr>
        <p:spPr>
          <a:xfrm>
            <a:off x="3505536" y="3688886"/>
            <a:ext cx="481087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a:t>
            </a:r>
            <a:r>
              <a:rPr lang="zh-CN" altLang="en-US" sz="2400" b="1" dirty="0" smtClean="0">
                <a:latin typeface="宋体" pitchFamily="2" charset="-122"/>
                <a:ea typeface="宋体" pitchFamily="2" charset="-122"/>
              </a:rPr>
              <a:t>：车辆运行路径的确定</a:t>
            </a:r>
            <a:endParaRPr lang="zh-CN" altLang="en-US" sz="2400" b="1" dirty="0">
              <a:latin typeface="宋体" pitchFamily="2" charset="-122"/>
              <a:ea typeface="宋体" pitchFamily="2" charset="-122"/>
            </a:endParaRPr>
          </a:p>
        </p:txBody>
      </p:sp>
      <p:pic>
        <p:nvPicPr>
          <p:cNvPr id="22" name="图形 21" descr="指向右边的反手食指">
            <a:extLst>
              <a:ext uri="{FF2B5EF4-FFF2-40B4-BE49-F238E27FC236}">
                <a16:creationId xmlns="" xmlns:a16="http://schemas.microsoft.com/office/drawing/2014/main" id="{B464AE59-A9E3-4C52-A2B1-13C8B5A6F971}"/>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 xmlns:a16="http://schemas.microsoft.com/office/drawing/2014/main" id="{CF685725-BB64-4E3C-B24B-8BAEFE0C4408}"/>
              </a:ext>
            </a:extLst>
          </p:cNvPr>
          <p:cNvSpPr txBox="1"/>
          <p:nvPr/>
        </p:nvSpPr>
        <p:spPr>
          <a:xfrm>
            <a:off x="3505536" y="4352787"/>
            <a:ext cx="4954896"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a:t>
            </a:r>
            <a:r>
              <a:rPr lang="zh-CN" altLang="en-US" sz="2400" b="1" dirty="0" smtClean="0">
                <a:latin typeface="宋体" pitchFamily="2" charset="-122"/>
                <a:ea typeface="宋体" pitchFamily="2" charset="-122"/>
              </a:rPr>
              <a:t>：公路货物运输费用计算</a:t>
            </a:r>
            <a:endParaRPr lang="zh-CN" altLang="en-US" sz="2400" b="1" dirty="0">
              <a:latin typeface="宋体" pitchFamily="2" charset="-122"/>
              <a:ea typeface="宋体" pitchFamily="2" charset="-122"/>
            </a:endParaRPr>
          </a:p>
        </p:txBody>
      </p:sp>
      <p:sp>
        <p:nvSpPr>
          <p:cNvPr id="26" name="矩形 25">
            <a:extLst>
              <a:ext uri="{FF2B5EF4-FFF2-40B4-BE49-F238E27FC236}">
                <a16:creationId xmlns="" xmlns:a16="http://schemas.microsoft.com/office/drawing/2014/main" id="{810FAAC4-2946-4187-AE48-B2616F293B3B}"/>
              </a:ext>
            </a:extLst>
          </p:cNvPr>
          <p:cNvSpPr/>
          <p:nvPr/>
        </p:nvSpPr>
        <p:spPr>
          <a:xfrm>
            <a:off x="539552" y="1048589"/>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项目三   认识运输</a:t>
            </a:r>
            <a:endParaRPr lang="zh-CN" altLang="en-US" sz="3600" dirty="0">
              <a:solidFill>
                <a:srgbClr val="FF0000"/>
              </a:solidFill>
              <a:latin typeface="宋体" pitchFamily="2" charset="-122"/>
              <a:ea typeface="宋体" pitchFamily="2" charset="-122"/>
            </a:endParaRPr>
          </a:p>
        </p:txBody>
      </p:sp>
      <p:pic>
        <p:nvPicPr>
          <p:cNvPr id="24" name="图形 21" descr="指向右边的反手食指">
            <a:extLst>
              <a:ext uri="{FF2B5EF4-FFF2-40B4-BE49-F238E27FC236}">
                <a16:creationId xmlns="" xmlns:a16="http://schemas.microsoft.com/office/drawing/2014/main" id="{B464AE59-A9E3-4C52-A2B1-13C8B5A6F971}"/>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4931613"/>
            <a:ext cx="482352" cy="482352"/>
          </a:xfrm>
          <a:prstGeom prst="rect">
            <a:avLst/>
          </a:prstGeom>
        </p:spPr>
      </p:pic>
      <p:sp>
        <p:nvSpPr>
          <p:cNvPr id="25" name="文本框 22">
            <a:extLst>
              <a:ext uri="{FF2B5EF4-FFF2-40B4-BE49-F238E27FC236}">
                <a16:creationId xmlns="" xmlns:a16="http://schemas.microsoft.com/office/drawing/2014/main" id="{CF685725-BB64-4E3C-B24B-8BAEFE0C4408}"/>
              </a:ext>
            </a:extLst>
          </p:cNvPr>
          <p:cNvSpPr txBox="1"/>
          <p:nvPr/>
        </p:nvSpPr>
        <p:spPr>
          <a:xfrm>
            <a:off x="3505536" y="4988123"/>
            <a:ext cx="52429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a:t>
            </a:r>
            <a:r>
              <a:rPr lang="zh-CN" altLang="en-US" sz="2400" b="1" dirty="0" smtClean="0">
                <a:latin typeface="宋体" pitchFamily="2" charset="-122"/>
                <a:ea typeface="宋体" pitchFamily="2" charset="-122"/>
              </a:rPr>
              <a:t>务六：公路特种货物运输组织管理</a:t>
            </a:r>
            <a:endParaRPr lang="zh-CN" altLang="en-US" sz="2400" b="1"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539552" y="985292"/>
            <a:ext cx="252028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技能训练</a:t>
            </a:r>
            <a:endParaRPr lang="zh-CN" altLang="en-US" sz="3200" b="1" dirty="0">
              <a:solidFill>
                <a:srgbClr val="7030A0"/>
              </a:solidFill>
              <a:latin typeface="宋体" pitchFamily="2" charset="-122"/>
              <a:ea typeface="宋体" pitchFamily="2" charset="-122"/>
            </a:endParaRP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395536" y="1849388"/>
            <a:ext cx="8136904" cy="2775760"/>
          </a:xfrm>
          <a:prstGeom prst="rect">
            <a:avLst/>
          </a:prstGeom>
          <a:noFill/>
        </p:spPr>
        <p:txBody>
          <a:bodyPr wrap="square" rtlCol="0">
            <a:spAutoFit/>
          </a:bodyPr>
          <a:lstStyle/>
          <a:p>
            <a:pPr indent="457200">
              <a:lnSpc>
                <a:spcPct val="150000"/>
              </a:lnSpc>
            </a:pP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、某人包用运输公司一辆</a:t>
            </a:r>
            <a:r>
              <a:rPr lang="en-US" altLang="zh-CN" sz="2400" dirty="0" smtClean="0">
                <a:latin typeface="宋体" panose="02010600030101010101" pitchFamily="2" charset="-122"/>
                <a:ea typeface="宋体" panose="02010600030101010101" pitchFamily="2" charset="-122"/>
              </a:rPr>
              <a:t>5t</a:t>
            </a:r>
            <a:r>
              <a:rPr lang="zh-CN" altLang="en-US" sz="2400" dirty="0" smtClean="0">
                <a:latin typeface="宋体" panose="02010600030101010101" pitchFamily="2" charset="-122"/>
                <a:ea typeface="宋体" panose="02010600030101010101" pitchFamily="2" charset="-122"/>
              </a:rPr>
              <a:t>货车</a:t>
            </a:r>
            <a:r>
              <a:rPr lang="en-US" altLang="zh-CN" sz="2400" dirty="0" smtClean="0">
                <a:latin typeface="宋体" panose="02010600030101010101" pitchFamily="2" charset="-122"/>
                <a:ea typeface="宋体" panose="02010600030101010101" pitchFamily="2" charset="-122"/>
              </a:rPr>
              <a:t>5</a:t>
            </a:r>
            <a:r>
              <a:rPr lang="zh-CN" altLang="en-US" sz="2400" dirty="0" smtClean="0">
                <a:latin typeface="宋体" panose="02010600030101010101" pitchFamily="2" charset="-122"/>
                <a:ea typeface="宋体" panose="02010600030101010101" pitchFamily="2" charset="-122"/>
              </a:rPr>
              <a:t>小时</a:t>
            </a:r>
            <a:r>
              <a:rPr lang="en-US" altLang="zh-CN" sz="2400" dirty="0" smtClean="0">
                <a:latin typeface="宋体" panose="02010600030101010101" pitchFamily="2" charset="-122"/>
                <a:ea typeface="宋体" panose="02010600030101010101" pitchFamily="2" charset="-122"/>
              </a:rPr>
              <a:t>40</a:t>
            </a:r>
            <a:r>
              <a:rPr lang="zh-CN" altLang="en-US" sz="2400" dirty="0" smtClean="0">
                <a:latin typeface="宋体" panose="02010600030101010101" pitchFamily="2" charset="-122"/>
                <a:ea typeface="宋体" panose="02010600030101010101" pitchFamily="2" charset="-122"/>
              </a:rPr>
              <a:t>分钟，包车运价为</a:t>
            </a:r>
            <a:r>
              <a:rPr lang="en-US" altLang="zh-CN" sz="2400" dirty="0" smtClean="0">
                <a:latin typeface="宋体" panose="02010600030101010101" pitchFamily="2" charset="-122"/>
                <a:ea typeface="宋体" panose="02010600030101010101" pitchFamily="2" charset="-122"/>
              </a:rPr>
              <a:t>12</a:t>
            </a:r>
            <a:r>
              <a:rPr lang="zh-CN" altLang="en-US" sz="2400" dirty="0" smtClean="0">
                <a:latin typeface="宋体" panose="02010600030101010101" pitchFamily="2" charset="-122"/>
                <a:ea typeface="宋体" panose="02010600030101010101" pitchFamily="2" charset="-122"/>
              </a:rPr>
              <a:t>元</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a:t>
            </a:r>
            <a:r>
              <a:rPr lang="en-US" altLang="zh-CN" sz="2400" dirty="0" err="1" smtClean="0">
                <a:latin typeface="宋体" panose="02010600030101010101" pitchFamily="2" charset="-122"/>
                <a:ea typeface="宋体" panose="02010600030101010101" pitchFamily="2" charset="-122"/>
              </a:rPr>
              <a:t>t·h</a:t>
            </a:r>
            <a:r>
              <a:rPr lang="zh-CN" altLang="en-US" sz="2400" dirty="0" smtClean="0">
                <a:latin typeface="宋体" panose="02010600030101010101" pitchFamily="2" charset="-122"/>
                <a:ea typeface="宋体" panose="02010600030101010101" pitchFamily="2" charset="-122"/>
              </a:rPr>
              <a:t>），应包用人要求对车辆进行了改装，发生工料费</a:t>
            </a:r>
            <a:r>
              <a:rPr lang="en-US" altLang="zh-CN" sz="2400" dirty="0" smtClean="0">
                <a:latin typeface="宋体" panose="02010600030101010101" pitchFamily="2" charset="-122"/>
                <a:ea typeface="宋体" panose="02010600030101010101" pitchFamily="2" charset="-122"/>
              </a:rPr>
              <a:t>120</a:t>
            </a:r>
            <a:r>
              <a:rPr lang="zh-CN" altLang="en-US" sz="2400" dirty="0" smtClean="0">
                <a:latin typeface="宋体" panose="02010600030101010101" pitchFamily="2" charset="-122"/>
                <a:ea typeface="宋体" panose="02010600030101010101" pitchFamily="2" charset="-122"/>
              </a:rPr>
              <a:t>元，包用期间运输玻璃</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箱、食盐</a:t>
            </a:r>
            <a:r>
              <a:rPr lang="en-US" altLang="zh-CN" sz="2400" dirty="0" smtClean="0">
                <a:latin typeface="宋体" panose="02010600030101010101" pitchFamily="2" charset="-122"/>
                <a:ea typeface="宋体" panose="02010600030101010101" pitchFamily="2" charset="-122"/>
              </a:rPr>
              <a:t>3t</a:t>
            </a:r>
            <a:r>
              <a:rPr lang="zh-CN" altLang="en-US" sz="2400" dirty="0" smtClean="0">
                <a:latin typeface="宋体" panose="02010600030101010101" pitchFamily="2" charset="-122"/>
                <a:ea typeface="宋体" panose="02010600030101010101" pitchFamily="2" charset="-122"/>
              </a:rPr>
              <a:t>，发生通行费</a:t>
            </a:r>
            <a:r>
              <a:rPr lang="en-US" altLang="zh-CN" sz="2400" dirty="0" smtClean="0">
                <a:latin typeface="宋体" panose="02010600030101010101" pitchFamily="2" charset="-122"/>
                <a:ea typeface="宋体" panose="02010600030101010101" pitchFamily="2" charset="-122"/>
              </a:rPr>
              <a:t>70</a:t>
            </a:r>
            <a:r>
              <a:rPr lang="zh-CN" altLang="en-US" sz="2400" dirty="0" smtClean="0">
                <a:latin typeface="宋体" panose="02010600030101010101" pitchFamily="2" charset="-122"/>
                <a:ea typeface="宋体" panose="02010600030101010101" pitchFamily="2" charset="-122"/>
              </a:rPr>
              <a:t>元，行驶里程总计</a:t>
            </a:r>
            <a:r>
              <a:rPr lang="en-US" altLang="zh-CN" sz="2400" dirty="0" smtClean="0">
                <a:latin typeface="宋体" panose="02010600030101010101" pitchFamily="2" charset="-122"/>
                <a:ea typeface="宋体" panose="02010600030101010101" pitchFamily="2" charset="-122"/>
              </a:rPr>
              <a:t>136km</a:t>
            </a:r>
            <a:r>
              <a:rPr lang="zh-CN" altLang="en-US" sz="2400" dirty="0" smtClean="0">
                <a:latin typeface="宋体" panose="02010600030101010101" pitchFamily="2" charset="-122"/>
                <a:ea typeface="宋体" panose="02010600030101010101" pitchFamily="2" charset="-122"/>
              </a:rPr>
              <a:t>。请计算包用人应支付多少运费？</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907704" y="553244"/>
            <a:ext cx="6408712"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务五：公路货物运输费用的计算</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611560" y="2002497"/>
            <a:ext cx="5400600" cy="3416320"/>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某货主托运一批瓷砖，重</a:t>
            </a:r>
            <a:r>
              <a:rPr lang="en-US" altLang="zh-CN" sz="2400" dirty="0" smtClean="0">
                <a:latin typeface="宋体" panose="02010600030101010101" pitchFamily="2" charset="-122"/>
                <a:ea typeface="宋体" panose="02010600030101010101" pitchFamily="2" charset="-122"/>
              </a:rPr>
              <a:t>4538kg</a:t>
            </a:r>
            <a:r>
              <a:rPr lang="zh-CN" altLang="en-US" sz="2400" dirty="0" smtClean="0">
                <a:latin typeface="宋体" panose="02010600030101010101" pitchFamily="2" charset="-122"/>
                <a:ea typeface="宋体" panose="02010600030101010101" pitchFamily="2" charset="-122"/>
              </a:rPr>
              <a:t>，承运人公布的一级普货费率为</a:t>
            </a:r>
            <a:r>
              <a:rPr lang="en-US" altLang="zh-CN" sz="2400" dirty="0" smtClean="0">
                <a:latin typeface="宋体" panose="02010600030101010101" pitchFamily="2" charset="-122"/>
                <a:ea typeface="宋体" panose="02010600030101010101" pitchFamily="2" charset="-122"/>
              </a:rPr>
              <a:t>1.2</a:t>
            </a:r>
            <a:r>
              <a:rPr lang="zh-CN" altLang="en-US" sz="2400" dirty="0" smtClean="0">
                <a:latin typeface="宋体" panose="02010600030101010101" pitchFamily="2" charset="-122"/>
                <a:ea typeface="宋体" panose="02010600030101010101" pitchFamily="2" charset="-122"/>
              </a:rPr>
              <a:t>元</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a:t>
            </a:r>
            <a:r>
              <a:rPr lang="en-US" altLang="zh-CN" sz="2400" dirty="0" err="1" smtClean="0">
                <a:latin typeface="宋体" panose="02010600030101010101" pitchFamily="2" charset="-122"/>
                <a:ea typeface="宋体" panose="02010600030101010101" pitchFamily="2" charset="-122"/>
              </a:rPr>
              <a:t>t﹒km</a:t>
            </a:r>
            <a:r>
              <a:rPr lang="zh-CN" altLang="en-US" sz="2400" dirty="0" smtClean="0">
                <a:latin typeface="宋体" panose="02010600030101010101" pitchFamily="2" charset="-122"/>
                <a:ea typeface="宋体" panose="02010600030101010101" pitchFamily="2" charset="-122"/>
              </a:rPr>
              <a:t>），吨次费为</a:t>
            </a:r>
            <a:r>
              <a:rPr lang="en-US" altLang="zh-CN" sz="2400" dirty="0" smtClean="0">
                <a:latin typeface="宋体" panose="02010600030101010101" pitchFamily="2" charset="-122"/>
                <a:ea typeface="宋体" panose="02010600030101010101" pitchFamily="2" charset="-122"/>
              </a:rPr>
              <a:t>16</a:t>
            </a:r>
            <a:r>
              <a:rPr lang="zh-CN" altLang="en-US" sz="2400" dirty="0" smtClean="0">
                <a:latin typeface="宋体" panose="02010600030101010101" pitchFamily="2" charset="-122"/>
                <a:ea typeface="宋体" panose="02010600030101010101" pitchFamily="2" charset="-122"/>
              </a:rPr>
              <a:t>元</a:t>
            </a:r>
            <a:r>
              <a:rPr lang="en-US" altLang="zh-CN" sz="2400" dirty="0" smtClean="0">
                <a:latin typeface="宋体" panose="02010600030101010101" pitchFamily="2" charset="-122"/>
                <a:ea typeface="宋体" panose="02010600030101010101" pitchFamily="2" charset="-122"/>
              </a:rPr>
              <a:t>/t</a:t>
            </a:r>
            <a:r>
              <a:rPr lang="zh-CN" altLang="en-US" sz="2400" dirty="0" smtClean="0">
                <a:latin typeface="宋体" panose="02010600030101010101" pitchFamily="2" charset="-122"/>
                <a:ea typeface="宋体" panose="02010600030101010101" pitchFamily="2" charset="-122"/>
              </a:rPr>
              <a:t>，该批货物运输距离为</a:t>
            </a:r>
            <a:r>
              <a:rPr lang="en-US" altLang="zh-CN" sz="2400" dirty="0" smtClean="0">
                <a:latin typeface="宋体" panose="02010600030101010101" pitchFamily="2" charset="-122"/>
                <a:ea typeface="宋体" panose="02010600030101010101" pitchFamily="2" charset="-122"/>
              </a:rPr>
              <a:t>36km</a:t>
            </a:r>
            <a:r>
              <a:rPr lang="zh-CN" altLang="en-US" sz="2400" dirty="0" smtClean="0">
                <a:latin typeface="宋体" panose="02010600030101010101" pitchFamily="2" charset="-122"/>
                <a:ea typeface="宋体" panose="02010600030101010101" pitchFamily="2" charset="-122"/>
              </a:rPr>
              <a:t>，瓷砖为普货三级，计价加成</a:t>
            </a:r>
            <a:r>
              <a:rPr lang="en-US" altLang="zh-CN" sz="2400" dirty="0" smtClean="0">
                <a:latin typeface="宋体" panose="02010600030101010101" pitchFamily="2" charset="-122"/>
                <a:ea typeface="宋体" panose="02010600030101010101" pitchFamily="2" charset="-122"/>
              </a:rPr>
              <a:t>30%</a:t>
            </a:r>
            <a:r>
              <a:rPr lang="zh-CN" altLang="en-US" sz="2400" dirty="0" smtClean="0">
                <a:latin typeface="宋体" panose="02010600030101010101" pitchFamily="2" charset="-122"/>
                <a:ea typeface="宋体" panose="02010600030101010101" pitchFamily="2" charset="-122"/>
              </a:rPr>
              <a:t>，途中通行收费</a:t>
            </a:r>
            <a:r>
              <a:rPr lang="en-US" altLang="zh-CN" sz="2400" dirty="0" smtClean="0">
                <a:latin typeface="宋体" panose="02010600030101010101" pitchFamily="2" charset="-122"/>
                <a:ea typeface="宋体" panose="02010600030101010101" pitchFamily="2" charset="-122"/>
              </a:rPr>
              <a:t>35</a:t>
            </a:r>
            <a:r>
              <a:rPr lang="zh-CN" altLang="en-US" sz="2400" dirty="0" smtClean="0">
                <a:latin typeface="宋体" panose="02010600030101010101" pitchFamily="2" charset="-122"/>
                <a:ea typeface="宋体" panose="02010600030101010101" pitchFamily="2" charset="-122"/>
              </a:rPr>
              <a:t>元。请计算货主应支付多少运费？ </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6300192" y="2209428"/>
            <a:ext cx="2087488" cy="270913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1368515" y="697260"/>
            <a:ext cx="553998" cy="460851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务五：公路货物运输费用计算</a:t>
            </a:r>
            <a:endParaRPr lang="zh-CN" altLang="en-US" sz="2400" b="1" dirty="0">
              <a:solidFill>
                <a:schemeClr val="bg1"/>
              </a:solidFill>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EB69F60B-D445-4E23-8025-627EC7F182D8}"/>
              </a:ext>
            </a:extLst>
          </p:cNvPr>
          <p:cNvSpPr txBox="1"/>
          <p:nvPr/>
        </p:nvSpPr>
        <p:spPr>
          <a:xfrm>
            <a:off x="3777454" y="2281436"/>
            <a:ext cx="4104456" cy="461665"/>
          </a:xfrm>
          <a:prstGeom prst="rect">
            <a:avLst/>
          </a:prstGeom>
          <a:noFill/>
        </p:spPr>
        <p:txBody>
          <a:bodyPr wrap="square" rtlCol="0">
            <a:spAutoFit/>
          </a:bodyPr>
          <a:lstStyle/>
          <a:p>
            <a:r>
              <a:rPr lang="zh-CN" altLang="en-US" sz="2400" dirty="0" smtClean="0"/>
              <a:t>公路货物运输计价标准</a:t>
            </a:r>
            <a:endParaRPr lang="en-US" altLang="zh-CN" sz="2400" dirty="0"/>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306856"/>
            <a:ext cx="341423" cy="349527"/>
          </a:xfrm>
          <a:prstGeom prst="rect">
            <a:avLst/>
          </a:prstGeom>
        </p:spPr>
      </p:pic>
      <p:cxnSp>
        <p:nvCxnSpPr>
          <p:cNvPr id="21" name="直接连接符 20">
            <a:extLst>
              <a:ext uri="{FF2B5EF4-FFF2-40B4-BE49-F238E27FC236}">
                <a16:creationId xmlns="" xmlns:a16="http://schemas.microsoft.com/office/drawing/2014/main" id="{3E401B2C-C83B-4020-A942-524FF528151A}"/>
              </a:ext>
            </a:extLst>
          </p:cNvPr>
          <p:cNvCxnSpPr>
            <a:cxnSpLocks/>
          </p:cNvCxnSpPr>
          <p:nvPr/>
        </p:nvCxnSpPr>
        <p:spPr>
          <a:xfrm>
            <a:off x="1691680" y="5305772"/>
            <a:ext cx="0" cy="409228"/>
          </a:xfrm>
          <a:prstGeom prst="line">
            <a:avLst/>
          </a:prstGeom>
        </p:spPr>
        <p:style>
          <a:lnRef idx="1">
            <a:schemeClr val="dk1"/>
          </a:lnRef>
          <a:fillRef idx="0">
            <a:schemeClr val="dk1"/>
          </a:fillRef>
          <a:effectRef idx="0">
            <a:schemeClr val="dk1"/>
          </a:effectRef>
          <a:fontRef idx="minor">
            <a:schemeClr val="tx1"/>
          </a:fontRef>
        </p:style>
      </p:cxnSp>
      <p:sp>
        <p:nvSpPr>
          <p:cNvPr id="9" name="文本框 19">
            <a:extLst>
              <a:ext uri="{FF2B5EF4-FFF2-40B4-BE49-F238E27FC236}">
                <a16:creationId xmlns="" xmlns:a16="http://schemas.microsoft.com/office/drawing/2014/main" id="{EB69F60B-D445-4E23-8025-627EC7F182D8}"/>
              </a:ext>
            </a:extLst>
          </p:cNvPr>
          <p:cNvSpPr txBox="1"/>
          <p:nvPr/>
        </p:nvSpPr>
        <p:spPr>
          <a:xfrm>
            <a:off x="3779912" y="2971899"/>
            <a:ext cx="4104456" cy="461665"/>
          </a:xfrm>
          <a:prstGeom prst="rect">
            <a:avLst/>
          </a:prstGeom>
          <a:noFill/>
        </p:spPr>
        <p:txBody>
          <a:bodyPr wrap="square" rtlCol="0">
            <a:spAutoFit/>
          </a:bodyPr>
          <a:lstStyle/>
          <a:p>
            <a:r>
              <a:rPr lang="zh-CN" altLang="en-US" sz="2400" dirty="0" smtClean="0"/>
              <a:t>计价类别</a:t>
            </a:r>
            <a:endParaRPr lang="en-US" altLang="zh-CN" sz="2400" dirty="0"/>
          </a:p>
        </p:txBody>
      </p:sp>
      <p:pic>
        <p:nvPicPr>
          <p:cNvPr id="10"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8086" y="2997319"/>
            <a:ext cx="341423" cy="349527"/>
          </a:xfrm>
          <a:prstGeom prst="rect">
            <a:avLst/>
          </a:prstGeom>
        </p:spPr>
      </p:pic>
      <p:sp>
        <p:nvSpPr>
          <p:cNvPr id="11" name="文本框 19">
            <a:extLst>
              <a:ext uri="{FF2B5EF4-FFF2-40B4-BE49-F238E27FC236}">
                <a16:creationId xmlns="" xmlns:a16="http://schemas.microsoft.com/office/drawing/2014/main" id="{EB69F60B-D445-4E23-8025-627EC7F182D8}"/>
              </a:ext>
            </a:extLst>
          </p:cNvPr>
          <p:cNvSpPr txBox="1"/>
          <p:nvPr/>
        </p:nvSpPr>
        <p:spPr>
          <a:xfrm>
            <a:off x="3779912" y="3649588"/>
            <a:ext cx="4104456" cy="461665"/>
          </a:xfrm>
          <a:prstGeom prst="rect">
            <a:avLst/>
          </a:prstGeom>
          <a:noFill/>
        </p:spPr>
        <p:txBody>
          <a:bodyPr wrap="square" rtlCol="0">
            <a:spAutoFit/>
          </a:bodyPr>
          <a:lstStyle/>
          <a:p>
            <a:r>
              <a:rPr lang="zh-CN" altLang="en-US" sz="2400" dirty="0" smtClean="0"/>
              <a:t>货物运价价目</a:t>
            </a:r>
            <a:endParaRPr lang="en-US" altLang="zh-CN" sz="2400" dirty="0"/>
          </a:p>
        </p:txBody>
      </p:sp>
      <p:pic>
        <p:nvPicPr>
          <p:cNvPr id="12"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8086" y="3675008"/>
            <a:ext cx="341423" cy="349527"/>
          </a:xfrm>
          <a:prstGeom prst="rect">
            <a:avLst/>
          </a:prstGeom>
        </p:spPr>
      </p:pic>
      <p:sp>
        <p:nvSpPr>
          <p:cNvPr id="15" name="文本框 19">
            <a:extLst>
              <a:ext uri="{FF2B5EF4-FFF2-40B4-BE49-F238E27FC236}">
                <a16:creationId xmlns="" xmlns:a16="http://schemas.microsoft.com/office/drawing/2014/main" id="{EB69F60B-D445-4E23-8025-627EC7F182D8}"/>
              </a:ext>
            </a:extLst>
          </p:cNvPr>
          <p:cNvSpPr txBox="1"/>
          <p:nvPr/>
        </p:nvSpPr>
        <p:spPr>
          <a:xfrm>
            <a:off x="3779912" y="4340051"/>
            <a:ext cx="4104456" cy="461665"/>
          </a:xfrm>
          <a:prstGeom prst="rect">
            <a:avLst/>
          </a:prstGeom>
          <a:noFill/>
        </p:spPr>
        <p:txBody>
          <a:bodyPr wrap="square" rtlCol="0">
            <a:spAutoFit/>
          </a:bodyPr>
          <a:lstStyle/>
          <a:p>
            <a:r>
              <a:rPr lang="zh-CN" altLang="en-US" sz="2400" dirty="0" smtClean="0"/>
              <a:t>公路货物运费计算</a:t>
            </a:r>
            <a:endParaRPr lang="en-US" altLang="zh-CN" sz="2400" dirty="0"/>
          </a:p>
        </p:txBody>
      </p:sp>
      <p:pic>
        <p:nvPicPr>
          <p:cNvPr id="16"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8086" y="4365471"/>
            <a:ext cx="341423" cy="34952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1417340"/>
            <a:ext cx="7128792" cy="2862322"/>
          </a:xfrm>
          <a:prstGeom prst="rect">
            <a:avLst/>
          </a:prstGeom>
          <a:noFill/>
        </p:spPr>
        <p:txBody>
          <a:bodyPr wrap="square" rtlCol="0">
            <a:spAutoFit/>
          </a:bodyPr>
          <a:lstStyle/>
          <a:p>
            <a:pPr>
              <a:lnSpc>
                <a:spcPct val="150000"/>
              </a:lnSpc>
              <a:buFont typeface="Wingdings" pitchFamily="2" charset="2"/>
              <a:buChar char="p"/>
            </a:pPr>
            <a:r>
              <a:rPr lang="zh-CN" altLang="en-US" sz="2400" dirty="0" smtClean="0">
                <a:solidFill>
                  <a:srgbClr val="FF0000"/>
                </a:solidFill>
                <a:latin typeface="宋体" panose="02010600030101010101" pitchFamily="2" charset="-122"/>
                <a:ea typeface="宋体" panose="02010600030101010101" pitchFamily="2" charset="-122"/>
              </a:rPr>
              <a:t>计费重量</a:t>
            </a:r>
          </a:p>
          <a:p>
            <a:pPr>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(1)</a:t>
            </a:r>
            <a:r>
              <a:rPr lang="zh-CN" altLang="en-US" sz="2400" dirty="0" smtClean="0">
                <a:solidFill>
                  <a:srgbClr val="FF0000"/>
                </a:solidFill>
                <a:latin typeface="宋体" panose="02010600030101010101" pitchFamily="2" charset="-122"/>
                <a:ea typeface="宋体" panose="02010600030101010101" pitchFamily="2" charset="-122"/>
              </a:rPr>
              <a:t>计量单位</a:t>
            </a:r>
            <a:endParaRPr lang="en-US" altLang="zh-CN" sz="2400" dirty="0" smtClean="0">
              <a:solidFill>
                <a:srgbClr val="FF0000"/>
              </a:solidFill>
              <a:latin typeface="宋体" panose="02010600030101010101" pitchFamily="2" charset="-122"/>
              <a:ea typeface="宋体" panose="02010600030101010101" pitchFamily="2" charset="-122"/>
            </a:endParaRPr>
          </a:p>
          <a:p>
            <a:pPr>
              <a:lnSpc>
                <a:spcPct val="150000"/>
              </a:lnSpc>
            </a:pPr>
            <a:r>
              <a:rPr lang="zh-CN" altLang="en-US" sz="2400" dirty="0" smtClean="0">
                <a:latin typeface="宋体" panose="02010600030101010101" pitchFamily="2" charset="-122"/>
                <a:ea typeface="宋体" panose="02010600030101010101" pitchFamily="2" charset="-122"/>
              </a:rPr>
              <a:t>①整批货物运输以</a:t>
            </a:r>
            <a:r>
              <a:rPr lang="zh-CN" altLang="en-US" sz="2400" dirty="0" smtClean="0">
                <a:solidFill>
                  <a:srgbClr val="FF0000"/>
                </a:solidFill>
                <a:latin typeface="宋体" panose="02010600030101010101" pitchFamily="2" charset="-122"/>
                <a:ea typeface="宋体" panose="02010600030101010101" pitchFamily="2" charset="-122"/>
              </a:rPr>
              <a:t>吨</a:t>
            </a:r>
            <a:r>
              <a:rPr lang="zh-CN" altLang="en-US" sz="2400" dirty="0" smtClean="0">
                <a:latin typeface="宋体" panose="02010600030101010101" pitchFamily="2" charset="-122"/>
                <a:ea typeface="宋体" panose="02010600030101010101" pitchFamily="2" charset="-122"/>
              </a:rPr>
              <a:t>为单位。</a:t>
            </a:r>
            <a:endParaRPr lang="en-US" altLang="zh-CN" sz="2400" dirty="0" smtClean="0">
              <a:latin typeface="宋体" panose="02010600030101010101" pitchFamily="2" charset="-122"/>
              <a:ea typeface="宋体" panose="02010600030101010101" pitchFamily="2" charset="-122"/>
            </a:endParaRPr>
          </a:p>
          <a:p>
            <a:pPr>
              <a:lnSpc>
                <a:spcPct val="150000"/>
              </a:lnSpc>
            </a:pPr>
            <a:r>
              <a:rPr lang="zh-CN" altLang="en-US" sz="2400" dirty="0" smtClean="0">
                <a:latin typeface="宋体" panose="02010600030101010101" pitchFamily="2" charset="-122"/>
                <a:ea typeface="宋体" panose="02010600030101010101" pitchFamily="2" charset="-122"/>
              </a:rPr>
              <a:t>②零担货物运输以</a:t>
            </a:r>
            <a:r>
              <a:rPr lang="zh-CN" altLang="en-US" sz="2400" dirty="0" smtClean="0">
                <a:solidFill>
                  <a:srgbClr val="FF0000"/>
                </a:solidFill>
                <a:latin typeface="宋体" panose="02010600030101010101" pitchFamily="2" charset="-122"/>
                <a:ea typeface="宋体" panose="02010600030101010101" pitchFamily="2" charset="-122"/>
              </a:rPr>
              <a:t>千克</a:t>
            </a:r>
            <a:r>
              <a:rPr lang="zh-CN" altLang="en-US" sz="2400" dirty="0" smtClean="0">
                <a:latin typeface="宋体" panose="02010600030101010101" pitchFamily="2" charset="-122"/>
                <a:ea typeface="宋体" panose="02010600030101010101" pitchFamily="2" charset="-122"/>
              </a:rPr>
              <a:t>为单位。</a:t>
            </a:r>
            <a:endParaRPr lang="en-US" altLang="zh-CN" sz="2400" dirty="0" smtClean="0">
              <a:latin typeface="宋体" panose="02010600030101010101" pitchFamily="2" charset="-122"/>
              <a:ea typeface="宋体" panose="02010600030101010101" pitchFamily="2" charset="-122"/>
            </a:endParaRPr>
          </a:p>
          <a:p>
            <a:pPr>
              <a:lnSpc>
                <a:spcPct val="150000"/>
              </a:lnSpc>
            </a:pPr>
            <a:r>
              <a:rPr lang="zh-CN" altLang="en-US" sz="2400" dirty="0" smtClean="0">
                <a:latin typeface="宋体" panose="02010600030101010101" pitchFamily="2" charset="-122"/>
                <a:ea typeface="宋体" panose="02010600030101010101" pitchFamily="2" charset="-122"/>
              </a:rPr>
              <a:t>③集装箱运输以</a:t>
            </a:r>
            <a:r>
              <a:rPr lang="zh-CN" altLang="en-US" sz="2400" dirty="0" smtClean="0">
                <a:solidFill>
                  <a:srgbClr val="FF0000"/>
                </a:solidFill>
                <a:latin typeface="宋体" panose="02010600030101010101" pitchFamily="2" charset="-122"/>
                <a:ea typeface="宋体" panose="02010600030101010101" pitchFamily="2" charset="-122"/>
              </a:rPr>
              <a:t>箱</a:t>
            </a:r>
            <a:r>
              <a:rPr lang="zh-CN" altLang="en-US" sz="2400" dirty="0" smtClean="0">
                <a:latin typeface="宋体" panose="02010600030101010101" pitchFamily="2" charset="-122"/>
                <a:ea typeface="宋体" panose="02010600030101010101" pitchFamily="2" charset="-122"/>
              </a:rPr>
              <a:t>为单位。 </a:t>
            </a:r>
          </a:p>
        </p:txBody>
      </p:sp>
      <p:sp>
        <p:nvSpPr>
          <p:cNvPr id="6" name="文本框 2">
            <a:extLst>
              <a:ext uri="{FF2B5EF4-FFF2-40B4-BE49-F238E27FC236}">
                <a16:creationId xmlns="" xmlns:a16="http://schemas.microsoft.com/office/drawing/2014/main" id="{C495479F-8938-467C-B6A1-5D2B4DC4F2A9}"/>
              </a:ext>
            </a:extLst>
          </p:cNvPr>
          <p:cNvSpPr txBox="1"/>
          <p:nvPr/>
        </p:nvSpPr>
        <p:spPr>
          <a:xfrm>
            <a:off x="989856" y="76926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、公路货物运输计价标准</a:t>
            </a:r>
            <a:endParaRPr lang="zh-CN" altLang="en-US" sz="3200" b="1" dirty="0">
              <a:solidFill>
                <a:srgbClr val="7030A0"/>
              </a:solidFill>
              <a:latin typeface="宋体" pitchFamily="2" charset="-122"/>
              <a:ea typeface="宋体" pitchFamily="2" charset="-122"/>
            </a:endParaRPr>
          </a:p>
        </p:txBody>
      </p:sp>
      <p:pic>
        <p:nvPicPr>
          <p:cNvPr id="4" name="Picture 2"/>
          <p:cNvPicPr>
            <a:picLocks noChangeAspect="1" noChangeArrowheads="1"/>
          </p:cNvPicPr>
          <p:nvPr/>
        </p:nvPicPr>
        <p:blipFill>
          <a:blip r:embed="rId2" cstate="print"/>
          <a:srcRect/>
          <a:stretch>
            <a:fillRect/>
          </a:stretch>
        </p:blipFill>
        <p:spPr bwMode="auto">
          <a:xfrm>
            <a:off x="251520" y="481236"/>
            <a:ext cx="942975" cy="9144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796136" y="1633364"/>
            <a:ext cx="2741833" cy="336309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3275856" y="625252"/>
            <a:ext cx="5544616" cy="4524315"/>
          </a:xfrm>
          <a:prstGeom prst="rect">
            <a:avLst/>
          </a:prstGeom>
          <a:noFill/>
        </p:spPr>
        <p:txBody>
          <a:bodyPr wrap="square" rtlCol="0">
            <a:spAutoFit/>
          </a:bodyPr>
          <a:lstStyle/>
          <a:p>
            <a:pPr>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(2)</a:t>
            </a:r>
            <a:r>
              <a:rPr lang="zh-CN" altLang="en-US" sz="2400" dirty="0" smtClean="0">
                <a:solidFill>
                  <a:srgbClr val="FF0000"/>
                </a:solidFill>
                <a:latin typeface="宋体" panose="02010600030101010101" pitchFamily="2" charset="-122"/>
                <a:ea typeface="宋体" panose="02010600030101010101" pitchFamily="2" charset="-122"/>
              </a:rPr>
              <a:t>重量确定 </a:t>
            </a:r>
          </a:p>
          <a:p>
            <a:pPr>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①一般货物：</a:t>
            </a:r>
            <a:r>
              <a:rPr lang="zh-CN" altLang="en-US" sz="2400" dirty="0" smtClean="0">
                <a:latin typeface="宋体" panose="02010600030101010101" pitchFamily="2" charset="-122"/>
                <a:ea typeface="宋体" panose="02010600030101010101" pitchFamily="2" charset="-122"/>
              </a:rPr>
              <a:t>无论整批、零担货物</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计费重量均按毛重计算。</a:t>
            </a:r>
            <a:endParaRPr lang="en-US" altLang="zh-CN" sz="2400" dirty="0" smtClean="0">
              <a:latin typeface="宋体" panose="02010600030101010101" pitchFamily="2" charset="-122"/>
              <a:ea typeface="宋体" panose="02010600030101010101" pitchFamily="2" charset="-122"/>
            </a:endParaRPr>
          </a:p>
          <a:p>
            <a:pPr>
              <a:lnSpc>
                <a:spcPct val="150000"/>
              </a:lnSpc>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 </a:t>
            </a:r>
            <a:r>
              <a:rPr lang="zh-CN" altLang="en-US" sz="2400" dirty="0" smtClean="0">
                <a:solidFill>
                  <a:srgbClr val="FF0000"/>
                </a:solidFill>
                <a:latin typeface="宋体" panose="02010600030101010101" pitchFamily="2" charset="-122"/>
                <a:ea typeface="宋体" panose="02010600030101010101" pitchFamily="2" charset="-122"/>
              </a:rPr>
              <a:t>整批货物</a:t>
            </a:r>
            <a:r>
              <a:rPr lang="zh-CN" altLang="en-US" sz="2400" dirty="0" smtClean="0">
                <a:latin typeface="宋体" panose="02010600030101010101" pitchFamily="2" charset="-122"/>
                <a:ea typeface="宋体" panose="02010600030101010101" pitchFamily="2" charset="-122"/>
              </a:rPr>
              <a:t>吨以下计至</a:t>
            </a:r>
            <a:r>
              <a:rPr lang="en-US" altLang="zh-CN" sz="2400" dirty="0" smtClean="0">
                <a:solidFill>
                  <a:srgbClr val="FF0000"/>
                </a:solidFill>
                <a:latin typeface="宋体" panose="02010600030101010101" pitchFamily="2" charset="-122"/>
                <a:ea typeface="宋体" panose="02010600030101010101" pitchFamily="2" charset="-122"/>
              </a:rPr>
              <a:t>100</a:t>
            </a:r>
            <a:r>
              <a:rPr lang="zh-CN" altLang="en-US" sz="2400" dirty="0" smtClean="0">
                <a:solidFill>
                  <a:srgbClr val="FF0000"/>
                </a:solidFill>
                <a:latin typeface="宋体" panose="02010600030101010101" pitchFamily="2" charset="-122"/>
                <a:ea typeface="宋体" panose="02010600030101010101" pitchFamily="2" charset="-122"/>
              </a:rPr>
              <a:t>千克</a:t>
            </a:r>
            <a:r>
              <a:rPr lang="zh-CN" altLang="en-US" sz="2400" dirty="0" smtClean="0">
                <a:latin typeface="宋体" panose="02010600030101010101" pitchFamily="2" charset="-122"/>
                <a:ea typeface="宋体" panose="02010600030101010101" pitchFamily="2" charset="-122"/>
              </a:rPr>
              <a:t>，尾数不足</a:t>
            </a:r>
            <a:r>
              <a:rPr lang="en-US" altLang="zh-CN" sz="2400" dirty="0" smtClean="0">
                <a:latin typeface="宋体" panose="02010600030101010101" pitchFamily="2" charset="-122"/>
                <a:ea typeface="宋体" panose="02010600030101010101" pitchFamily="2" charset="-122"/>
              </a:rPr>
              <a:t>100</a:t>
            </a:r>
            <a:r>
              <a:rPr lang="zh-CN" altLang="en-US" sz="2400" dirty="0" smtClean="0">
                <a:latin typeface="宋体" panose="02010600030101010101" pitchFamily="2" charset="-122"/>
                <a:ea typeface="宋体" panose="02010600030101010101" pitchFamily="2" charset="-122"/>
              </a:rPr>
              <a:t>千克的，四舍五入。 </a:t>
            </a:r>
            <a:endParaRPr lang="en-US" altLang="zh-CN" sz="2400" dirty="0" smtClean="0">
              <a:latin typeface="宋体" panose="02010600030101010101" pitchFamily="2" charset="-122"/>
              <a:ea typeface="宋体" panose="02010600030101010101" pitchFamily="2" charset="-122"/>
            </a:endParaRPr>
          </a:p>
          <a:p>
            <a:pPr>
              <a:lnSpc>
                <a:spcPct val="150000"/>
              </a:lnSpc>
            </a:pPr>
            <a:r>
              <a:rPr lang="en-US" altLang="zh-CN" sz="2400" dirty="0" smtClean="0">
                <a:latin typeface="宋体" panose="02010600030101010101" pitchFamily="2" charset="-122"/>
                <a:ea typeface="宋体" panose="02010600030101010101" pitchFamily="2" charset="-122"/>
              </a:rPr>
              <a:t>    </a:t>
            </a:r>
            <a:r>
              <a:rPr lang="zh-CN" altLang="en-US" sz="2400" dirty="0" smtClean="0">
                <a:solidFill>
                  <a:srgbClr val="FF0000"/>
                </a:solidFill>
                <a:latin typeface="宋体" panose="02010600030101010101" pitchFamily="2" charset="-122"/>
                <a:ea typeface="宋体" panose="02010600030101010101" pitchFamily="2" charset="-122"/>
              </a:rPr>
              <a:t>零担货物</a:t>
            </a:r>
            <a:r>
              <a:rPr lang="zh-CN" altLang="en-US" sz="2400" dirty="0" smtClean="0">
                <a:latin typeface="宋体" panose="02010600030101010101" pitchFamily="2" charset="-122"/>
                <a:ea typeface="宋体" panose="02010600030101010101" pitchFamily="2" charset="-122"/>
              </a:rPr>
              <a:t>起码计费重量为</a:t>
            </a:r>
            <a:r>
              <a:rPr lang="en-US" altLang="zh-CN" sz="2400" dirty="0" smtClean="0">
                <a:solidFill>
                  <a:srgbClr val="FF0000"/>
                </a:solidFill>
                <a:latin typeface="宋体" panose="02010600030101010101" pitchFamily="2" charset="-122"/>
                <a:ea typeface="宋体" panose="02010600030101010101" pitchFamily="2" charset="-122"/>
              </a:rPr>
              <a:t>1</a:t>
            </a:r>
            <a:r>
              <a:rPr lang="zh-CN" altLang="en-US" sz="2400" dirty="0" smtClean="0">
                <a:solidFill>
                  <a:srgbClr val="FF0000"/>
                </a:solidFill>
                <a:latin typeface="宋体" panose="02010600030101010101" pitchFamily="2" charset="-122"/>
                <a:ea typeface="宋体" panose="02010600030101010101" pitchFamily="2" charset="-122"/>
              </a:rPr>
              <a:t>千克</a:t>
            </a:r>
            <a:r>
              <a:rPr lang="zh-CN" altLang="en-US" sz="2400" dirty="0" smtClean="0">
                <a:latin typeface="宋体" panose="02010600030101010101" pitchFamily="2" charset="-122"/>
                <a:ea typeface="宋体" panose="02010600030101010101" pitchFamily="2" charset="-122"/>
              </a:rPr>
              <a:t>。重量在</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千克以上</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尾数不足</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千克的</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四舍五入。</a:t>
            </a:r>
          </a:p>
        </p:txBody>
      </p:sp>
      <p:pic>
        <p:nvPicPr>
          <p:cNvPr id="4098" name="Picture 2"/>
          <p:cNvPicPr>
            <a:picLocks noChangeAspect="1" noChangeArrowheads="1"/>
          </p:cNvPicPr>
          <p:nvPr/>
        </p:nvPicPr>
        <p:blipFill>
          <a:blip r:embed="rId2" cstate="print"/>
          <a:srcRect/>
          <a:stretch>
            <a:fillRect/>
          </a:stretch>
        </p:blipFill>
        <p:spPr bwMode="auto">
          <a:xfrm>
            <a:off x="467544" y="1345332"/>
            <a:ext cx="2298461" cy="351130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611560" y="759390"/>
            <a:ext cx="7632848" cy="3970318"/>
          </a:xfrm>
          <a:prstGeom prst="rect">
            <a:avLst/>
          </a:prstGeom>
          <a:noFill/>
        </p:spPr>
        <p:txBody>
          <a:bodyPr wrap="square" rtlCol="0">
            <a:spAutoFit/>
          </a:bodyPr>
          <a:lstStyle/>
          <a:p>
            <a:pPr>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(2)</a:t>
            </a:r>
            <a:r>
              <a:rPr lang="zh-CN" altLang="en-US" sz="2400" dirty="0" smtClean="0">
                <a:solidFill>
                  <a:srgbClr val="FF0000"/>
                </a:solidFill>
                <a:latin typeface="宋体" panose="02010600030101010101" pitchFamily="2" charset="-122"/>
                <a:ea typeface="宋体" panose="02010600030101010101" pitchFamily="2" charset="-122"/>
              </a:rPr>
              <a:t>重量确定 </a:t>
            </a:r>
          </a:p>
          <a:p>
            <a:pPr>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②轻泡货物：</a:t>
            </a:r>
            <a:r>
              <a:rPr lang="zh-CN" altLang="en-US" sz="2400" dirty="0" smtClean="0">
                <a:latin typeface="宋体" panose="02010600030101010101" pitchFamily="2" charset="-122"/>
                <a:ea typeface="宋体" panose="02010600030101010101" pitchFamily="2" charset="-122"/>
              </a:rPr>
              <a:t>指每立方米重量不足</a:t>
            </a:r>
            <a:r>
              <a:rPr lang="en-US" altLang="zh-CN" sz="2400" dirty="0" smtClean="0">
                <a:latin typeface="宋体" panose="02010600030101010101" pitchFamily="2" charset="-122"/>
                <a:ea typeface="宋体" panose="02010600030101010101" pitchFamily="2" charset="-122"/>
              </a:rPr>
              <a:t>333</a:t>
            </a:r>
            <a:r>
              <a:rPr lang="zh-CN" altLang="en-US" sz="2400" dirty="0" smtClean="0">
                <a:latin typeface="宋体" panose="02010600030101010101" pitchFamily="2" charset="-122"/>
                <a:ea typeface="宋体" panose="02010600030101010101" pitchFamily="2" charset="-122"/>
              </a:rPr>
              <a:t>千克的货物。 </a:t>
            </a:r>
            <a:endParaRPr lang="en-US" altLang="zh-CN" sz="2400" dirty="0" smtClean="0">
              <a:latin typeface="宋体" panose="02010600030101010101" pitchFamily="2" charset="-122"/>
              <a:ea typeface="宋体" panose="02010600030101010101" pitchFamily="2" charset="-122"/>
            </a:endParaRPr>
          </a:p>
          <a:p>
            <a:pPr>
              <a:lnSpc>
                <a:spcPct val="150000"/>
              </a:lnSpc>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装运</a:t>
            </a:r>
            <a:r>
              <a:rPr lang="zh-CN" altLang="en-US" sz="2400" dirty="0" smtClean="0">
                <a:solidFill>
                  <a:srgbClr val="FF0000"/>
                </a:solidFill>
                <a:latin typeface="宋体" panose="02010600030101010101" pitchFamily="2" charset="-122"/>
                <a:ea typeface="宋体" panose="02010600030101010101" pitchFamily="2" charset="-122"/>
              </a:rPr>
              <a:t>整批</a:t>
            </a:r>
            <a:r>
              <a:rPr lang="zh-CN" altLang="en-US" sz="2400" dirty="0" smtClean="0">
                <a:latin typeface="宋体" panose="02010600030101010101" pitchFamily="2" charset="-122"/>
                <a:ea typeface="宋体" panose="02010600030101010101" pitchFamily="2" charset="-122"/>
              </a:rPr>
              <a:t>轻泡货物的高度、长度、宽度</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以不超过有关道路交通安全规定为限度</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按</a:t>
            </a:r>
            <a:r>
              <a:rPr lang="zh-CN" altLang="en-US" sz="2400" dirty="0" smtClean="0">
                <a:solidFill>
                  <a:srgbClr val="FF0000"/>
                </a:solidFill>
                <a:latin typeface="宋体" panose="02010600030101010101" pitchFamily="2" charset="-122"/>
                <a:ea typeface="宋体" panose="02010600030101010101" pitchFamily="2" charset="-122"/>
              </a:rPr>
              <a:t>车辆标记吨位</a:t>
            </a:r>
            <a:r>
              <a:rPr lang="zh-CN" altLang="en-US" sz="2400" dirty="0" smtClean="0">
                <a:latin typeface="宋体" panose="02010600030101010101" pitchFamily="2" charset="-122"/>
                <a:ea typeface="宋体" panose="02010600030101010101" pitchFamily="2" charset="-122"/>
              </a:rPr>
              <a:t>计算重量。 </a:t>
            </a:r>
            <a:endParaRPr lang="en-US" altLang="zh-CN" sz="2400" dirty="0" smtClean="0">
              <a:latin typeface="宋体" panose="02010600030101010101" pitchFamily="2" charset="-122"/>
              <a:ea typeface="宋体" panose="02010600030101010101" pitchFamily="2" charset="-122"/>
            </a:endParaRPr>
          </a:p>
          <a:p>
            <a:pPr>
              <a:lnSpc>
                <a:spcPct val="150000"/>
              </a:lnSpc>
            </a:pPr>
            <a:r>
              <a:rPr lang="en-US" altLang="zh-CN" sz="2400" dirty="0" smtClean="0">
                <a:latin typeface="宋体" panose="02010600030101010101" pitchFamily="2" charset="-122"/>
                <a:ea typeface="宋体" panose="02010600030101010101" pitchFamily="2" charset="-122"/>
              </a:rPr>
              <a:t>    </a:t>
            </a:r>
            <a:r>
              <a:rPr lang="zh-CN" altLang="en-US" sz="2400" dirty="0" smtClean="0">
                <a:solidFill>
                  <a:srgbClr val="FF0000"/>
                </a:solidFill>
                <a:latin typeface="宋体" panose="02010600030101010101" pitchFamily="2" charset="-122"/>
                <a:ea typeface="宋体" panose="02010600030101010101" pitchFamily="2" charset="-122"/>
              </a:rPr>
              <a:t>零担</a:t>
            </a:r>
            <a:r>
              <a:rPr lang="zh-CN" altLang="en-US" sz="2400" dirty="0" smtClean="0">
                <a:latin typeface="宋体" panose="02010600030101010101" pitchFamily="2" charset="-122"/>
                <a:ea typeface="宋体" panose="02010600030101010101" pitchFamily="2" charset="-122"/>
              </a:rPr>
              <a:t>运输轻泡货物以货物包装最长、最宽、最高部位尺寸计算体积，按</a:t>
            </a:r>
            <a:r>
              <a:rPr lang="zh-CN" altLang="en-US" sz="2400" dirty="0" smtClean="0">
                <a:solidFill>
                  <a:srgbClr val="FF0000"/>
                </a:solidFill>
                <a:latin typeface="宋体" panose="02010600030101010101" pitchFamily="2" charset="-122"/>
                <a:ea typeface="宋体" panose="02010600030101010101" pitchFamily="2" charset="-122"/>
              </a:rPr>
              <a:t>每立方米折合</a:t>
            </a:r>
            <a:r>
              <a:rPr lang="en-US" altLang="zh-CN" sz="2400" dirty="0" smtClean="0">
                <a:solidFill>
                  <a:srgbClr val="FF0000"/>
                </a:solidFill>
                <a:latin typeface="宋体" panose="02010600030101010101" pitchFamily="2" charset="-122"/>
                <a:ea typeface="宋体" panose="02010600030101010101" pitchFamily="2" charset="-122"/>
              </a:rPr>
              <a:t>333</a:t>
            </a:r>
            <a:r>
              <a:rPr lang="zh-CN" altLang="en-US" sz="2400" dirty="0" smtClean="0">
                <a:solidFill>
                  <a:srgbClr val="FF0000"/>
                </a:solidFill>
                <a:latin typeface="宋体" panose="02010600030101010101" pitchFamily="2" charset="-122"/>
                <a:ea typeface="宋体" panose="02010600030101010101" pitchFamily="2" charset="-122"/>
              </a:rPr>
              <a:t>千克</a:t>
            </a:r>
            <a:r>
              <a:rPr lang="zh-CN" altLang="en-US" sz="2400" dirty="0" smtClean="0">
                <a:latin typeface="宋体" panose="02010600030101010101" pitchFamily="2" charset="-122"/>
                <a:ea typeface="宋体" panose="02010600030101010101" pitchFamily="2" charset="-122"/>
              </a:rPr>
              <a:t>计算重量。</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611560" y="1291322"/>
            <a:ext cx="4752528" cy="3416320"/>
          </a:xfrm>
          <a:prstGeom prst="rect">
            <a:avLst/>
          </a:prstGeom>
          <a:noFill/>
        </p:spPr>
        <p:txBody>
          <a:bodyPr wrap="square" rtlCol="0">
            <a:spAutoFit/>
          </a:bodyPr>
          <a:lstStyle/>
          <a:p>
            <a:pPr>
              <a:lnSpc>
                <a:spcPct val="150000"/>
              </a:lnSpc>
            </a:pPr>
            <a:r>
              <a:rPr lang="en-US" altLang="zh-CN" sz="2400" dirty="0" smtClean="0">
                <a:latin typeface="宋体" panose="02010600030101010101" pitchFamily="2" charset="-122"/>
                <a:ea typeface="宋体" panose="02010600030101010101" pitchFamily="2" charset="-122"/>
              </a:rPr>
              <a:t>(3)</a:t>
            </a:r>
            <a:r>
              <a:rPr lang="zh-CN" altLang="en-US" sz="2400" dirty="0" smtClean="0">
                <a:solidFill>
                  <a:srgbClr val="FF0000"/>
                </a:solidFill>
                <a:latin typeface="宋体" panose="02010600030101010101" pitchFamily="2" charset="-122"/>
                <a:ea typeface="宋体" panose="02010600030101010101" pitchFamily="2" charset="-122"/>
              </a:rPr>
              <a:t>包车运输</a:t>
            </a:r>
            <a:r>
              <a:rPr lang="zh-CN" altLang="en-US" sz="2400" dirty="0" smtClean="0">
                <a:latin typeface="宋体" panose="02010600030101010101" pitchFamily="2" charset="-122"/>
                <a:ea typeface="宋体" panose="02010600030101010101" pitchFamily="2" charset="-122"/>
              </a:rPr>
              <a:t>按车辆的标记吨位计算。  </a:t>
            </a:r>
          </a:p>
          <a:p>
            <a:pPr>
              <a:lnSpc>
                <a:spcPct val="150000"/>
              </a:lnSpc>
            </a:pPr>
            <a:r>
              <a:rPr lang="en-US" altLang="zh-CN" sz="2400" dirty="0" smtClean="0">
                <a:latin typeface="宋体" panose="02010600030101010101" pitchFamily="2" charset="-122"/>
                <a:ea typeface="宋体" panose="02010600030101010101" pitchFamily="2" charset="-122"/>
              </a:rPr>
              <a:t>(4)</a:t>
            </a:r>
            <a:r>
              <a:rPr lang="zh-CN" altLang="en-US" sz="2400" dirty="0" smtClean="0">
                <a:solidFill>
                  <a:srgbClr val="FF0000"/>
                </a:solidFill>
                <a:latin typeface="宋体" panose="02010600030101010101" pitchFamily="2" charset="-122"/>
                <a:ea typeface="宋体" panose="02010600030101010101" pitchFamily="2" charset="-122"/>
              </a:rPr>
              <a:t>散装货物</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如砖、瓦、砂、石、土、矿石、木材等</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按体积由各省、自治区、直辖市统一规定重量换算标准计算重量。  </a:t>
            </a:r>
          </a:p>
        </p:txBody>
      </p:sp>
      <p:pic>
        <p:nvPicPr>
          <p:cNvPr id="3074" name="Picture 2"/>
          <p:cNvPicPr>
            <a:picLocks noChangeAspect="1" noChangeArrowheads="1"/>
          </p:cNvPicPr>
          <p:nvPr/>
        </p:nvPicPr>
        <p:blipFill>
          <a:blip r:embed="rId2" cstate="print"/>
          <a:srcRect/>
          <a:stretch>
            <a:fillRect/>
          </a:stretch>
        </p:blipFill>
        <p:spPr bwMode="auto">
          <a:xfrm>
            <a:off x="5724128" y="1129308"/>
            <a:ext cx="3105150" cy="36385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755576" y="974243"/>
            <a:ext cx="7992888" cy="4524315"/>
          </a:xfrm>
          <a:prstGeom prst="rect">
            <a:avLst/>
          </a:prstGeom>
          <a:noFill/>
        </p:spPr>
        <p:txBody>
          <a:bodyPr wrap="square" rtlCol="0">
            <a:spAutoFit/>
          </a:bodyPr>
          <a:lstStyle/>
          <a:p>
            <a:pPr>
              <a:lnSpc>
                <a:spcPct val="150000"/>
              </a:lnSpc>
              <a:buFont typeface="Wingdings" pitchFamily="2" charset="2"/>
              <a:buChar char="p"/>
            </a:pPr>
            <a:r>
              <a:rPr lang="zh-CN" altLang="en-US" sz="2400" dirty="0" smtClean="0">
                <a:solidFill>
                  <a:srgbClr val="FF0000"/>
                </a:solidFill>
                <a:latin typeface="宋体" panose="02010600030101010101" pitchFamily="2" charset="-122"/>
                <a:ea typeface="宋体" panose="02010600030101010101" pitchFamily="2" charset="-122"/>
              </a:rPr>
              <a:t>计费里程</a:t>
            </a:r>
          </a:p>
          <a:p>
            <a:pPr>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(1)</a:t>
            </a:r>
            <a:r>
              <a:rPr lang="zh-CN" altLang="en-US" sz="2400" dirty="0" smtClean="0">
                <a:solidFill>
                  <a:srgbClr val="FF0000"/>
                </a:solidFill>
                <a:latin typeface="宋体" panose="02010600030101010101" pitchFamily="2" charset="-122"/>
                <a:ea typeface="宋体" panose="02010600030101010101" pitchFamily="2" charset="-122"/>
              </a:rPr>
              <a:t>里程单位：</a:t>
            </a:r>
            <a:r>
              <a:rPr lang="zh-CN" altLang="en-US" sz="2400" dirty="0" smtClean="0">
                <a:latin typeface="宋体" panose="02010600030101010101" pitchFamily="2" charset="-122"/>
                <a:ea typeface="宋体" panose="02010600030101010101" pitchFamily="2" charset="-122"/>
              </a:rPr>
              <a:t>货物运输计费里程以</a:t>
            </a:r>
            <a:r>
              <a:rPr lang="zh-CN" altLang="en-US" sz="2400" dirty="0" smtClean="0">
                <a:solidFill>
                  <a:srgbClr val="FF0000"/>
                </a:solidFill>
                <a:latin typeface="宋体" panose="02010600030101010101" pitchFamily="2" charset="-122"/>
                <a:ea typeface="宋体" panose="02010600030101010101" pitchFamily="2" charset="-122"/>
              </a:rPr>
              <a:t>千米</a:t>
            </a:r>
            <a:r>
              <a:rPr lang="zh-CN" altLang="en-US" sz="2400" dirty="0" smtClean="0">
                <a:latin typeface="宋体" panose="02010600030101010101" pitchFamily="2" charset="-122"/>
                <a:ea typeface="宋体" panose="02010600030101010101" pitchFamily="2" charset="-122"/>
              </a:rPr>
              <a:t>为单位</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尾数不足</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千米的</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进整为</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千米。 </a:t>
            </a:r>
          </a:p>
          <a:p>
            <a:pPr>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(2)</a:t>
            </a:r>
            <a:r>
              <a:rPr lang="zh-CN" altLang="en-US" sz="2400" dirty="0" smtClean="0">
                <a:solidFill>
                  <a:srgbClr val="FF0000"/>
                </a:solidFill>
                <a:latin typeface="宋体" panose="02010600030101010101" pitchFamily="2" charset="-122"/>
                <a:ea typeface="宋体" panose="02010600030101010101" pitchFamily="2" charset="-122"/>
              </a:rPr>
              <a:t>里程确定</a:t>
            </a:r>
          </a:p>
          <a:p>
            <a:pPr>
              <a:lnSpc>
                <a:spcPct val="150000"/>
              </a:lnSpc>
            </a:pPr>
            <a:r>
              <a:rPr lang="zh-CN" altLang="en-US" sz="2400" dirty="0" smtClean="0">
                <a:latin typeface="宋体" panose="02010600030101010101" pitchFamily="2" charset="-122"/>
                <a:ea typeface="宋体" panose="02010600030101010101" pitchFamily="2" charset="-122"/>
              </a:rPr>
              <a:t>①货物运输的营运里程</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按交通部和各省、自治区、直辖市交通行政主管部门核定、颁发的</a:t>
            </a:r>
            <a:r>
              <a:rPr lang="en-US" altLang="zh-CN" sz="2400" dirty="0" smtClean="0">
                <a:solidFill>
                  <a:srgbClr val="FF0000"/>
                </a:solidFill>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营运里程图</a:t>
            </a:r>
            <a:r>
              <a:rPr lang="en-US" altLang="zh-CN" sz="2400" dirty="0" smtClean="0">
                <a:solidFill>
                  <a:srgbClr val="FF0000"/>
                </a:solidFill>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执行。</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营运里程图</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未核定的里程由承、托双方共同测定或经协商按车辆实际运行里程计算。  </a:t>
            </a:r>
          </a:p>
        </p:txBody>
      </p:sp>
      <p:sp>
        <p:nvSpPr>
          <p:cNvPr id="6" name="文本框 2">
            <a:extLst>
              <a:ext uri="{FF2B5EF4-FFF2-40B4-BE49-F238E27FC236}">
                <a16:creationId xmlns="" xmlns:a16="http://schemas.microsoft.com/office/drawing/2014/main" id="{C495479F-8938-467C-B6A1-5D2B4DC4F2A9}"/>
              </a:ext>
            </a:extLst>
          </p:cNvPr>
          <p:cNvSpPr txBox="1"/>
          <p:nvPr/>
        </p:nvSpPr>
        <p:spPr>
          <a:xfrm>
            <a:off x="917848" y="326171"/>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、公路货物运输计价标准</a:t>
            </a:r>
            <a:endParaRPr lang="zh-CN" altLang="en-US" sz="3200" b="1" dirty="0">
              <a:solidFill>
                <a:srgbClr val="7030A0"/>
              </a:solidFill>
              <a:latin typeface="宋体" pitchFamily="2" charset="-122"/>
              <a:ea typeface="宋体" pitchFamily="2" charset="-122"/>
            </a:endParaRPr>
          </a:p>
        </p:txBody>
      </p:sp>
      <p:pic>
        <p:nvPicPr>
          <p:cNvPr id="4" name="Picture 2"/>
          <p:cNvPicPr>
            <a:picLocks noChangeAspect="1" noChangeArrowheads="1"/>
          </p:cNvPicPr>
          <p:nvPr/>
        </p:nvPicPr>
        <p:blipFill>
          <a:blip r:embed="rId2" cstate="print"/>
          <a:srcRect/>
          <a:stretch>
            <a:fillRect/>
          </a:stretch>
        </p:blipFill>
        <p:spPr bwMode="auto">
          <a:xfrm>
            <a:off x="251520" y="193204"/>
            <a:ext cx="942975" cy="914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2572</TotalTime>
  <Words>1861</Words>
  <Application>Microsoft Office PowerPoint</Application>
  <PresentationFormat>全屏显示(16:10)</PresentationFormat>
  <Paragraphs>94</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uu</vt:lpstr>
      <vt:lpstr>幻灯片 1</vt:lpstr>
      <vt:lpstr>项目三   认识运输</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635</cp:revision>
  <dcterms:created xsi:type="dcterms:W3CDTF">2014-09-04T05:16:00Z</dcterms:created>
  <dcterms:modified xsi:type="dcterms:W3CDTF">2017-08-11T14:35:06Z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