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588" r:id="rId2"/>
    <p:sldId id="261" r:id="rId3"/>
    <p:sldId id="323" r:id="rId4"/>
    <p:sldId id="589" r:id="rId5"/>
    <p:sldId id="590" r:id="rId6"/>
    <p:sldId id="324" r:id="rId7"/>
    <p:sldId id="598" r:id="rId8"/>
    <p:sldId id="382" r:id="rId9"/>
    <p:sldId id="381" r:id="rId10"/>
    <p:sldId id="637" r:id="rId11"/>
    <p:sldId id="600" r:id="rId12"/>
    <p:sldId id="601" r:id="rId13"/>
    <p:sldId id="602" r:id="rId14"/>
    <p:sldId id="638" r:id="rId15"/>
    <p:sldId id="603" r:id="rId16"/>
    <p:sldId id="604" r:id="rId17"/>
    <p:sldId id="605" r:id="rId18"/>
    <p:sldId id="639" r:id="rId19"/>
    <p:sldId id="608" r:id="rId20"/>
    <p:sldId id="606" r:id="rId21"/>
    <p:sldId id="609" r:id="rId22"/>
    <p:sldId id="610" r:id="rId23"/>
    <p:sldId id="611" r:id="rId24"/>
    <p:sldId id="612" r:id="rId25"/>
    <p:sldId id="613" r:id="rId26"/>
    <p:sldId id="614" r:id="rId27"/>
    <p:sldId id="615" r:id="rId28"/>
    <p:sldId id="616" r:id="rId29"/>
    <p:sldId id="619" r:id="rId30"/>
    <p:sldId id="620" r:id="rId31"/>
    <p:sldId id="621" r:id="rId32"/>
    <p:sldId id="622" r:id="rId33"/>
    <p:sldId id="623" r:id="rId34"/>
    <p:sldId id="627" r:id="rId35"/>
    <p:sldId id="624" r:id="rId36"/>
    <p:sldId id="628" r:id="rId37"/>
    <p:sldId id="625" r:id="rId38"/>
    <p:sldId id="626" r:id="rId39"/>
    <p:sldId id="629" r:id="rId40"/>
    <p:sldId id="630" r:id="rId41"/>
    <p:sldId id="632" r:id="rId42"/>
    <p:sldId id="633" r:id="rId43"/>
    <p:sldId id="631" r:id="rId44"/>
    <p:sldId id="634" r:id="rId45"/>
    <p:sldId id="635" r:id="rId46"/>
    <p:sldId id="636" r:id="rId47"/>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auto.sina.com.cn/photo/changanpic01/20531.shtml"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yami.yn.gov.cn/market/cpsc2003/1-2c.htm"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car.newmaker.com/disp_pro/1020003004/108.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27584" y="1705372"/>
            <a:ext cx="7632848" cy="3678347"/>
          </a:xfrm>
          <a:prstGeom prst="rect">
            <a:avLst/>
          </a:prstGeom>
          <a:noFill/>
          <a:ln w="9525">
            <a:noFill/>
            <a:miter lim="800000"/>
            <a:headEnd/>
            <a:tailEnd/>
          </a:ln>
        </p:spPr>
      </p:pic>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、公路货物运输的发展状况</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a16="http://schemas.microsoft.com/office/drawing/2014/main" xmlns="" id="{17274AA4-C536-4ADE-8C23-1CC6EC0A0C92}"/>
              </a:ext>
            </a:extLst>
          </p:cNvPr>
          <p:cNvSpPr/>
          <p:nvPr/>
        </p:nvSpPr>
        <p:spPr>
          <a:xfrm>
            <a:off x="1259632" y="2173111"/>
            <a:ext cx="6552728" cy="2628605"/>
          </a:xfrm>
          <a:prstGeom prst="rect">
            <a:avLst/>
          </a:prstGeom>
        </p:spPr>
        <p:txBody>
          <a:bodyPr wrap="square">
            <a:spAutoFit/>
          </a:bodyPr>
          <a:lstStyle/>
          <a:p>
            <a:pPr indent="304800" algn="just">
              <a:lnSpc>
                <a:spcPct val="120000"/>
              </a:lnSpc>
              <a:spcAft>
                <a:spcPts val="0"/>
              </a:spcAft>
            </a:pP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1</a:t>
            </a: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18</a:t>
            </a:r>
            <a:r>
              <a:rPr lang="zh-CN" altLang="en-US" sz="2000" dirty="0" smtClean="0">
                <a:latin typeface="宋体" pitchFamily="2" charset="-122"/>
                <a:ea typeface="宋体" pitchFamily="2" charset="-122"/>
              </a:rPr>
              <a:t>世纪欧洲产业革命后，进入马车交通时代，道路交通得到了迅速的发展</a:t>
            </a:r>
            <a:endParaRPr lang="en-US" altLang="zh-CN" sz="2000" dirty="0" smtClean="0">
              <a:latin typeface="宋体" pitchFamily="2" charset="-122"/>
              <a:ea typeface="宋体" pitchFamily="2" charset="-122"/>
            </a:endParaRPr>
          </a:p>
          <a:p>
            <a:pPr indent="304800" algn="just">
              <a:lnSpc>
                <a:spcPct val="120000"/>
              </a:lnSpc>
              <a:spcAft>
                <a:spcPts val="0"/>
              </a:spcAft>
            </a:pP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2</a:t>
            </a:r>
            <a:r>
              <a:rPr lang="zh-CN" altLang="en-US" sz="2000" dirty="0" smtClean="0">
                <a:latin typeface="宋体" pitchFamily="2" charset="-122"/>
                <a:ea typeface="宋体" pitchFamily="2" charset="-122"/>
              </a:rPr>
              <a:t>）公路运输是</a:t>
            </a:r>
            <a:r>
              <a:rPr lang="en-US" altLang="zh-CN" sz="2000" dirty="0" smtClean="0">
                <a:latin typeface="宋体" pitchFamily="2" charset="-122"/>
                <a:ea typeface="宋体" pitchFamily="2" charset="-122"/>
              </a:rPr>
              <a:t>19</a:t>
            </a:r>
            <a:r>
              <a:rPr lang="zh-CN" altLang="en-US" sz="2000" dirty="0" smtClean="0">
                <a:latin typeface="宋体" pitchFamily="2" charset="-122"/>
                <a:ea typeface="宋体" pitchFamily="2" charset="-122"/>
              </a:rPr>
              <a:t>世纪末随着现代汽车的诞生而产生的。</a:t>
            </a:r>
            <a:endParaRPr lang="en-US" altLang="zh-CN" sz="2000" dirty="0" smtClean="0">
              <a:latin typeface="宋体" pitchFamily="2" charset="-122"/>
              <a:ea typeface="宋体" pitchFamily="2" charset="-122"/>
            </a:endParaRPr>
          </a:p>
          <a:p>
            <a:pPr indent="304800" algn="just">
              <a:lnSpc>
                <a:spcPct val="120000"/>
              </a:lnSpc>
              <a:spcAft>
                <a:spcPts val="0"/>
              </a:spcAft>
            </a:pPr>
            <a:r>
              <a:rPr lang="zh-CN" altLang="en-US" sz="2000" dirty="0" smtClean="0">
                <a:latin typeface="宋体" pitchFamily="2" charset="-122"/>
                <a:ea typeface="宋体" pitchFamily="2" charset="-122"/>
              </a:rPr>
              <a:t>第一次世界大战结束后，公路运输走向发展的阶段，第二次世界大战结束后，公路运输发展迅速。</a:t>
            </a:r>
            <a:endParaRPr lang="en-US" altLang="zh-CN" sz="2000" dirty="0" smtClean="0">
              <a:latin typeface="宋体" pitchFamily="2" charset="-122"/>
              <a:ea typeface="宋体" pitchFamily="2" charset="-122"/>
            </a:endParaRPr>
          </a:p>
          <a:p>
            <a:pPr indent="304800" algn="just">
              <a:lnSpc>
                <a:spcPct val="120000"/>
              </a:lnSpc>
              <a:spcAft>
                <a:spcPts val="0"/>
              </a:spcAft>
            </a:pP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3</a:t>
            </a:r>
            <a:r>
              <a:rPr lang="zh-CN" altLang="en-US" sz="2000" dirty="0" smtClean="0">
                <a:latin typeface="宋体" pitchFamily="2" charset="-122"/>
                <a:ea typeface="宋体" pitchFamily="2" charset="-122"/>
              </a:rPr>
              <a:t>）二十世纪初，工业国家的公路系统初步完成。</a:t>
            </a:r>
            <a:endParaRPr lang="zh-CN" altLang="en-US" sz="2000" dirty="0">
              <a:latin typeface="宋体" pitchFamily="2" charset="-122"/>
              <a:ea typeface="宋体" pitchFamily="2" charset="-122"/>
            </a:endParaRPr>
          </a:p>
        </p:txBody>
      </p:sp>
      <p:sp>
        <p:nvSpPr>
          <p:cNvPr id="5" name="矩形 4"/>
          <p:cNvSpPr/>
          <p:nvPr/>
        </p:nvSpPr>
        <p:spPr>
          <a:xfrm>
            <a:off x="868510" y="1129308"/>
            <a:ext cx="1111202" cy="559769"/>
          </a:xfrm>
          <a:prstGeom prst="rect">
            <a:avLst/>
          </a:prstGeom>
        </p:spPr>
        <p:txBody>
          <a:bodyPr wrap="none">
            <a:spAutoFit/>
          </a:bodyPr>
          <a:lstStyle/>
          <a:p>
            <a:pPr indent="304800" algn="just">
              <a:lnSpc>
                <a:spcPct val="150000"/>
              </a:lnSpc>
              <a:spcAft>
                <a:spcPts val="0"/>
              </a:spcAft>
            </a:pPr>
            <a:r>
              <a:rPr lang="zh-CN" altLang="en-US" sz="2400" b="1" dirty="0" smtClean="0">
                <a:solidFill>
                  <a:srgbClr val="FF0000"/>
                </a:solidFill>
                <a:latin typeface="宋体" pitchFamily="2" charset="-122"/>
                <a:ea typeface="宋体" pitchFamily="2" charset="-122"/>
              </a:rPr>
              <a:t>沿革</a:t>
            </a:r>
            <a:endParaRPr lang="en-US" altLang="zh-CN" sz="2400" b="1" dirty="0" smtClean="0">
              <a:solidFill>
                <a:srgbClr val="FF0000"/>
              </a:solidFill>
              <a:latin typeface="宋体" pitchFamily="2" charset="-122"/>
              <a:ea typeface="宋体" pitchFamily="2" charset="-122"/>
            </a:endParaRPr>
          </a:p>
        </p:txBody>
      </p:sp>
      <p:pic>
        <p:nvPicPr>
          <p:cNvPr id="3075" name="Picture 3"/>
          <p:cNvPicPr>
            <a:picLocks noChangeAspect="1" noChangeArrowheads="1"/>
          </p:cNvPicPr>
          <p:nvPr/>
        </p:nvPicPr>
        <p:blipFill>
          <a:blip r:embed="rId3" cstate="print"/>
          <a:srcRect/>
          <a:stretch>
            <a:fillRect/>
          </a:stretch>
        </p:blipFill>
        <p:spPr bwMode="auto">
          <a:xfrm>
            <a:off x="94159" y="409228"/>
            <a:ext cx="733425" cy="7429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67944" y="1646659"/>
            <a:ext cx="4600575" cy="2867025"/>
          </a:xfrm>
          <a:prstGeom prst="rect">
            <a:avLst/>
          </a:prstGeom>
          <a:noFill/>
          <a:ln w="9525">
            <a:noFill/>
            <a:miter lim="800000"/>
            <a:headEnd/>
            <a:tailEnd/>
          </a:ln>
        </p:spPr>
      </p:pic>
      <p:sp>
        <p:nvSpPr>
          <p:cNvPr id="5" name="TextBox 4"/>
          <p:cNvSpPr txBox="1"/>
          <p:nvPr/>
        </p:nvSpPr>
        <p:spPr>
          <a:xfrm>
            <a:off x="5076056" y="4729708"/>
            <a:ext cx="2880320" cy="369332"/>
          </a:xfrm>
          <a:prstGeom prst="rect">
            <a:avLst/>
          </a:prstGeom>
          <a:noFill/>
        </p:spPr>
        <p:txBody>
          <a:bodyPr wrap="square" rtlCol="0">
            <a:spAutoFit/>
          </a:bodyPr>
          <a:lstStyle/>
          <a:p>
            <a:r>
              <a:rPr lang="zh-CN" altLang="en-US" dirty="0" smtClean="0"/>
              <a:t>奔驰第一辆三轮汽车</a:t>
            </a:r>
            <a:endParaRPr lang="zh-CN" altLang="en-US" dirty="0"/>
          </a:p>
        </p:txBody>
      </p:sp>
      <p:sp>
        <p:nvSpPr>
          <p:cNvPr id="6" name="矩形 5"/>
          <p:cNvSpPr/>
          <p:nvPr/>
        </p:nvSpPr>
        <p:spPr>
          <a:xfrm>
            <a:off x="467544" y="1921396"/>
            <a:ext cx="3240360" cy="2400657"/>
          </a:xfrm>
          <a:prstGeom prst="rect">
            <a:avLst/>
          </a:prstGeom>
        </p:spPr>
        <p:txBody>
          <a:bodyPr wrap="square">
            <a:spAutoFit/>
          </a:bodyPr>
          <a:lstStyle/>
          <a:p>
            <a:pPr indent="457200">
              <a:lnSpc>
                <a:spcPct val="150000"/>
              </a:lnSpc>
            </a:pPr>
            <a:r>
              <a:rPr lang="en-US" altLang="zh-CN" sz="2000" dirty="0" smtClean="0">
                <a:latin typeface="宋体" pitchFamily="2" charset="-122"/>
                <a:ea typeface="宋体" pitchFamily="2" charset="-122"/>
              </a:rPr>
              <a:t>1886</a:t>
            </a:r>
            <a:r>
              <a:rPr lang="zh-CN" altLang="en-US" sz="2000" dirty="0" smtClean="0">
                <a:latin typeface="宋体" pitchFamily="2" charset="-122"/>
                <a:ea typeface="宋体" pitchFamily="2" charset="-122"/>
              </a:rPr>
              <a:t>年</a:t>
            </a:r>
            <a:r>
              <a:rPr lang="en-US" altLang="zh-CN" sz="2000" dirty="0" smtClean="0">
                <a:latin typeface="宋体" pitchFamily="2" charset="-122"/>
                <a:ea typeface="宋体" pitchFamily="2" charset="-122"/>
              </a:rPr>
              <a:t>1</a:t>
            </a:r>
            <a:r>
              <a:rPr lang="zh-CN" altLang="en-US" sz="2000" dirty="0" smtClean="0">
                <a:latin typeface="宋体" pitchFamily="2" charset="-122"/>
                <a:ea typeface="宋体" pitchFamily="2" charset="-122"/>
              </a:rPr>
              <a:t>月</a:t>
            </a:r>
            <a:r>
              <a:rPr lang="en-US" altLang="zh-CN" sz="2000" dirty="0" smtClean="0">
                <a:latin typeface="宋体" pitchFamily="2" charset="-122"/>
                <a:ea typeface="宋体" pitchFamily="2" charset="-122"/>
              </a:rPr>
              <a:t>29</a:t>
            </a:r>
            <a:r>
              <a:rPr lang="zh-CN" altLang="en-US" sz="2000" dirty="0" smtClean="0">
                <a:latin typeface="宋体" pitchFamily="2" charset="-122"/>
                <a:ea typeface="宋体" pitchFamily="2" charset="-122"/>
              </a:rPr>
              <a:t>日，两位德国人卡尔</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奔驰和戈特利布</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戴姆乐获得世界上第一辆汽车的专利权，标志着世界上第一辆汽车诞生。</a:t>
            </a:r>
            <a:endParaRPr lang="zh-CN" altLang="en-US" sz="20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1561356"/>
            <a:ext cx="2705100" cy="1981200"/>
          </a:xfrm>
          <a:prstGeom prst="rect">
            <a:avLst/>
          </a:prstGeom>
          <a:noFill/>
          <a:ln w="9525">
            <a:noFill/>
            <a:miter lim="800000"/>
            <a:headEnd/>
            <a:tailEnd/>
          </a:ln>
        </p:spPr>
      </p:pic>
      <p:sp>
        <p:nvSpPr>
          <p:cNvPr id="5" name="矩形 4"/>
          <p:cNvSpPr/>
          <p:nvPr/>
        </p:nvSpPr>
        <p:spPr>
          <a:xfrm>
            <a:off x="4932040" y="1057300"/>
            <a:ext cx="2736304" cy="2790187"/>
          </a:xfrm>
          <a:prstGeom prst="rect">
            <a:avLst/>
          </a:prstGeom>
        </p:spPr>
        <p:txBody>
          <a:bodyPr wrap="square">
            <a:spAutoFit/>
          </a:bodyPr>
          <a:lstStyle/>
          <a:p>
            <a:pPr indent="457200">
              <a:lnSpc>
                <a:spcPct val="150000"/>
              </a:lnSpc>
            </a:pPr>
            <a:r>
              <a:rPr lang="en-US" altLang="zh-CN" sz="2000" dirty="0" smtClean="0">
                <a:latin typeface="宋体" pitchFamily="2" charset="-122"/>
                <a:ea typeface="宋体" pitchFamily="2" charset="-122"/>
              </a:rPr>
              <a:t>1908</a:t>
            </a:r>
            <a:r>
              <a:rPr lang="zh-CN" altLang="en-US" sz="2000" dirty="0" smtClean="0">
                <a:latin typeface="宋体" pitchFamily="2" charset="-122"/>
                <a:ea typeface="宋体" pitchFamily="2" charset="-122"/>
              </a:rPr>
              <a:t>年的福特</a:t>
            </a:r>
            <a:r>
              <a:rPr lang="en-US" altLang="zh-CN" sz="2000" dirty="0" smtClean="0">
                <a:latin typeface="宋体" pitchFamily="2" charset="-122"/>
                <a:ea typeface="宋体" pitchFamily="2" charset="-122"/>
              </a:rPr>
              <a:t>T</a:t>
            </a:r>
            <a:r>
              <a:rPr lang="zh-CN" altLang="en-US" sz="2000" dirty="0" smtClean="0">
                <a:latin typeface="宋体" pitchFamily="2" charset="-122"/>
                <a:ea typeface="宋体" pitchFamily="2" charset="-122"/>
              </a:rPr>
              <a:t>型汽车（箱型汽车）售价</a:t>
            </a:r>
            <a:r>
              <a:rPr lang="en-US" altLang="zh-CN" sz="2000" dirty="0" smtClean="0">
                <a:latin typeface="宋体" pitchFamily="2" charset="-122"/>
                <a:ea typeface="宋体" pitchFamily="2" charset="-122"/>
              </a:rPr>
              <a:t>890</a:t>
            </a:r>
            <a:r>
              <a:rPr lang="zh-CN" altLang="en-US" sz="2000" dirty="0" smtClean="0">
                <a:latin typeface="宋体" pitchFamily="2" charset="-122"/>
                <a:ea typeface="宋体" pitchFamily="2" charset="-122"/>
              </a:rPr>
              <a:t>美元，而</a:t>
            </a:r>
            <a:r>
              <a:rPr lang="en-US" altLang="zh-CN" sz="2000" dirty="0" smtClean="0">
                <a:latin typeface="宋体" pitchFamily="2" charset="-122"/>
                <a:ea typeface="宋体" pitchFamily="2" charset="-122"/>
              </a:rPr>
              <a:t>1914</a:t>
            </a:r>
            <a:r>
              <a:rPr lang="zh-CN" altLang="en-US" sz="2000" dirty="0" smtClean="0">
                <a:latin typeface="宋体" pitchFamily="2" charset="-122"/>
                <a:ea typeface="宋体" pitchFamily="2" charset="-122"/>
              </a:rPr>
              <a:t>年流水线生产的</a:t>
            </a:r>
            <a:r>
              <a:rPr lang="en-US" altLang="zh-CN" sz="2000" dirty="0" smtClean="0">
                <a:latin typeface="宋体" pitchFamily="2" charset="-122"/>
                <a:ea typeface="宋体" pitchFamily="2" charset="-122"/>
              </a:rPr>
              <a:t>T</a:t>
            </a:r>
            <a:r>
              <a:rPr lang="zh-CN" altLang="en-US" sz="2000" dirty="0" smtClean="0">
                <a:latin typeface="宋体" pitchFamily="2" charset="-122"/>
                <a:ea typeface="宋体" pitchFamily="2" charset="-122"/>
              </a:rPr>
              <a:t>型车售价为</a:t>
            </a:r>
            <a:r>
              <a:rPr lang="en-US" altLang="zh-CN" sz="2000" dirty="0" smtClean="0">
                <a:latin typeface="宋体" pitchFamily="2" charset="-122"/>
                <a:ea typeface="宋体" pitchFamily="2" charset="-122"/>
              </a:rPr>
              <a:t>490</a:t>
            </a:r>
            <a:r>
              <a:rPr lang="zh-CN" altLang="en-US" sz="2000" dirty="0" smtClean="0">
                <a:latin typeface="宋体" pitchFamily="2" charset="-122"/>
                <a:ea typeface="宋体" pitchFamily="2" charset="-122"/>
              </a:rPr>
              <a:t>美元，到了</a:t>
            </a:r>
            <a:r>
              <a:rPr lang="en-US" altLang="zh-CN" sz="2000" dirty="0" smtClean="0">
                <a:latin typeface="宋体" pitchFamily="2" charset="-122"/>
                <a:ea typeface="宋体" pitchFamily="2" charset="-122"/>
              </a:rPr>
              <a:t>1924</a:t>
            </a:r>
            <a:r>
              <a:rPr lang="zh-CN" altLang="en-US" sz="2000" dirty="0" smtClean="0">
                <a:latin typeface="宋体" pitchFamily="2" charset="-122"/>
                <a:ea typeface="宋体" pitchFamily="2" charset="-122"/>
              </a:rPr>
              <a:t>年则降低到</a:t>
            </a:r>
            <a:r>
              <a:rPr lang="en-US" altLang="zh-CN" sz="2000" dirty="0" smtClean="0">
                <a:latin typeface="宋体" pitchFamily="2" charset="-122"/>
                <a:ea typeface="宋体" pitchFamily="2" charset="-122"/>
              </a:rPr>
              <a:t>290</a:t>
            </a:r>
            <a:r>
              <a:rPr lang="zh-CN" altLang="en-US" sz="2000" dirty="0" smtClean="0">
                <a:latin typeface="宋体" pitchFamily="2" charset="-122"/>
                <a:ea typeface="宋体" pitchFamily="2" charset="-122"/>
              </a:rPr>
              <a:t>美元。</a:t>
            </a:r>
            <a:endParaRPr lang="zh-CN" altLang="en-US" sz="20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9552" y="1101098"/>
            <a:ext cx="7848872" cy="3844634"/>
          </a:xfrm>
          <a:prstGeom prst="rect">
            <a:avLst/>
          </a:prstGeom>
          <a:noFill/>
          <a:ln w="9525">
            <a:noFill/>
            <a:miter lim="800000"/>
            <a:headEnd/>
            <a:tailEnd/>
          </a:ln>
        </p:spPr>
      </p:pic>
      <p:sp>
        <p:nvSpPr>
          <p:cNvPr id="4" name="矩形 3">
            <a:extLst>
              <a:ext uri="{FF2B5EF4-FFF2-40B4-BE49-F238E27FC236}">
                <a16:creationId xmlns:a16="http://schemas.microsoft.com/office/drawing/2014/main" xmlns="" id="{17274AA4-C536-4ADE-8C23-1CC6EC0A0C92}"/>
              </a:ext>
            </a:extLst>
          </p:cNvPr>
          <p:cNvSpPr/>
          <p:nvPr/>
        </p:nvSpPr>
        <p:spPr>
          <a:xfrm>
            <a:off x="971600" y="687382"/>
            <a:ext cx="6912768" cy="3970318"/>
          </a:xfrm>
          <a:prstGeom prst="rect">
            <a:avLst/>
          </a:prstGeom>
        </p:spPr>
        <p:txBody>
          <a:bodyPr wrap="square">
            <a:spAutoFit/>
          </a:bodyPr>
          <a:lstStyle/>
          <a:p>
            <a:pPr indent="304800" algn="just">
              <a:lnSpc>
                <a:spcPct val="150000"/>
              </a:lnSpc>
              <a:spcAft>
                <a:spcPts val="0"/>
              </a:spcAft>
            </a:pPr>
            <a:endParaRPr lang="en-US" altLang="zh-CN" sz="2400" dirty="0" smtClean="0">
              <a:latin typeface="宋体" pitchFamily="2" charset="-122"/>
              <a:ea typeface="宋体" pitchFamily="2" charset="-122"/>
            </a:endParaRPr>
          </a:p>
          <a:p>
            <a:pPr indent="304800" algn="just">
              <a:lnSpc>
                <a:spcPct val="150000"/>
              </a:lnSpc>
              <a:spcAft>
                <a:spcPts val="0"/>
              </a:spcAft>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1913</a:t>
            </a:r>
            <a:r>
              <a:rPr lang="zh-CN" altLang="en-US" sz="2400" dirty="0" smtClean="0">
                <a:latin typeface="宋体" pitchFamily="2" charset="-122"/>
                <a:ea typeface="宋体" pitchFamily="2" charset="-122"/>
              </a:rPr>
              <a:t>年，湖南人修建了中国第一条公路</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长潭公路。它是中国第一条标准汽车公路，在我国公路史上占有重要地位。</a:t>
            </a:r>
            <a:endParaRPr lang="en-US" altLang="zh-CN" sz="2400" dirty="0" smtClean="0">
              <a:latin typeface="宋体" pitchFamily="2" charset="-122"/>
              <a:ea typeface="宋体" pitchFamily="2" charset="-122"/>
            </a:endParaRPr>
          </a:p>
          <a:p>
            <a:pPr indent="304800" algn="just">
              <a:lnSpc>
                <a:spcPct val="150000"/>
              </a:lnSpc>
              <a:spcAft>
                <a:spcPts val="0"/>
              </a:spcAft>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1988</a:t>
            </a:r>
            <a:r>
              <a:rPr lang="zh-CN" altLang="en-US" sz="2400" dirty="0" smtClean="0">
                <a:latin typeface="宋体" pitchFamily="2" charset="-122"/>
                <a:ea typeface="宋体" pitchFamily="2" charset="-122"/>
              </a:rPr>
              <a:t>年</a:t>
            </a:r>
            <a:r>
              <a:rPr lang="en-US" altLang="zh-CN" sz="2400" dirty="0" smtClean="0">
                <a:latin typeface="宋体" pitchFamily="2" charset="-122"/>
                <a:ea typeface="宋体" pitchFamily="2" charset="-122"/>
              </a:rPr>
              <a:t>10</a:t>
            </a:r>
            <a:r>
              <a:rPr lang="zh-CN" altLang="en-US" sz="2400" dirty="0" smtClean="0">
                <a:latin typeface="宋体" pitchFamily="2" charset="-122"/>
                <a:ea typeface="宋体" pitchFamily="2" charset="-122"/>
              </a:rPr>
              <a:t>月</a:t>
            </a:r>
            <a:r>
              <a:rPr lang="en-US" altLang="zh-CN" sz="2400" dirty="0" smtClean="0">
                <a:latin typeface="宋体" pitchFamily="2" charset="-122"/>
                <a:ea typeface="宋体" pitchFamily="2" charset="-122"/>
              </a:rPr>
              <a:t>31</a:t>
            </a:r>
            <a:r>
              <a:rPr lang="zh-CN" altLang="en-US" sz="2400" dirty="0" smtClean="0">
                <a:latin typeface="宋体" pitchFamily="2" charset="-122"/>
                <a:ea typeface="宋体" pitchFamily="2" charset="-122"/>
              </a:rPr>
              <a:t>日，中国大陆拥有了自己的高速公路。沪嘉高速公路、沈大高速公路。标志着我国高速公路零的突破。</a:t>
            </a:r>
            <a:endParaRPr lang="en-US" altLang="zh-CN" sz="2400" dirty="0" smtClean="0">
              <a:latin typeface="宋体" pitchFamily="2" charset="-122"/>
              <a:ea typeface="宋体" pitchFamily="2" charset="-122"/>
            </a:endParaRPr>
          </a:p>
        </p:txBody>
      </p:sp>
      <p:sp>
        <p:nvSpPr>
          <p:cNvPr id="5" name="矩形 4"/>
          <p:cNvSpPr/>
          <p:nvPr/>
        </p:nvSpPr>
        <p:spPr>
          <a:xfrm>
            <a:off x="1043609" y="553244"/>
            <a:ext cx="1111202" cy="559769"/>
          </a:xfrm>
          <a:prstGeom prst="rect">
            <a:avLst/>
          </a:prstGeom>
        </p:spPr>
        <p:txBody>
          <a:bodyPr wrap="none">
            <a:spAutoFit/>
          </a:bodyPr>
          <a:lstStyle/>
          <a:p>
            <a:pPr indent="304800" algn="just">
              <a:lnSpc>
                <a:spcPct val="150000"/>
              </a:lnSpc>
              <a:spcAft>
                <a:spcPts val="0"/>
              </a:spcAft>
            </a:pPr>
            <a:r>
              <a:rPr lang="zh-CN" altLang="en-US" sz="2400" b="1" dirty="0" smtClean="0">
                <a:solidFill>
                  <a:srgbClr val="FF0000"/>
                </a:solidFill>
                <a:latin typeface="宋体" pitchFamily="2" charset="-122"/>
                <a:ea typeface="宋体" pitchFamily="2" charset="-122"/>
              </a:rPr>
              <a:t>我国</a:t>
            </a:r>
            <a:endParaRPr lang="en-US" altLang="zh-CN" sz="2400" b="1" dirty="0" smtClean="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928688"/>
            <a:ext cx="7704856" cy="3857625"/>
          </a:xfrm>
          <a:prstGeom prst="rect">
            <a:avLst/>
          </a:prstGeom>
          <a:noFill/>
          <a:ln w="9525">
            <a:noFill/>
            <a:miter lim="800000"/>
            <a:headEnd/>
            <a:tailEnd/>
          </a:ln>
        </p:spPr>
      </p:pic>
      <p:sp>
        <p:nvSpPr>
          <p:cNvPr id="4" name="矩形 3">
            <a:extLst>
              <a:ext uri="{FF2B5EF4-FFF2-40B4-BE49-F238E27FC236}">
                <a16:creationId xmlns:a16="http://schemas.microsoft.com/office/drawing/2014/main" xmlns="" id="{17274AA4-C536-4ADE-8C23-1CC6EC0A0C92}"/>
              </a:ext>
            </a:extLst>
          </p:cNvPr>
          <p:cNvSpPr/>
          <p:nvPr/>
        </p:nvSpPr>
        <p:spPr>
          <a:xfrm>
            <a:off x="971600" y="1075298"/>
            <a:ext cx="6912768" cy="2862322"/>
          </a:xfrm>
          <a:prstGeom prst="rect">
            <a:avLst/>
          </a:prstGeom>
        </p:spPr>
        <p:txBody>
          <a:bodyPr wrap="square">
            <a:spAutoFit/>
          </a:bodyPr>
          <a:lstStyle/>
          <a:p>
            <a:pPr indent="304800" algn="just">
              <a:lnSpc>
                <a:spcPct val="150000"/>
              </a:lnSpc>
              <a:spcAft>
                <a:spcPts val="0"/>
              </a:spcAft>
            </a:pPr>
            <a:endParaRPr lang="en-US" altLang="zh-CN" sz="2400" dirty="0" smtClean="0">
              <a:latin typeface="宋体" pitchFamily="2" charset="-122"/>
              <a:ea typeface="宋体" pitchFamily="2" charset="-122"/>
            </a:endParaRPr>
          </a:p>
          <a:p>
            <a:pPr indent="304800" algn="just">
              <a:lnSpc>
                <a:spcPct val="150000"/>
              </a:lnSpc>
              <a:spcAft>
                <a:spcPts val="0"/>
              </a:spcAft>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）我国公路发展：</a:t>
            </a:r>
            <a:r>
              <a:rPr lang="en-US" altLang="zh-CN" sz="2400" dirty="0" smtClean="0">
                <a:latin typeface="宋体" pitchFamily="2" charset="-122"/>
                <a:ea typeface="宋体" pitchFamily="2" charset="-122"/>
              </a:rPr>
              <a:t>1906-1949 </a:t>
            </a:r>
            <a:r>
              <a:rPr lang="zh-CN" altLang="en-US" sz="2400" dirty="0" smtClean="0">
                <a:latin typeface="宋体" pitchFamily="2" charset="-122"/>
                <a:ea typeface="宋体" pitchFamily="2" charset="-122"/>
              </a:rPr>
              <a:t>建设缓慢</a:t>
            </a:r>
            <a:endParaRPr lang="en-US" altLang="zh-CN" sz="2400" dirty="0" smtClean="0">
              <a:latin typeface="宋体" pitchFamily="2" charset="-122"/>
              <a:ea typeface="宋体" pitchFamily="2" charset="-122"/>
            </a:endParaRPr>
          </a:p>
          <a:p>
            <a:pPr indent="304800" algn="just">
              <a:lnSpc>
                <a:spcPct val="150000"/>
              </a:lnSpc>
              <a:spcAft>
                <a:spcPts val="0"/>
              </a:spcAft>
            </a:pPr>
            <a:r>
              <a:rPr lang="en-US" altLang="zh-CN" sz="2400" dirty="0" smtClean="0">
                <a:latin typeface="宋体" pitchFamily="2" charset="-122"/>
                <a:ea typeface="宋体" pitchFamily="2" charset="-122"/>
              </a:rPr>
              <a:t>                   1949-1959 </a:t>
            </a:r>
            <a:r>
              <a:rPr lang="zh-CN" altLang="en-US" sz="2400" dirty="0" smtClean="0">
                <a:latin typeface="宋体" pitchFamily="2" charset="-122"/>
                <a:ea typeface="宋体" pitchFamily="2" charset="-122"/>
              </a:rPr>
              <a:t>发展迅速</a:t>
            </a:r>
            <a:endParaRPr lang="en-US" altLang="zh-CN" sz="2400" dirty="0" smtClean="0">
              <a:latin typeface="宋体" pitchFamily="2" charset="-122"/>
              <a:ea typeface="宋体" pitchFamily="2" charset="-122"/>
            </a:endParaRPr>
          </a:p>
          <a:p>
            <a:pPr indent="304800" algn="just">
              <a:lnSpc>
                <a:spcPct val="150000"/>
              </a:lnSpc>
              <a:spcAft>
                <a:spcPts val="0"/>
              </a:spcAft>
            </a:pPr>
            <a:r>
              <a:rPr lang="en-US" altLang="zh-CN" sz="2400" dirty="0" smtClean="0">
                <a:latin typeface="宋体" pitchFamily="2" charset="-122"/>
                <a:ea typeface="宋体" pitchFamily="2" charset="-122"/>
              </a:rPr>
              <a:t>                   1959-1989 </a:t>
            </a:r>
            <a:r>
              <a:rPr lang="zh-CN" altLang="en-US" sz="2400" dirty="0" smtClean="0">
                <a:latin typeface="宋体" pitchFamily="2" charset="-122"/>
                <a:ea typeface="宋体" pitchFamily="2" charset="-122"/>
              </a:rPr>
              <a:t>缓慢</a:t>
            </a:r>
            <a:endParaRPr lang="en-US" altLang="zh-CN" sz="2400" dirty="0" smtClean="0">
              <a:latin typeface="宋体" pitchFamily="2" charset="-122"/>
              <a:ea typeface="宋体" pitchFamily="2" charset="-122"/>
            </a:endParaRPr>
          </a:p>
          <a:p>
            <a:pPr indent="304800" algn="just">
              <a:lnSpc>
                <a:spcPct val="150000"/>
              </a:lnSpc>
              <a:spcAft>
                <a:spcPts val="0"/>
              </a:spcAft>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改革开放后 快速发展</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39552" y="1101098"/>
            <a:ext cx="7848872" cy="3844634"/>
          </a:xfrm>
          <a:prstGeom prst="rect">
            <a:avLst/>
          </a:prstGeom>
          <a:noFill/>
          <a:ln w="9525">
            <a:noFill/>
            <a:miter lim="800000"/>
            <a:headEnd/>
            <a:tailEnd/>
          </a:ln>
        </p:spPr>
      </p:pic>
      <p:sp>
        <p:nvSpPr>
          <p:cNvPr id="4" name="矩形 3">
            <a:extLst>
              <a:ext uri="{FF2B5EF4-FFF2-40B4-BE49-F238E27FC236}">
                <a16:creationId xmlns:a16="http://schemas.microsoft.com/office/drawing/2014/main" xmlns="" id="{17274AA4-C536-4ADE-8C23-1CC6EC0A0C92}"/>
              </a:ext>
            </a:extLst>
          </p:cNvPr>
          <p:cNvSpPr/>
          <p:nvPr/>
        </p:nvSpPr>
        <p:spPr>
          <a:xfrm>
            <a:off x="971600" y="1449834"/>
            <a:ext cx="6912768" cy="3135858"/>
          </a:xfrm>
          <a:prstGeom prst="rect">
            <a:avLst/>
          </a:prstGeom>
        </p:spPr>
        <p:txBody>
          <a:bodyPr wrap="square">
            <a:spAutoFit/>
          </a:bodyPr>
          <a:lstStyle/>
          <a:p>
            <a:pPr indent="304800" algn="just">
              <a:lnSpc>
                <a:spcPct val="120000"/>
              </a:lnSpc>
              <a:spcAft>
                <a:spcPts val="0"/>
              </a:spcAft>
            </a:pPr>
            <a:r>
              <a:rPr lang="zh-CN" altLang="en-US" sz="2400" dirty="0" smtClean="0">
                <a:solidFill>
                  <a:srgbClr val="FF0000"/>
                </a:solidFill>
                <a:latin typeface="宋体" pitchFamily="2" charset="-122"/>
                <a:ea typeface="宋体" pitchFamily="2" charset="-122"/>
              </a:rPr>
              <a:t>发展趋势</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pPr indent="304800" algn="just">
              <a:lnSpc>
                <a:spcPct val="120000"/>
              </a:lnSpc>
              <a:spcAft>
                <a:spcPts val="0"/>
              </a:spcAft>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）公路建设加强，特别是高速公路得到迅速发展。</a:t>
            </a:r>
            <a:endParaRPr lang="en-US" altLang="zh-CN" sz="2400" dirty="0" smtClean="0">
              <a:latin typeface="宋体" pitchFamily="2" charset="-122"/>
              <a:ea typeface="宋体" pitchFamily="2" charset="-122"/>
            </a:endParaRPr>
          </a:p>
          <a:p>
            <a:pPr indent="304800" algn="just">
              <a:lnSpc>
                <a:spcPct val="120000"/>
              </a:lnSpc>
              <a:spcAft>
                <a:spcPts val="0"/>
              </a:spcAft>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）调整汽车吨位构成，向汽车列车化方向发展。</a:t>
            </a:r>
            <a:endParaRPr lang="en-US" altLang="zh-CN" sz="2400" dirty="0" smtClean="0">
              <a:latin typeface="宋体" pitchFamily="2" charset="-122"/>
              <a:ea typeface="宋体" pitchFamily="2" charset="-122"/>
            </a:endParaRPr>
          </a:p>
          <a:p>
            <a:pPr indent="304800" algn="just">
              <a:lnSpc>
                <a:spcPct val="120000"/>
              </a:lnSpc>
              <a:spcAft>
                <a:spcPts val="0"/>
              </a:spcAft>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）开展多种运输方式</a:t>
            </a:r>
            <a:endParaRPr lang="en-US" altLang="zh-CN" sz="2400" dirty="0" smtClean="0">
              <a:latin typeface="宋体" pitchFamily="2" charset="-122"/>
              <a:ea typeface="宋体" pitchFamily="2" charset="-122"/>
            </a:endParaRPr>
          </a:p>
          <a:p>
            <a:pPr indent="304800" algn="just">
              <a:lnSpc>
                <a:spcPct val="120000"/>
              </a:lnSpc>
              <a:spcAft>
                <a:spcPts val="0"/>
              </a:spcAft>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ITS</a:t>
            </a:r>
            <a:r>
              <a:rPr lang="zh-CN" altLang="en-US" sz="2400" dirty="0" smtClean="0">
                <a:latin typeface="宋体" pitchFamily="2" charset="-122"/>
                <a:ea typeface="宋体" pitchFamily="2" charset="-122"/>
              </a:rPr>
              <a:t>智能运输系统蓬勃发展</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1238" y="1019175"/>
            <a:ext cx="4581525"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400550" y="1201316"/>
            <a:ext cx="4743450" cy="3248025"/>
          </a:xfrm>
          <a:prstGeom prst="rect">
            <a:avLst/>
          </a:prstGeom>
          <a:noFill/>
          <a:ln w="9525">
            <a:noFill/>
            <a:miter lim="800000"/>
            <a:headEnd/>
            <a:tailEnd/>
          </a:ln>
        </p:spPr>
      </p:pic>
      <p:sp>
        <p:nvSpPr>
          <p:cNvPr id="5" name="矩形 4"/>
          <p:cNvSpPr/>
          <p:nvPr/>
        </p:nvSpPr>
        <p:spPr>
          <a:xfrm>
            <a:off x="288032" y="337220"/>
            <a:ext cx="3995936" cy="5016758"/>
          </a:xfrm>
          <a:prstGeom prst="rect">
            <a:avLst/>
          </a:prstGeom>
        </p:spPr>
        <p:txBody>
          <a:bodyPr wrap="square">
            <a:spAutoFit/>
          </a:bodyPr>
          <a:lstStyle/>
          <a:p>
            <a:pPr indent="457200"/>
            <a:r>
              <a:rPr lang="zh-CN" altLang="en-US" sz="2000" dirty="0" smtClean="0">
                <a:latin typeface="宋体" pitchFamily="2" charset="-122"/>
                <a:ea typeface="宋体" pitchFamily="2" charset="-122"/>
              </a:rPr>
              <a:t>五纵七横国道主干线总规模约</a:t>
            </a:r>
            <a:r>
              <a:rPr lang="en-US" altLang="zh-CN" sz="2000" dirty="0" smtClean="0">
                <a:latin typeface="宋体" pitchFamily="2" charset="-122"/>
                <a:ea typeface="宋体" pitchFamily="2" charset="-122"/>
              </a:rPr>
              <a:t>3.5</a:t>
            </a:r>
            <a:r>
              <a:rPr lang="zh-CN" altLang="en-US" sz="2000" dirty="0" smtClean="0">
                <a:latin typeface="宋体" pitchFamily="2" charset="-122"/>
                <a:ea typeface="宋体" pitchFamily="2" charset="-122"/>
              </a:rPr>
              <a:t>万公里，贯通首都、各省省会、直辖市、经济特区、主要交通枢纽和重要对外开放口岸；约覆盖全国城市总人口的</a:t>
            </a:r>
            <a:r>
              <a:rPr lang="en-US" altLang="zh-CN" sz="2000" dirty="0" smtClean="0">
                <a:latin typeface="宋体" pitchFamily="2" charset="-122"/>
                <a:ea typeface="宋体" pitchFamily="2" charset="-122"/>
              </a:rPr>
              <a:t>70%</a:t>
            </a:r>
            <a:r>
              <a:rPr lang="zh-CN" altLang="en-US" sz="2000" dirty="0" smtClean="0">
                <a:latin typeface="宋体" pitchFamily="2" charset="-122"/>
                <a:ea typeface="宋体" pitchFamily="2" charset="-122"/>
              </a:rPr>
              <a:t>。连接了全国所有人口在</a:t>
            </a:r>
            <a:r>
              <a:rPr lang="en-US" altLang="zh-CN" sz="2000" dirty="0" smtClean="0">
                <a:latin typeface="宋体" pitchFamily="2" charset="-122"/>
                <a:ea typeface="宋体" pitchFamily="2" charset="-122"/>
              </a:rPr>
              <a:t>100</a:t>
            </a:r>
            <a:r>
              <a:rPr lang="zh-CN" altLang="en-US" sz="2000" dirty="0" smtClean="0">
                <a:latin typeface="宋体" pitchFamily="2" charset="-122"/>
                <a:ea typeface="宋体" pitchFamily="2" charset="-122"/>
              </a:rPr>
              <a:t>万人以上的特大城市和</a:t>
            </a:r>
            <a:r>
              <a:rPr lang="en-US" altLang="zh-CN" sz="2000" dirty="0" smtClean="0">
                <a:latin typeface="宋体" pitchFamily="2" charset="-122"/>
                <a:ea typeface="宋体" pitchFamily="2" charset="-122"/>
              </a:rPr>
              <a:t>93%</a:t>
            </a:r>
            <a:r>
              <a:rPr lang="zh-CN" altLang="en-US" sz="2000" dirty="0" smtClean="0">
                <a:latin typeface="宋体" pitchFamily="2" charset="-122"/>
                <a:ea typeface="宋体" pitchFamily="2" charset="-122"/>
              </a:rPr>
              <a:t>的人口在</a:t>
            </a:r>
            <a:r>
              <a:rPr lang="en-US" altLang="zh-CN" sz="2000" dirty="0" smtClean="0">
                <a:latin typeface="宋体" pitchFamily="2" charset="-122"/>
                <a:ea typeface="宋体" pitchFamily="2" charset="-122"/>
              </a:rPr>
              <a:t>50</a:t>
            </a:r>
            <a:r>
              <a:rPr lang="zh-CN" altLang="en-US" sz="2000" dirty="0" smtClean="0">
                <a:latin typeface="宋体" pitchFamily="2" charset="-122"/>
                <a:ea typeface="宋体" pitchFamily="2" charset="-122"/>
              </a:rPr>
              <a:t>万人以上的大城市。五纵七横国道主干线工程是我国规划建设的以高速公路为主的公路网主骨架，总里程约</a:t>
            </a:r>
            <a:r>
              <a:rPr lang="en-US" altLang="zh-CN" sz="2000" dirty="0" smtClean="0">
                <a:latin typeface="宋体" pitchFamily="2" charset="-122"/>
                <a:ea typeface="宋体" pitchFamily="2" charset="-122"/>
              </a:rPr>
              <a:t>3.5</a:t>
            </a:r>
            <a:r>
              <a:rPr lang="zh-CN" altLang="en-US" sz="2000" dirty="0" smtClean="0">
                <a:latin typeface="宋体" pitchFamily="2" charset="-122"/>
                <a:ea typeface="宋体" pitchFamily="2" charset="-122"/>
              </a:rPr>
              <a:t>万公里。“五纵”指同江</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三亚、北京</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珠海、重庆</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北海、北京</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福州、二连浩特</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河口。“七横”指连云港</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霍尔果斯、上海</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成都、上海</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瑞丽、衡阳</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昆明、青岛</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银川、丹东</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拉萨、绥芬河</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满洲里。</a:t>
            </a:r>
            <a:endParaRPr lang="zh-CN" altLang="en-US" sz="20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907704" y="1057300"/>
            <a:ext cx="404812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4305300"/>
            <a:ext cx="2000250" cy="1409700"/>
          </a:xfrm>
          <a:prstGeom prst="rect">
            <a:avLst/>
          </a:prstGeom>
          <a:noFill/>
          <a:ln w="9525">
            <a:noFill/>
            <a:miter lim="800000"/>
            <a:headEnd/>
            <a:tailEnd/>
          </a:ln>
        </p:spPr>
      </p:pic>
      <p:sp>
        <p:nvSpPr>
          <p:cNvPr id="4" name="矩形 3">
            <a:extLst>
              <a:ext uri="{FF2B5EF4-FFF2-40B4-BE49-F238E27FC236}">
                <a16:creationId xmlns:a16="http://schemas.microsoft.com/office/drawing/2014/main" xmlns="" id="{17274AA4-C536-4ADE-8C23-1CC6EC0A0C92}"/>
              </a:ext>
            </a:extLst>
          </p:cNvPr>
          <p:cNvSpPr/>
          <p:nvPr/>
        </p:nvSpPr>
        <p:spPr>
          <a:xfrm>
            <a:off x="971600" y="687382"/>
            <a:ext cx="6912768" cy="3970318"/>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国家高速公路网</a:t>
            </a:r>
            <a:endParaRPr lang="en-US" altLang="zh-CN" sz="2400" dirty="0" smtClean="0">
              <a:solidFill>
                <a:srgbClr val="FF0000"/>
              </a:solidFill>
              <a:latin typeface="宋体" pitchFamily="2" charset="-122"/>
              <a:ea typeface="宋体" pitchFamily="2" charset="-122"/>
            </a:endParaRPr>
          </a:p>
          <a:p>
            <a:pPr indent="304800" algn="just">
              <a:lnSpc>
                <a:spcPct val="150000"/>
              </a:lnSpc>
              <a:spcAft>
                <a:spcPts val="0"/>
              </a:spcAft>
            </a:pPr>
            <a:r>
              <a:rPr lang="zh-CN" altLang="en-US" sz="2400" dirty="0" smtClean="0">
                <a:latin typeface="宋体" pitchFamily="2" charset="-122"/>
                <a:ea typeface="宋体" pitchFamily="2" charset="-122"/>
              </a:rPr>
              <a:t>国家高速公路网规划采用</a:t>
            </a:r>
            <a:r>
              <a:rPr lang="zh-CN" altLang="en-US" sz="2400" dirty="0" smtClean="0">
                <a:solidFill>
                  <a:srgbClr val="FF0000"/>
                </a:solidFill>
                <a:latin typeface="宋体" pitchFamily="2" charset="-122"/>
                <a:ea typeface="宋体" pitchFamily="2" charset="-122"/>
              </a:rPr>
              <a:t>放射线</a:t>
            </a:r>
            <a:r>
              <a:rPr lang="zh-CN" altLang="en-US" sz="2400" dirty="0" smtClean="0">
                <a:latin typeface="宋体" pitchFamily="2" charset="-122"/>
                <a:ea typeface="宋体" pitchFamily="2" charset="-122"/>
              </a:rPr>
              <a:t>与</a:t>
            </a:r>
            <a:r>
              <a:rPr lang="zh-CN" altLang="en-US" sz="2400" dirty="0" smtClean="0">
                <a:solidFill>
                  <a:srgbClr val="FF0000"/>
                </a:solidFill>
                <a:latin typeface="宋体" pitchFamily="2" charset="-122"/>
                <a:ea typeface="宋体" pitchFamily="2" charset="-122"/>
              </a:rPr>
              <a:t>纵横网格</a:t>
            </a:r>
            <a:r>
              <a:rPr lang="zh-CN" altLang="en-US" sz="2400" dirty="0" smtClean="0">
                <a:latin typeface="宋体" pitchFamily="2" charset="-122"/>
                <a:ea typeface="宋体" pitchFamily="2" charset="-122"/>
              </a:rPr>
              <a:t>相结合的布局方案，形成由中心城市向外放射以及横连东西、纵贯南北的大通道，</a:t>
            </a:r>
            <a:r>
              <a:rPr lang="zh-CN" altLang="en-US" sz="2400" u="sng" dirty="0" smtClean="0">
                <a:latin typeface="宋体" pitchFamily="2" charset="-122"/>
                <a:ea typeface="宋体" pitchFamily="2" charset="-122"/>
              </a:rPr>
              <a:t>由</a:t>
            </a:r>
            <a:r>
              <a:rPr lang="en-US" altLang="zh-CN" sz="2400" u="sng" dirty="0" smtClean="0">
                <a:latin typeface="宋体" pitchFamily="2" charset="-122"/>
                <a:ea typeface="宋体" pitchFamily="2" charset="-122"/>
              </a:rPr>
              <a:t>7</a:t>
            </a:r>
            <a:r>
              <a:rPr lang="zh-CN" altLang="en-US" sz="2400" u="sng" dirty="0" smtClean="0">
                <a:latin typeface="宋体" pitchFamily="2" charset="-122"/>
                <a:ea typeface="宋体" pitchFamily="2" charset="-122"/>
              </a:rPr>
              <a:t>条首都放射线、</a:t>
            </a:r>
            <a:r>
              <a:rPr lang="en-US" altLang="zh-CN" sz="2400" u="sng" dirty="0" smtClean="0">
                <a:latin typeface="宋体" pitchFamily="2" charset="-122"/>
                <a:ea typeface="宋体" pitchFamily="2" charset="-122"/>
              </a:rPr>
              <a:t>9</a:t>
            </a:r>
            <a:r>
              <a:rPr lang="zh-CN" altLang="en-US" sz="2400" u="sng" dirty="0" smtClean="0">
                <a:latin typeface="宋体" pitchFamily="2" charset="-122"/>
                <a:ea typeface="宋体" pitchFamily="2" charset="-122"/>
              </a:rPr>
              <a:t>条南北纵向线和</a:t>
            </a:r>
            <a:r>
              <a:rPr lang="en-US" altLang="zh-CN" sz="2400" u="sng" dirty="0" smtClean="0">
                <a:latin typeface="宋体" pitchFamily="2" charset="-122"/>
                <a:ea typeface="宋体" pitchFamily="2" charset="-122"/>
              </a:rPr>
              <a:t>18</a:t>
            </a:r>
            <a:r>
              <a:rPr lang="zh-CN" altLang="en-US" sz="2400" u="sng" dirty="0" smtClean="0">
                <a:latin typeface="宋体" pitchFamily="2" charset="-122"/>
                <a:ea typeface="宋体" pitchFamily="2" charset="-122"/>
              </a:rPr>
              <a:t>条东西横向线组成，简称为“</a:t>
            </a:r>
            <a:r>
              <a:rPr lang="en-US" altLang="zh-CN" sz="2400" u="sng" dirty="0" smtClean="0">
                <a:latin typeface="宋体" pitchFamily="2" charset="-122"/>
                <a:ea typeface="宋体" pitchFamily="2" charset="-122"/>
              </a:rPr>
              <a:t>7918</a:t>
            </a:r>
            <a:r>
              <a:rPr lang="zh-CN" altLang="en-US" sz="2400" u="sng" dirty="0" smtClean="0">
                <a:latin typeface="宋体" pitchFamily="2" charset="-122"/>
                <a:ea typeface="宋体" pitchFamily="2" charset="-122"/>
              </a:rPr>
              <a:t>网”</a:t>
            </a:r>
            <a:r>
              <a:rPr lang="zh-CN" altLang="en-US" sz="2400" dirty="0" smtClean="0">
                <a:latin typeface="宋体" pitchFamily="2" charset="-122"/>
                <a:ea typeface="宋体" pitchFamily="2" charset="-122"/>
              </a:rPr>
              <a:t>，总规模</a:t>
            </a:r>
            <a:r>
              <a:rPr lang="en-US" altLang="zh-CN" sz="2400" dirty="0" smtClean="0">
                <a:latin typeface="宋体" pitchFamily="2" charset="-122"/>
                <a:ea typeface="宋体" pitchFamily="2" charset="-122"/>
              </a:rPr>
              <a:t>8.5</a:t>
            </a:r>
            <a:r>
              <a:rPr lang="zh-CN" altLang="en-US" sz="2400" dirty="0" smtClean="0">
                <a:latin typeface="宋体" pitchFamily="2" charset="-122"/>
                <a:ea typeface="宋体" pitchFamily="2" charset="-122"/>
              </a:rPr>
              <a:t>万公里，其中：主线</a:t>
            </a:r>
            <a:r>
              <a:rPr lang="en-US" altLang="zh-CN" sz="2400" dirty="0" smtClean="0">
                <a:latin typeface="宋体" pitchFamily="2" charset="-122"/>
                <a:ea typeface="宋体" pitchFamily="2" charset="-122"/>
              </a:rPr>
              <a:t>6.8</a:t>
            </a:r>
            <a:r>
              <a:rPr lang="zh-CN" altLang="en-US" sz="2400" dirty="0" smtClean="0">
                <a:latin typeface="宋体" pitchFamily="2" charset="-122"/>
                <a:ea typeface="宋体" pitchFamily="2" charset="-122"/>
              </a:rPr>
              <a:t>万公里，地区环线、联络线等其他路线约</a:t>
            </a:r>
            <a:r>
              <a:rPr lang="en-US" altLang="zh-CN" sz="2400" dirty="0" smtClean="0">
                <a:latin typeface="宋体" pitchFamily="2" charset="-122"/>
                <a:ea typeface="宋体" pitchFamily="2" charset="-122"/>
              </a:rPr>
              <a:t>1.7</a:t>
            </a:r>
            <a:r>
              <a:rPr lang="zh-CN" altLang="en-US" sz="2400" dirty="0" smtClean="0">
                <a:latin typeface="宋体" pitchFamily="2" charset="-122"/>
                <a:ea typeface="宋体" pitchFamily="2" charset="-122"/>
              </a:rPr>
              <a:t>万公里。</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a16="http://schemas.microsoft.com/office/drawing/2014/main" xmlns="" id="{3C4E2FDE-611B-4E17-87A9-28EC14BA017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：公路货物运输基础知识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：公路运输生产计划的编制</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：公路货物运输组织管理</a:t>
            </a:r>
            <a:endParaRPr lang="zh-CN" altLang="en-US" sz="2400" b="1" dirty="0">
              <a:latin typeface="宋体" pitchFamily="2" charset="-122"/>
              <a:ea typeface="宋体" pitchFamily="2" charset="-122"/>
            </a:endParaRPr>
          </a:p>
        </p:txBody>
      </p:sp>
      <p:sp>
        <p:nvSpPr>
          <p:cNvPr id="21" name="文本框 20">
            <a:extLst>
              <a:ext uri="{FF2B5EF4-FFF2-40B4-BE49-F238E27FC236}">
                <a16:creationId xmlns:a16="http://schemas.microsoft.com/office/drawing/2014/main" xmlns=""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a:t>
            </a:r>
            <a:r>
              <a:rPr lang="zh-CN" altLang="en-US" sz="2400" b="1" dirty="0" smtClean="0">
                <a:latin typeface="宋体" pitchFamily="2" charset="-122"/>
                <a:ea typeface="宋体" pitchFamily="2" charset="-122"/>
              </a:rPr>
              <a:t>：车辆运行路径的确定</a:t>
            </a:r>
            <a:endParaRPr lang="zh-CN" altLang="en-US" sz="2400" b="1" dirty="0">
              <a:latin typeface="宋体" pitchFamily="2" charset="-122"/>
              <a:ea typeface="宋体" pitchFamily="2" charset="-122"/>
            </a:endParaRPr>
          </a:p>
        </p:txBody>
      </p:sp>
      <p:pic>
        <p:nvPicPr>
          <p:cNvPr id="22"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a16="http://schemas.microsoft.com/office/drawing/2014/main" xmlns="" id="{CF685725-BB64-4E3C-B24B-8BAEFE0C4408}"/>
              </a:ext>
            </a:extLst>
          </p:cNvPr>
          <p:cNvSpPr txBox="1"/>
          <p:nvPr/>
        </p:nvSpPr>
        <p:spPr>
          <a:xfrm>
            <a:off x="3505536" y="4352787"/>
            <a:ext cx="495489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a:t>
            </a:r>
            <a:r>
              <a:rPr lang="zh-CN" altLang="en-US" sz="2400" b="1" dirty="0" smtClean="0">
                <a:latin typeface="宋体" pitchFamily="2" charset="-122"/>
                <a:ea typeface="宋体" pitchFamily="2" charset="-122"/>
              </a:rPr>
              <a:t>：公路货物运输费用计算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项目三   认识运输</a:t>
            </a:r>
            <a:endParaRPr lang="zh-CN" altLang="en-US" sz="3600" dirty="0">
              <a:solidFill>
                <a:srgbClr val="FF0000"/>
              </a:solidFill>
              <a:latin typeface="宋体" pitchFamily="2" charset="-122"/>
              <a:ea typeface="宋体" pitchFamily="2" charset="-122"/>
            </a:endParaRPr>
          </a:p>
        </p:txBody>
      </p:sp>
      <p:pic>
        <p:nvPicPr>
          <p:cNvPr id="24"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931613"/>
            <a:ext cx="482352" cy="482352"/>
          </a:xfrm>
          <a:prstGeom prst="rect">
            <a:avLst/>
          </a:prstGeom>
        </p:spPr>
      </p:pic>
      <p:sp>
        <p:nvSpPr>
          <p:cNvPr id="25" name="文本框 22">
            <a:extLst>
              <a:ext uri="{FF2B5EF4-FFF2-40B4-BE49-F238E27FC236}">
                <a16:creationId xmlns:a16="http://schemas.microsoft.com/office/drawing/2014/main" xmlns="" id="{CF685725-BB64-4E3C-B24B-8BAEFE0C4408}"/>
              </a:ext>
            </a:extLst>
          </p:cNvPr>
          <p:cNvSpPr txBox="1"/>
          <p:nvPr/>
        </p:nvSpPr>
        <p:spPr>
          <a:xfrm>
            <a:off x="3505536" y="4988123"/>
            <a:ext cx="52429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a:t>
            </a:r>
            <a:r>
              <a:rPr lang="zh-CN" altLang="en-US" sz="2400" b="1" dirty="0" smtClean="0">
                <a:latin typeface="宋体" pitchFamily="2" charset="-122"/>
                <a:ea typeface="宋体" pitchFamily="2" charset="-122"/>
              </a:rPr>
              <a:t>务六：公路特种货物运输组织管理</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553244"/>
            <a:ext cx="3086100" cy="45624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39952" y="1201316"/>
            <a:ext cx="3248025"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57350" y="881063"/>
            <a:ext cx="582930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99592" y="1129308"/>
            <a:ext cx="6408712" cy="4104680"/>
          </a:xfrm>
          <a:prstGeom prst="rect">
            <a:avLst/>
          </a:prstGeom>
          <a:noFill/>
          <a:ln w="9525">
            <a:noFill/>
            <a:miter lim="800000"/>
            <a:headEnd/>
            <a:tailEnd/>
          </a:ln>
        </p:spPr>
      </p:pic>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、作用和特点</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a16="http://schemas.microsoft.com/office/drawing/2014/main" xmlns="" id="{17274AA4-C536-4ADE-8C23-1CC6EC0A0C92}"/>
              </a:ext>
            </a:extLst>
          </p:cNvPr>
          <p:cNvSpPr/>
          <p:nvPr/>
        </p:nvSpPr>
        <p:spPr>
          <a:xfrm>
            <a:off x="1331640" y="1273324"/>
            <a:ext cx="6552728" cy="2775760"/>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机动灵活、简捷方便</a:t>
            </a: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实现“门到门”运输 </a:t>
            </a: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运送速度快 </a:t>
            </a: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固定资产占用少而可变成本高</a:t>
            </a: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与其他运输方式相比较有诸多不足之处</a:t>
            </a:r>
          </a:p>
        </p:txBody>
      </p:sp>
      <p:pic>
        <p:nvPicPr>
          <p:cNvPr id="7171" name="Picture 3"/>
          <p:cNvPicPr>
            <a:picLocks noChangeAspect="1" noChangeArrowheads="1"/>
          </p:cNvPicPr>
          <p:nvPr/>
        </p:nvPicPr>
        <p:blipFill>
          <a:blip r:embed="rId3" cstate="print"/>
          <a:srcRect/>
          <a:stretch>
            <a:fillRect/>
          </a:stretch>
        </p:blipFill>
        <p:spPr bwMode="auto">
          <a:xfrm>
            <a:off x="179512" y="481236"/>
            <a:ext cx="733425" cy="7429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631844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、公路运输的技术设施和装备</a:t>
            </a:r>
            <a:endParaRPr lang="zh-CN" altLang="en-US" sz="3200" b="1" dirty="0">
              <a:solidFill>
                <a:srgbClr val="7030A0"/>
              </a:solidFill>
              <a:latin typeface="宋体" pitchFamily="2" charset="-122"/>
              <a:ea typeface="宋体" pitchFamily="2" charset="-122"/>
            </a:endParaRPr>
          </a:p>
        </p:txBody>
      </p:sp>
      <p:pic>
        <p:nvPicPr>
          <p:cNvPr id="9218" name="Picture 2"/>
          <p:cNvPicPr>
            <a:picLocks noChangeAspect="1" noChangeArrowheads="1"/>
          </p:cNvPicPr>
          <p:nvPr/>
        </p:nvPicPr>
        <p:blipFill>
          <a:blip r:embed="rId2" cstate="print"/>
          <a:srcRect/>
          <a:stretch>
            <a:fillRect/>
          </a:stretch>
        </p:blipFill>
        <p:spPr bwMode="auto">
          <a:xfrm>
            <a:off x="179512" y="481236"/>
            <a:ext cx="733425" cy="742950"/>
          </a:xfrm>
          <a:prstGeom prst="rect">
            <a:avLst/>
          </a:prstGeom>
          <a:noFill/>
          <a:ln w="9525">
            <a:noFill/>
            <a:miter lim="800000"/>
            <a:headEnd/>
            <a:tailEnd/>
          </a:ln>
        </p:spPr>
      </p:pic>
      <p:sp>
        <p:nvSpPr>
          <p:cNvPr id="6" name="云形标注 5"/>
          <p:cNvSpPr/>
          <p:nvPr/>
        </p:nvSpPr>
        <p:spPr>
          <a:xfrm>
            <a:off x="1259632" y="1705372"/>
            <a:ext cx="1656184" cy="792088"/>
          </a:xfrm>
          <a:prstGeom prst="cloudCallout">
            <a:avLst>
              <a:gd name="adj1" fmla="val -26968"/>
              <a:gd name="adj2" fmla="val 118618"/>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公路</a:t>
            </a:r>
            <a:endParaRPr lang="zh-CN" altLang="en-US" sz="2400" b="1" dirty="0"/>
          </a:p>
        </p:txBody>
      </p:sp>
      <p:sp>
        <p:nvSpPr>
          <p:cNvPr id="8" name="云形标注 7"/>
          <p:cNvSpPr/>
          <p:nvPr/>
        </p:nvSpPr>
        <p:spPr>
          <a:xfrm>
            <a:off x="3995936" y="3937620"/>
            <a:ext cx="2088232" cy="864096"/>
          </a:xfrm>
          <a:prstGeom prst="cloudCallout">
            <a:avLst>
              <a:gd name="adj1" fmla="val -117532"/>
              <a:gd name="adj2" fmla="val 11058"/>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货运站</a:t>
            </a:r>
            <a:endParaRPr lang="zh-CN" altLang="en-US" sz="2400" b="1" dirty="0"/>
          </a:p>
        </p:txBody>
      </p:sp>
      <p:sp>
        <p:nvSpPr>
          <p:cNvPr id="9" name="云形标注 8"/>
          <p:cNvSpPr/>
          <p:nvPr/>
        </p:nvSpPr>
        <p:spPr>
          <a:xfrm>
            <a:off x="3275856" y="2209428"/>
            <a:ext cx="2304256" cy="792088"/>
          </a:xfrm>
          <a:prstGeom prst="cloudCallout">
            <a:avLst>
              <a:gd name="adj1" fmla="val -70988"/>
              <a:gd name="adj2" fmla="val 117014"/>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运输车辆</a:t>
            </a:r>
            <a:endParaRPr lang="zh-CN" altLang="en-US" sz="2400" b="1" dirty="0"/>
          </a:p>
        </p:txBody>
      </p:sp>
      <p:pic>
        <p:nvPicPr>
          <p:cNvPr id="9219" name="Picture 3"/>
          <p:cNvPicPr>
            <a:picLocks noChangeAspect="1" noChangeArrowheads="1"/>
          </p:cNvPicPr>
          <p:nvPr/>
        </p:nvPicPr>
        <p:blipFill>
          <a:blip r:embed="rId3" cstate="print"/>
          <a:srcRect/>
          <a:stretch>
            <a:fillRect/>
          </a:stretch>
        </p:blipFill>
        <p:spPr bwMode="auto">
          <a:xfrm>
            <a:off x="827584" y="3361556"/>
            <a:ext cx="1285875" cy="17811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624644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、公路运输的技术设施和装备</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a16="http://schemas.microsoft.com/office/drawing/2014/main" xmlns="" id="{17274AA4-C536-4ADE-8C23-1CC6EC0A0C92}"/>
              </a:ext>
            </a:extLst>
          </p:cNvPr>
          <p:cNvSpPr/>
          <p:nvPr/>
        </p:nvSpPr>
        <p:spPr>
          <a:xfrm>
            <a:off x="1547664" y="1273324"/>
            <a:ext cx="6552728" cy="3416320"/>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公路</a:t>
            </a:r>
            <a:endParaRPr lang="en-US" altLang="zh-CN" sz="2400" dirty="0" smtClean="0">
              <a:solidFill>
                <a:srgbClr val="FF0000"/>
              </a:solidFill>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公路的组成：公路是一种线性基础设施，由路基、路面、桥梁、涵洞、隧道、防护工程、排水设施和设备以及山区特殊构造物等基本部分组成，此外，还有交通标志、安全设施、服务设施和绿化栽植等。</a:t>
            </a:r>
          </a:p>
        </p:txBody>
      </p:sp>
      <p:pic>
        <p:nvPicPr>
          <p:cNvPr id="10242" name="Picture 2"/>
          <p:cNvPicPr>
            <a:picLocks noChangeAspect="1" noChangeArrowheads="1"/>
          </p:cNvPicPr>
          <p:nvPr/>
        </p:nvPicPr>
        <p:blipFill>
          <a:blip r:embed="rId2" cstate="print"/>
          <a:srcRect/>
          <a:stretch>
            <a:fillRect/>
          </a:stretch>
        </p:blipFill>
        <p:spPr bwMode="auto">
          <a:xfrm>
            <a:off x="0" y="3924300"/>
            <a:ext cx="1638300" cy="17907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79512" y="481236"/>
            <a:ext cx="733425" cy="7429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5800" y="357188"/>
            <a:ext cx="5143500" cy="461962"/>
          </a:xfrm>
          <a:prstGeom prst="rect">
            <a:avLst/>
          </a:prstGeom>
          <a:noFill/>
          <a:ln w="9525">
            <a:noFill/>
            <a:miter lim="800000"/>
            <a:headEnd/>
            <a:tailEnd/>
          </a:ln>
        </p:spPr>
        <p:txBody>
          <a:bodyPr>
            <a:spAutoFit/>
          </a:bodyPr>
          <a:lstStyle/>
          <a:p>
            <a:r>
              <a:rPr lang="zh-CN" altLang="en-US" sz="2400" b="1" dirty="0">
                <a:solidFill>
                  <a:srgbClr val="FF0000"/>
                </a:solidFill>
                <a:latin typeface="宋体" pitchFamily="2" charset="-122"/>
                <a:ea typeface="宋体" pitchFamily="2" charset="-122"/>
              </a:rPr>
              <a:t>按功能和交通量划分的公路等级</a:t>
            </a:r>
          </a:p>
        </p:txBody>
      </p:sp>
      <p:graphicFrame>
        <p:nvGraphicFramePr>
          <p:cNvPr id="5" name="表格 4"/>
          <p:cNvGraphicFramePr>
            <a:graphicFrameLocks noGrp="1"/>
          </p:cNvGraphicFramePr>
          <p:nvPr/>
        </p:nvGraphicFramePr>
        <p:xfrm>
          <a:off x="114300" y="957148"/>
          <a:ext cx="5715040" cy="4492640"/>
        </p:xfrm>
        <a:graphic>
          <a:graphicData uri="http://schemas.openxmlformats.org/drawingml/2006/table">
            <a:tbl>
              <a:tblPr firstRow="1" bandRow="1">
                <a:tableStyleId>{5C22544A-7EE6-4342-B048-85BDC9FD1C3A}</a:tableStyleId>
              </a:tblPr>
              <a:tblGrid>
                <a:gridCol w="785818"/>
                <a:gridCol w="4929222"/>
              </a:tblGrid>
              <a:tr h="621680">
                <a:tc>
                  <a:txBody>
                    <a:bodyPr/>
                    <a:lstStyle/>
                    <a:p>
                      <a:r>
                        <a:rPr lang="zh-CN" altLang="en-US" sz="1600" b="1" dirty="0" smtClean="0">
                          <a:solidFill>
                            <a:schemeClr val="tx1"/>
                          </a:solidFill>
                          <a:latin typeface="宋体" pitchFamily="2" charset="-122"/>
                          <a:ea typeface="宋体" pitchFamily="2" charset="-122"/>
                        </a:rPr>
                        <a:t>划分结果</a:t>
                      </a:r>
                      <a:endParaRPr lang="zh-CN" altLang="en-US" sz="1600" b="1" dirty="0">
                        <a:solidFill>
                          <a:schemeClr val="tx1"/>
                        </a:solidFill>
                        <a:latin typeface="宋体" pitchFamily="2" charset="-122"/>
                        <a:ea typeface="宋体" pitchFamily="2" charset="-122"/>
                      </a:endParaRPr>
                    </a:p>
                  </a:txBody>
                  <a:tcPr/>
                </a:tc>
                <a:tc>
                  <a:txBody>
                    <a:bodyPr/>
                    <a:lstStyle/>
                    <a:p>
                      <a:r>
                        <a:rPr lang="zh-CN" altLang="en-US" sz="1600" b="1" dirty="0" smtClean="0">
                          <a:solidFill>
                            <a:schemeClr val="tx1"/>
                          </a:solidFill>
                          <a:latin typeface="宋体" pitchFamily="2" charset="-122"/>
                          <a:ea typeface="宋体" pitchFamily="2" charset="-122"/>
                        </a:rPr>
                        <a:t>划分标准</a:t>
                      </a:r>
                      <a:endParaRPr lang="zh-CN" altLang="en-US" sz="1600" b="1" dirty="0">
                        <a:solidFill>
                          <a:schemeClr val="tx1"/>
                        </a:solidFill>
                        <a:latin typeface="宋体" pitchFamily="2" charset="-122"/>
                        <a:ea typeface="宋体" pitchFamily="2" charset="-122"/>
                      </a:endParaRPr>
                    </a:p>
                  </a:txBody>
                  <a:tcPr/>
                </a:tc>
              </a:tr>
              <a:tr h="370840">
                <a:tc>
                  <a:txBody>
                    <a:bodyPr/>
                    <a:lstStyle/>
                    <a:p>
                      <a:r>
                        <a:rPr lang="zh-CN" altLang="en-US" sz="1600" dirty="0" smtClean="0">
                          <a:latin typeface="宋体" pitchFamily="2" charset="-122"/>
                          <a:ea typeface="宋体" pitchFamily="2" charset="-122"/>
                        </a:rPr>
                        <a:t>高速公路</a:t>
                      </a:r>
                      <a:endParaRPr lang="zh-CN" altLang="en-US" sz="1600" dirty="0">
                        <a:latin typeface="宋体" pitchFamily="2" charset="-122"/>
                        <a:ea typeface="宋体" pitchFamily="2" charset="-122"/>
                      </a:endParaRPr>
                    </a:p>
                  </a:txBody>
                  <a:tcPr/>
                </a:tc>
                <a:tc>
                  <a:txBody>
                    <a:bodyPr/>
                    <a:lstStyle/>
                    <a:p>
                      <a:r>
                        <a:rPr lang="zh-CN" altLang="en-US" sz="1600" dirty="0" smtClean="0">
                          <a:latin typeface="宋体" pitchFamily="2" charset="-122"/>
                          <a:ea typeface="宋体" pitchFamily="2" charset="-122"/>
                        </a:rPr>
                        <a:t>设计使用年限为</a:t>
                      </a:r>
                      <a:r>
                        <a:rPr lang="en-US" altLang="zh-CN" sz="1600" dirty="0" smtClean="0">
                          <a:latin typeface="宋体" pitchFamily="2" charset="-122"/>
                          <a:ea typeface="宋体" pitchFamily="2" charset="-122"/>
                        </a:rPr>
                        <a:t>20</a:t>
                      </a:r>
                      <a:r>
                        <a:rPr lang="zh-CN" altLang="en-US" sz="1600" dirty="0" smtClean="0">
                          <a:latin typeface="宋体" pitchFamily="2" charset="-122"/>
                          <a:ea typeface="宋体" pitchFamily="2" charset="-122"/>
                        </a:rPr>
                        <a:t>年，年平均每昼夜交通量四车道</a:t>
                      </a:r>
                      <a:r>
                        <a:rPr lang="en-US" altLang="zh-CN" sz="1600" dirty="0" smtClean="0">
                          <a:latin typeface="宋体" pitchFamily="2" charset="-122"/>
                          <a:ea typeface="宋体" pitchFamily="2" charset="-122"/>
                        </a:rPr>
                        <a:t>25000-55000</a:t>
                      </a:r>
                      <a:r>
                        <a:rPr lang="zh-CN" altLang="en-US" sz="1600" dirty="0" smtClean="0">
                          <a:latin typeface="宋体" pitchFamily="2" charset="-122"/>
                          <a:ea typeface="宋体" pitchFamily="2" charset="-122"/>
                        </a:rPr>
                        <a:t>辆，六车道</a:t>
                      </a:r>
                      <a:r>
                        <a:rPr lang="en-US" altLang="zh-CN" sz="1600" dirty="0" smtClean="0">
                          <a:latin typeface="宋体" pitchFamily="2" charset="-122"/>
                          <a:ea typeface="宋体" pitchFamily="2" charset="-122"/>
                        </a:rPr>
                        <a:t>45000-80000</a:t>
                      </a:r>
                      <a:r>
                        <a:rPr lang="zh-CN" altLang="en-US" sz="1600" dirty="0" smtClean="0">
                          <a:latin typeface="宋体" pitchFamily="2" charset="-122"/>
                          <a:ea typeface="宋体" pitchFamily="2" charset="-122"/>
                        </a:rPr>
                        <a:t>辆，八车道</a:t>
                      </a:r>
                      <a:r>
                        <a:rPr lang="en-US" altLang="zh-CN" sz="1600" dirty="0" smtClean="0">
                          <a:latin typeface="宋体" pitchFamily="2" charset="-122"/>
                          <a:ea typeface="宋体" pitchFamily="2" charset="-122"/>
                        </a:rPr>
                        <a:t>60000-100000</a:t>
                      </a:r>
                      <a:r>
                        <a:rPr lang="zh-CN" altLang="en-US" sz="1600" dirty="0" smtClean="0">
                          <a:latin typeface="宋体" pitchFamily="2" charset="-122"/>
                          <a:ea typeface="宋体" pitchFamily="2" charset="-122"/>
                        </a:rPr>
                        <a:t>辆</a:t>
                      </a:r>
                      <a:endParaRPr lang="zh-CN" altLang="en-US" sz="1600" dirty="0">
                        <a:latin typeface="宋体" pitchFamily="2" charset="-122"/>
                        <a:ea typeface="宋体" pitchFamily="2" charset="-122"/>
                      </a:endParaRPr>
                    </a:p>
                  </a:txBody>
                  <a:tcPr/>
                </a:tc>
              </a:tr>
              <a:tr h="370840">
                <a:tc>
                  <a:txBody>
                    <a:bodyPr/>
                    <a:lstStyle/>
                    <a:p>
                      <a:r>
                        <a:rPr lang="zh-CN" altLang="en-US" sz="1600" dirty="0" smtClean="0">
                          <a:latin typeface="宋体" pitchFamily="2" charset="-122"/>
                          <a:ea typeface="宋体" pitchFamily="2" charset="-122"/>
                        </a:rPr>
                        <a:t>一级公路</a:t>
                      </a:r>
                      <a:endParaRPr lang="zh-CN" altLang="en-US" sz="1600" dirty="0">
                        <a:latin typeface="宋体" pitchFamily="2" charset="-122"/>
                        <a:ea typeface="宋体" pitchFamily="2" charset="-122"/>
                      </a:endParaRPr>
                    </a:p>
                  </a:txBody>
                  <a:tcPr/>
                </a:tc>
                <a:tc>
                  <a:txBody>
                    <a:bodyPr/>
                    <a:lstStyle/>
                    <a:p>
                      <a:r>
                        <a:rPr lang="zh-CN" altLang="en-US" sz="1600" dirty="0" smtClean="0">
                          <a:latin typeface="宋体" pitchFamily="2" charset="-122"/>
                          <a:ea typeface="宋体" pitchFamily="2" charset="-122"/>
                        </a:rPr>
                        <a:t>设计使用年限为</a:t>
                      </a:r>
                      <a:r>
                        <a:rPr lang="en-US" altLang="zh-CN" sz="1600" dirty="0" smtClean="0">
                          <a:latin typeface="宋体" pitchFamily="2" charset="-122"/>
                          <a:ea typeface="宋体" pitchFamily="2" charset="-122"/>
                        </a:rPr>
                        <a:t>20</a:t>
                      </a:r>
                      <a:r>
                        <a:rPr lang="zh-CN" altLang="en-US" sz="1600" dirty="0" smtClean="0">
                          <a:latin typeface="宋体" pitchFamily="2" charset="-122"/>
                          <a:ea typeface="宋体" pitchFamily="2" charset="-122"/>
                        </a:rPr>
                        <a:t>年，年平均每昼夜交通量</a:t>
                      </a:r>
                      <a:r>
                        <a:rPr lang="en-US" altLang="zh-CN" sz="1600" dirty="0" smtClean="0">
                          <a:latin typeface="宋体" pitchFamily="2" charset="-122"/>
                          <a:ea typeface="宋体" pitchFamily="2" charset="-122"/>
                        </a:rPr>
                        <a:t>15000-30000</a:t>
                      </a:r>
                      <a:r>
                        <a:rPr lang="zh-CN" altLang="en-US" sz="1600" dirty="0" smtClean="0">
                          <a:latin typeface="宋体" pitchFamily="2" charset="-122"/>
                          <a:ea typeface="宋体" pitchFamily="2" charset="-122"/>
                        </a:rPr>
                        <a:t>辆，连接高速公路、大城市结合部、开发区经济带以及边远地区干线公路</a:t>
                      </a:r>
                      <a:endParaRPr lang="zh-CN" altLang="en-US" sz="1600" dirty="0">
                        <a:latin typeface="宋体" pitchFamily="2" charset="-122"/>
                        <a:ea typeface="宋体" pitchFamily="2" charset="-122"/>
                      </a:endParaRPr>
                    </a:p>
                  </a:txBody>
                  <a:tcPr/>
                </a:tc>
              </a:tr>
              <a:tr h="370840">
                <a:tc>
                  <a:txBody>
                    <a:bodyPr/>
                    <a:lstStyle/>
                    <a:p>
                      <a:r>
                        <a:rPr lang="zh-CN" altLang="en-US" sz="1600" dirty="0" smtClean="0">
                          <a:latin typeface="宋体" pitchFamily="2" charset="-122"/>
                          <a:ea typeface="宋体" pitchFamily="2" charset="-122"/>
                        </a:rPr>
                        <a:t>二级公路</a:t>
                      </a:r>
                      <a:endParaRPr lang="zh-CN" altLang="en-US" sz="1600" dirty="0">
                        <a:latin typeface="宋体" pitchFamily="2" charset="-122"/>
                        <a:ea typeface="宋体" pitchFamily="2" charset="-122"/>
                      </a:endParaRPr>
                    </a:p>
                  </a:txBody>
                  <a:tcPr/>
                </a:tc>
                <a:tc>
                  <a:txBody>
                    <a:bodyPr/>
                    <a:lstStyle/>
                    <a:p>
                      <a:r>
                        <a:rPr lang="zh-CN" altLang="en-US" sz="1600" dirty="0" smtClean="0">
                          <a:latin typeface="宋体" pitchFamily="2" charset="-122"/>
                          <a:ea typeface="宋体" pitchFamily="2" charset="-122"/>
                        </a:rPr>
                        <a:t>设计使用年限为</a:t>
                      </a:r>
                      <a:r>
                        <a:rPr lang="en-US" altLang="zh-CN" sz="1600" dirty="0" smtClean="0">
                          <a:latin typeface="宋体" pitchFamily="2" charset="-122"/>
                          <a:ea typeface="宋体" pitchFamily="2" charset="-122"/>
                        </a:rPr>
                        <a:t>15</a:t>
                      </a:r>
                      <a:r>
                        <a:rPr lang="zh-CN" altLang="en-US" sz="1600" dirty="0" smtClean="0">
                          <a:latin typeface="宋体" pitchFamily="2" charset="-122"/>
                          <a:ea typeface="宋体" pitchFamily="2" charset="-122"/>
                        </a:rPr>
                        <a:t>年，年平均每昼夜交通量</a:t>
                      </a:r>
                      <a:r>
                        <a:rPr lang="en-US" altLang="zh-CN" sz="1600" dirty="0" smtClean="0">
                          <a:latin typeface="宋体" pitchFamily="2" charset="-122"/>
                          <a:ea typeface="宋体" pitchFamily="2" charset="-122"/>
                        </a:rPr>
                        <a:t>3000-7500</a:t>
                      </a:r>
                      <a:r>
                        <a:rPr lang="zh-CN" altLang="en-US" sz="1600" dirty="0" smtClean="0">
                          <a:latin typeface="宋体" pitchFamily="2" charset="-122"/>
                          <a:ea typeface="宋体" pitchFamily="2" charset="-122"/>
                        </a:rPr>
                        <a:t>辆，连接中等城市的干线公路或通往大工矿区、港口的公路，或运输繁忙的城郊公路</a:t>
                      </a:r>
                      <a:endParaRPr lang="zh-CN" altLang="en-US" sz="1600" dirty="0">
                        <a:latin typeface="宋体" pitchFamily="2" charset="-122"/>
                        <a:ea typeface="宋体" pitchFamily="2" charset="-122"/>
                      </a:endParaRPr>
                    </a:p>
                  </a:txBody>
                  <a:tcPr/>
                </a:tc>
              </a:tr>
              <a:tr h="370840">
                <a:tc>
                  <a:txBody>
                    <a:bodyPr/>
                    <a:lstStyle/>
                    <a:p>
                      <a:r>
                        <a:rPr lang="zh-CN" altLang="en-US" sz="1600" dirty="0" smtClean="0">
                          <a:latin typeface="宋体" pitchFamily="2" charset="-122"/>
                          <a:ea typeface="宋体" pitchFamily="2" charset="-122"/>
                        </a:rPr>
                        <a:t>三级公路</a:t>
                      </a:r>
                      <a:endParaRPr lang="zh-CN" altLang="en-US" sz="1600" dirty="0">
                        <a:latin typeface="宋体" pitchFamily="2" charset="-122"/>
                        <a:ea typeface="宋体" pitchFamily="2" charset="-122"/>
                      </a:endParaRPr>
                    </a:p>
                  </a:txBody>
                  <a:tcPr/>
                </a:tc>
                <a:tc>
                  <a:txBody>
                    <a:bodyPr/>
                    <a:lstStyle/>
                    <a:p>
                      <a:r>
                        <a:rPr lang="zh-CN" altLang="en-US" sz="1600" dirty="0" smtClean="0">
                          <a:latin typeface="宋体" pitchFamily="2" charset="-122"/>
                          <a:ea typeface="宋体" pitchFamily="2" charset="-122"/>
                        </a:rPr>
                        <a:t>设计使用年限为</a:t>
                      </a:r>
                      <a:r>
                        <a:rPr lang="en-US" altLang="zh-CN" sz="1600" dirty="0" smtClean="0">
                          <a:latin typeface="宋体" pitchFamily="2" charset="-122"/>
                          <a:ea typeface="宋体" pitchFamily="2" charset="-122"/>
                        </a:rPr>
                        <a:t>10</a:t>
                      </a:r>
                      <a:r>
                        <a:rPr lang="zh-CN" altLang="en-US" sz="1600" dirty="0" smtClean="0">
                          <a:latin typeface="宋体" pitchFamily="2" charset="-122"/>
                          <a:ea typeface="宋体" pitchFamily="2" charset="-122"/>
                        </a:rPr>
                        <a:t>年，年平均每昼夜交通量</a:t>
                      </a:r>
                      <a:r>
                        <a:rPr lang="en-US" altLang="zh-CN" sz="1600" dirty="0" smtClean="0">
                          <a:latin typeface="宋体" pitchFamily="2" charset="-122"/>
                          <a:ea typeface="宋体" pitchFamily="2" charset="-122"/>
                        </a:rPr>
                        <a:t>1000-4000</a:t>
                      </a:r>
                      <a:r>
                        <a:rPr lang="zh-CN" altLang="en-US" sz="1600" dirty="0" smtClean="0">
                          <a:latin typeface="宋体" pitchFamily="2" charset="-122"/>
                          <a:ea typeface="宋体" pitchFamily="2" charset="-122"/>
                        </a:rPr>
                        <a:t>辆，为沟通县及城镇的集散公路</a:t>
                      </a:r>
                      <a:endParaRPr lang="zh-CN" altLang="en-US" sz="1600" dirty="0">
                        <a:latin typeface="宋体" pitchFamily="2" charset="-122"/>
                        <a:ea typeface="宋体" pitchFamily="2" charset="-122"/>
                      </a:endParaRPr>
                    </a:p>
                  </a:txBody>
                  <a:tcPr/>
                </a:tc>
              </a:tr>
              <a:tr h="370840">
                <a:tc>
                  <a:txBody>
                    <a:bodyPr/>
                    <a:lstStyle/>
                    <a:p>
                      <a:r>
                        <a:rPr lang="zh-CN" altLang="en-US" sz="1600" dirty="0" smtClean="0">
                          <a:latin typeface="宋体" pitchFamily="2" charset="-122"/>
                          <a:ea typeface="宋体" pitchFamily="2" charset="-122"/>
                        </a:rPr>
                        <a:t>四级公路</a:t>
                      </a:r>
                      <a:endParaRPr lang="zh-CN" altLang="en-US" sz="1600" dirty="0">
                        <a:latin typeface="宋体" pitchFamily="2" charset="-122"/>
                        <a:ea typeface="宋体" pitchFamily="2" charset="-122"/>
                      </a:endParaRPr>
                    </a:p>
                  </a:txBody>
                  <a:tcPr/>
                </a:tc>
                <a:tc>
                  <a:txBody>
                    <a:bodyPr/>
                    <a:lstStyle/>
                    <a:p>
                      <a:r>
                        <a:rPr lang="zh-CN" altLang="en-US" sz="1600" dirty="0" smtClean="0">
                          <a:latin typeface="宋体" pitchFamily="2" charset="-122"/>
                          <a:ea typeface="宋体" pitchFamily="2" charset="-122"/>
                        </a:rPr>
                        <a:t>设计使用年限为</a:t>
                      </a:r>
                      <a:r>
                        <a:rPr lang="en-US" altLang="zh-CN" sz="1600" dirty="0" smtClean="0">
                          <a:latin typeface="宋体" pitchFamily="2" charset="-122"/>
                          <a:ea typeface="宋体" pitchFamily="2" charset="-122"/>
                        </a:rPr>
                        <a:t>10</a:t>
                      </a:r>
                      <a:r>
                        <a:rPr lang="zh-CN" altLang="en-US" sz="1600" dirty="0" smtClean="0">
                          <a:latin typeface="宋体" pitchFamily="2" charset="-122"/>
                          <a:ea typeface="宋体" pitchFamily="2" charset="-122"/>
                        </a:rPr>
                        <a:t>年，年平均每昼夜交通量双车道</a:t>
                      </a:r>
                      <a:r>
                        <a:rPr lang="en-US" altLang="zh-CN" sz="1600" dirty="0" smtClean="0">
                          <a:latin typeface="宋体" pitchFamily="2" charset="-122"/>
                          <a:ea typeface="宋体" pitchFamily="2" charset="-122"/>
                        </a:rPr>
                        <a:t>1500</a:t>
                      </a:r>
                      <a:r>
                        <a:rPr lang="zh-CN" altLang="en-US" sz="1600" dirty="0" smtClean="0">
                          <a:latin typeface="宋体" pitchFamily="2" charset="-122"/>
                          <a:ea typeface="宋体" pitchFamily="2" charset="-122"/>
                        </a:rPr>
                        <a:t>辆以下，单车道</a:t>
                      </a:r>
                      <a:r>
                        <a:rPr lang="en-US" altLang="zh-CN" sz="1600" dirty="0" smtClean="0">
                          <a:latin typeface="宋体" pitchFamily="2" charset="-122"/>
                          <a:ea typeface="宋体" pitchFamily="2" charset="-122"/>
                        </a:rPr>
                        <a:t>200</a:t>
                      </a:r>
                      <a:r>
                        <a:rPr lang="zh-CN" altLang="en-US" sz="1600" dirty="0" smtClean="0">
                          <a:latin typeface="宋体" pitchFamily="2" charset="-122"/>
                          <a:ea typeface="宋体" pitchFamily="2" charset="-122"/>
                        </a:rPr>
                        <a:t>辆以下，沟通乡、村等地的地方公路</a:t>
                      </a:r>
                      <a:endParaRPr lang="zh-CN" altLang="en-US" sz="1600" dirty="0">
                        <a:latin typeface="宋体" pitchFamily="2" charset="-122"/>
                        <a:ea typeface="宋体" pitchFamily="2" charset="-122"/>
                      </a:endParaRPr>
                    </a:p>
                  </a:txBody>
                  <a:tcPr/>
                </a:tc>
              </a:tr>
            </a:tbl>
          </a:graphicData>
        </a:graphic>
      </p:graphicFrame>
      <p:pic>
        <p:nvPicPr>
          <p:cNvPr id="6" name="Picture 5" descr="高速公路"/>
          <p:cNvPicPr>
            <a:picLocks noChangeAspect="1" noChangeArrowheads="1"/>
          </p:cNvPicPr>
          <p:nvPr/>
        </p:nvPicPr>
        <p:blipFill>
          <a:blip r:embed="rId2" cstate="print"/>
          <a:srcRect/>
          <a:stretch>
            <a:fillRect/>
          </a:stretch>
        </p:blipFill>
        <p:spPr bwMode="auto">
          <a:xfrm>
            <a:off x="6084168" y="1345332"/>
            <a:ext cx="2841937" cy="2497460"/>
          </a:xfrm>
          <a:prstGeom prst="rect">
            <a:avLst/>
          </a:prstGeom>
          <a:noFill/>
          <a:ln w="9525">
            <a:noFill/>
            <a:miter lim="800000"/>
            <a:headEnd/>
            <a:tailEnd/>
          </a:ln>
        </p:spPr>
      </p:pic>
      <p:pic>
        <p:nvPicPr>
          <p:cNvPr id="7" name="Picture 4" descr="二级公路"/>
          <p:cNvPicPr>
            <a:picLocks noChangeAspect="1" noChangeArrowheads="1"/>
          </p:cNvPicPr>
          <p:nvPr/>
        </p:nvPicPr>
        <p:blipFill>
          <a:blip r:embed="rId3" cstate="print"/>
          <a:srcRect/>
          <a:stretch>
            <a:fillRect/>
          </a:stretch>
        </p:blipFill>
        <p:spPr bwMode="auto">
          <a:xfrm>
            <a:off x="10230102" y="1489348"/>
            <a:ext cx="2537688" cy="2209999"/>
          </a:xfrm>
          <a:prstGeom prst="rect">
            <a:avLst/>
          </a:prstGeom>
          <a:noFill/>
          <a:ln w="9525">
            <a:noFill/>
            <a:miter lim="800000"/>
            <a:headEnd/>
            <a:tailEnd/>
          </a:ln>
        </p:spPr>
      </p:pic>
      <p:pic>
        <p:nvPicPr>
          <p:cNvPr id="8" name="Picture 5" descr="三级公路"/>
          <p:cNvPicPr>
            <a:picLocks noChangeAspect="1" noChangeArrowheads="1"/>
          </p:cNvPicPr>
          <p:nvPr/>
        </p:nvPicPr>
        <p:blipFill>
          <a:blip r:embed="rId4" cstate="print"/>
          <a:srcRect/>
          <a:stretch>
            <a:fillRect/>
          </a:stretch>
        </p:blipFill>
        <p:spPr bwMode="auto">
          <a:xfrm>
            <a:off x="10086086" y="1345332"/>
            <a:ext cx="2960810" cy="2599299"/>
          </a:xfrm>
          <a:prstGeom prst="rect">
            <a:avLst/>
          </a:prstGeom>
          <a:noFill/>
          <a:ln w="9525">
            <a:noFill/>
            <a:miter lim="800000"/>
            <a:headEnd/>
            <a:tailEnd/>
          </a:ln>
        </p:spPr>
      </p:pic>
      <p:pic>
        <p:nvPicPr>
          <p:cNvPr id="9" name="Picture 4" descr="四级公路"/>
          <p:cNvPicPr>
            <a:picLocks noChangeAspect="1" noChangeArrowheads="1"/>
          </p:cNvPicPr>
          <p:nvPr/>
        </p:nvPicPr>
        <p:blipFill>
          <a:blip r:embed="rId5" cstate="print"/>
          <a:srcRect/>
          <a:stretch>
            <a:fillRect/>
          </a:stretch>
        </p:blipFill>
        <p:spPr bwMode="auto">
          <a:xfrm>
            <a:off x="10086086" y="1345332"/>
            <a:ext cx="2982858" cy="27032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500"/>
                            </p:stCondLst>
                            <p:childTnLst>
                              <p:par>
                                <p:cTn id="16" presetID="35" presetClass="path" presetSubtype="0" accel="50000" decel="50000" fill="hold" nodeType="afterEffect">
                                  <p:stCondLst>
                                    <p:cond delay="0"/>
                                  </p:stCondLst>
                                  <p:childTnLst>
                                    <p:animMotion origin="layout" path="M -2.35294E-6 -1.52636E-6 L -0.47632 -0.01041 " pathEditMode="relative" rAng="0" ptsTypes="AA">
                                      <p:cBhvr>
                                        <p:cTn id="17" dur="1000" fill="hold"/>
                                        <p:tgtEl>
                                          <p:spTgt spid="7"/>
                                        </p:tgtEl>
                                        <p:attrNameLst>
                                          <p:attrName>ppt_x</p:attrName>
                                          <p:attrName>ppt_y</p:attrName>
                                        </p:attrNameLst>
                                      </p:cBhvr>
                                      <p:rCtr x="-238" y="-5"/>
                                    </p:animMotion>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ppt_x"/>
                                          </p:val>
                                        </p:tav>
                                      </p:tavLst>
                                    </p:anim>
                                    <p:anim calcmode="lin" valueType="num">
                                      <p:cBhvr additive="base">
                                        <p:cTn id="22" dur="500"/>
                                        <p:tgtEl>
                                          <p:spTgt spid="7"/>
                                        </p:tgtEl>
                                        <p:attrNameLst>
                                          <p:attrName>ppt_y</p:attrName>
                                        </p:attrNameLst>
                                      </p:cBhvr>
                                      <p:tavLst>
                                        <p:tav tm="0">
                                          <p:val>
                                            <p:strVal val="ppt_y"/>
                                          </p:val>
                                        </p:tav>
                                        <p:tav tm="100000">
                                          <p:val>
                                            <p:strVal val="1+ppt_h/2"/>
                                          </p:val>
                                        </p:tav>
                                      </p:tavLst>
                                    </p:anim>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35" presetClass="path" presetSubtype="0" accel="50000" decel="50000" fill="hold" nodeType="afterEffect">
                                  <p:stCondLst>
                                    <p:cond delay="0"/>
                                  </p:stCondLst>
                                  <p:childTnLst>
                                    <p:animMotion origin="layout" path="M 2.35294E-6 -1.52636E-6 L -0.47456 -0.01041 " pathEditMode="relative" rAng="0" ptsTypes="AA">
                                      <p:cBhvr>
                                        <p:cTn id="26" dur="1000" fill="hold"/>
                                        <p:tgtEl>
                                          <p:spTgt spid="8"/>
                                        </p:tgtEl>
                                        <p:attrNameLst>
                                          <p:attrName>ppt_x</p:attrName>
                                          <p:attrName>ppt_y</p:attrName>
                                        </p:attrNameLst>
                                      </p:cBhvr>
                                      <p:rCtr x="-237" y="-5"/>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2.94118E-6 -1.52636E-6 L -0.46779 -0.01041 " pathEditMode="relative" rAng="0" ptsTypes="AA">
                                      <p:cBhvr>
                                        <p:cTn id="30" dur="1000" fill="hold"/>
                                        <p:tgtEl>
                                          <p:spTgt spid="9"/>
                                        </p:tgtEl>
                                        <p:attrNameLst>
                                          <p:attrName>ppt_x</p:attrName>
                                          <p:attrName>ppt_y</p:attrName>
                                        </p:attrNameLst>
                                      </p:cBhvr>
                                      <p:rCtr x="-234"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85863" y="876300"/>
            <a:ext cx="5143500" cy="461963"/>
          </a:xfrm>
          <a:prstGeom prst="rect">
            <a:avLst/>
          </a:prstGeom>
          <a:noFill/>
          <a:ln w="9525">
            <a:noFill/>
            <a:miter lim="800000"/>
            <a:headEnd/>
            <a:tailEnd/>
          </a:ln>
        </p:spPr>
        <p:txBody>
          <a:bodyPr>
            <a:spAutoFit/>
          </a:bodyPr>
          <a:lstStyle/>
          <a:p>
            <a:r>
              <a:rPr lang="zh-CN" altLang="en-US" sz="2400" b="1" dirty="0">
                <a:solidFill>
                  <a:srgbClr val="FF0000"/>
                </a:solidFill>
                <a:latin typeface="宋体" pitchFamily="2" charset="-122"/>
                <a:ea typeface="宋体" pitchFamily="2" charset="-122"/>
              </a:rPr>
              <a:t>按重要性和使用性质划分的公路等级</a:t>
            </a:r>
          </a:p>
        </p:txBody>
      </p:sp>
      <p:graphicFrame>
        <p:nvGraphicFramePr>
          <p:cNvPr id="5" name="表格 4"/>
          <p:cNvGraphicFramePr>
            <a:graphicFrameLocks noGrp="1"/>
          </p:cNvGraphicFramePr>
          <p:nvPr/>
        </p:nvGraphicFramePr>
        <p:xfrm>
          <a:off x="539552" y="1561356"/>
          <a:ext cx="7848872" cy="3758532"/>
        </p:xfrm>
        <a:graphic>
          <a:graphicData uri="http://schemas.openxmlformats.org/drawingml/2006/table">
            <a:tbl>
              <a:tblPr firstRow="1" bandRow="1">
                <a:tableStyleId>{5C22544A-7EE6-4342-B048-85BDC9FD1C3A}</a:tableStyleId>
              </a:tblPr>
              <a:tblGrid>
                <a:gridCol w="1672711"/>
                <a:gridCol w="6176161"/>
              </a:tblGrid>
              <a:tr h="558132">
                <a:tc>
                  <a:txBody>
                    <a:bodyPr/>
                    <a:lstStyle/>
                    <a:p>
                      <a:r>
                        <a:rPr lang="zh-CN" altLang="en-US" sz="1800" b="1" dirty="0" smtClean="0">
                          <a:solidFill>
                            <a:schemeClr val="tx1"/>
                          </a:solidFill>
                          <a:latin typeface="宋体" pitchFamily="2" charset="-122"/>
                          <a:ea typeface="宋体" pitchFamily="2" charset="-122"/>
                        </a:rPr>
                        <a:t>划分结果</a:t>
                      </a:r>
                      <a:endParaRPr lang="zh-CN" altLang="en-US" sz="1800" b="1" dirty="0">
                        <a:solidFill>
                          <a:schemeClr val="tx1"/>
                        </a:solidFill>
                        <a:latin typeface="宋体" pitchFamily="2" charset="-122"/>
                        <a:ea typeface="宋体" pitchFamily="2" charset="-122"/>
                      </a:endParaRPr>
                    </a:p>
                  </a:txBody>
                  <a:tcPr/>
                </a:tc>
                <a:tc>
                  <a:txBody>
                    <a:bodyPr/>
                    <a:lstStyle/>
                    <a:p>
                      <a:r>
                        <a:rPr lang="zh-CN" altLang="en-US" sz="1800" b="1" dirty="0" smtClean="0">
                          <a:solidFill>
                            <a:schemeClr val="tx1"/>
                          </a:solidFill>
                          <a:latin typeface="宋体" pitchFamily="2" charset="-122"/>
                          <a:ea typeface="宋体" pitchFamily="2" charset="-122"/>
                        </a:rPr>
                        <a:t>划分标准</a:t>
                      </a:r>
                      <a:endParaRPr lang="zh-CN" altLang="en-US" sz="1800" b="1" dirty="0">
                        <a:solidFill>
                          <a:schemeClr val="tx1"/>
                        </a:solidFill>
                        <a:latin typeface="宋体" pitchFamily="2" charset="-122"/>
                        <a:ea typeface="宋体" pitchFamily="2" charset="-122"/>
                      </a:endParaRPr>
                    </a:p>
                  </a:txBody>
                  <a:tcPr/>
                </a:tc>
              </a:tr>
              <a:tr h="370840">
                <a:tc>
                  <a:txBody>
                    <a:bodyPr/>
                    <a:lstStyle/>
                    <a:p>
                      <a:r>
                        <a:rPr lang="zh-CN" altLang="en-US" sz="1800" dirty="0" smtClean="0">
                          <a:latin typeface="宋体" pitchFamily="2" charset="-122"/>
                          <a:ea typeface="宋体" pitchFamily="2" charset="-122"/>
                        </a:rPr>
                        <a:t>国家公路（国道）</a:t>
                      </a:r>
                      <a:endParaRPr lang="zh-CN" altLang="en-US" sz="1800" dirty="0">
                        <a:latin typeface="宋体" pitchFamily="2" charset="-122"/>
                        <a:ea typeface="宋体" pitchFamily="2" charset="-122"/>
                      </a:endParaRPr>
                    </a:p>
                  </a:txBody>
                  <a:tcPr/>
                </a:tc>
                <a:tc>
                  <a:txBody>
                    <a:bodyPr/>
                    <a:lstStyle/>
                    <a:p>
                      <a:r>
                        <a:rPr lang="zh-CN" altLang="en-US" sz="1800" dirty="0" smtClean="0">
                          <a:latin typeface="宋体" pitchFamily="2" charset="-122"/>
                          <a:ea typeface="宋体" pitchFamily="2" charset="-122"/>
                        </a:rPr>
                        <a:t>连接首都与各省、自治区、直辖市首府的公路，连接各大经济中心、港站枢纽、物品生产基地和战略要地的主干公路</a:t>
                      </a:r>
                      <a:endParaRPr lang="zh-CN" altLang="en-US" sz="1800" dirty="0">
                        <a:latin typeface="宋体" pitchFamily="2" charset="-122"/>
                        <a:ea typeface="宋体" pitchFamily="2" charset="-122"/>
                      </a:endParaRPr>
                    </a:p>
                  </a:txBody>
                  <a:tcPr/>
                </a:tc>
              </a:tr>
              <a:tr h="370840">
                <a:tc>
                  <a:txBody>
                    <a:bodyPr/>
                    <a:lstStyle/>
                    <a:p>
                      <a:r>
                        <a:rPr lang="zh-CN" altLang="en-US" sz="1800" dirty="0" smtClean="0">
                          <a:latin typeface="宋体" pitchFamily="2" charset="-122"/>
                          <a:ea typeface="宋体" pitchFamily="2" charset="-122"/>
                        </a:rPr>
                        <a:t>省级公路（省道）</a:t>
                      </a:r>
                      <a:endParaRPr lang="zh-CN" altLang="en-US" sz="1800" dirty="0">
                        <a:latin typeface="宋体" pitchFamily="2" charset="-122"/>
                        <a:ea typeface="宋体" pitchFamily="2" charset="-122"/>
                      </a:endParaRPr>
                    </a:p>
                  </a:txBody>
                  <a:tcPr/>
                </a:tc>
                <a:tc>
                  <a:txBody>
                    <a:bodyPr/>
                    <a:lstStyle/>
                    <a:p>
                      <a:r>
                        <a:rPr lang="zh-CN" altLang="en-US" sz="1800" dirty="0" smtClean="0">
                          <a:latin typeface="宋体" pitchFamily="2" charset="-122"/>
                          <a:ea typeface="宋体" pitchFamily="2" charset="-122"/>
                        </a:rPr>
                        <a:t>连接各地市和重要地区以及不属于国道的主干公路</a:t>
                      </a:r>
                      <a:endParaRPr lang="zh-CN" altLang="en-US" sz="1800" dirty="0">
                        <a:latin typeface="宋体" pitchFamily="2" charset="-122"/>
                        <a:ea typeface="宋体" pitchFamily="2" charset="-122"/>
                      </a:endParaRPr>
                    </a:p>
                  </a:txBody>
                  <a:tcPr/>
                </a:tc>
              </a:tr>
              <a:tr h="370840">
                <a:tc>
                  <a:txBody>
                    <a:bodyPr/>
                    <a:lstStyle/>
                    <a:p>
                      <a:r>
                        <a:rPr lang="zh-CN" altLang="en-US" sz="1800" dirty="0" smtClean="0">
                          <a:latin typeface="宋体" pitchFamily="2" charset="-122"/>
                          <a:ea typeface="宋体" pitchFamily="2" charset="-122"/>
                        </a:rPr>
                        <a:t>县级公路（县道）</a:t>
                      </a:r>
                      <a:endParaRPr lang="zh-CN" altLang="en-US" sz="1800" dirty="0">
                        <a:latin typeface="宋体" pitchFamily="2" charset="-122"/>
                        <a:ea typeface="宋体" pitchFamily="2" charset="-122"/>
                      </a:endParaRPr>
                    </a:p>
                  </a:txBody>
                  <a:tcPr/>
                </a:tc>
                <a:tc>
                  <a:txBody>
                    <a:bodyPr/>
                    <a:lstStyle/>
                    <a:p>
                      <a:r>
                        <a:rPr lang="zh-CN" altLang="en-US" sz="1800" dirty="0" smtClean="0">
                          <a:latin typeface="宋体" pitchFamily="2" charset="-122"/>
                          <a:ea typeface="宋体" pitchFamily="2" charset="-122"/>
                        </a:rPr>
                        <a:t>连接县城和县内主要乡镇、物品生产和集散地的公路</a:t>
                      </a:r>
                      <a:endParaRPr lang="zh-CN" altLang="en-US" sz="1800" dirty="0">
                        <a:latin typeface="宋体" pitchFamily="2" charset="-122"/>
                        <a:ea typeface="宋体" pitchFamily="2" charset="-122"/>
                      </a:endParaRPr>
                    </a:p>
                  </a:txBody>
                  <a:tcPr/>
                </a:tc>
              </a:tr>
              <a:tr h="370840">
                <a:tc>
                  <a:txBody>
                    <a:bodyPr/>
                    <a:lstStyle/>
                    <a:p>
                      <a:r>
                        <a:rPr lang="zh-CN" altLang="en-US" sz="1800" dirty="0" smtClean="0">
                          <a:latin typeface="宋体" pitchFamily="2" charset="-122"/>
                          <a:ea typeface="宋体" pitchFamily="2" charset="-122"/>
                        </a:rPr>
                        <a:t>乡级公路（乡道）</a:t>
                      </a:r>
                      <a:endParaRPr lang="zh-CN" altLang="en-US" sz="1800" dirty="0">
                        <a:latin typeface="宋体" pitchFamily="2" charset="-122"/>
                        <a:ea typeface="宋体" pitchFamily="2" charset="-122"/>
                      </a:endParaRPr>
                    </a:p>
                  </a:txBody>
                  <a:tcPr/>
                </a:tc>
                <a:tc>
                  <a:txBody>
                    <a:bodyPr/>
                    <a:lstStyle/>
                    <a:p>
                      <a:r>
                        <a:rPr lang="zh-CN" altLang="en-US" sz="1800" dirty="0" smtClean="0">
                          <a:latin typeface="宋体" pitchFamily="2" charset="-122"/>
                          <a:ea typeface="宋体" pitchFamily="2" charset="-122"/>
                        </a:rPr>
                        <a:t>主要为乡镇经济、文化、行政服务的公路</a:t>
                      </a:r>
                      <a:endParaRPr lang="zh-CN" altLang="en-US" sz="1800" dirty="0">
                        <a:latin typeface="宋体" pitchFamily="2" charset="-122"/>
                        <a:ea typeface="宋体" pitchFamily="2" charset="-122"/>
                      </a:endParaRPr>
                    </a:p>
                  </a:txBody>
                  <a:tcPr/>
                </a:tc>
              </a:tr>
              <a:tr h="370840">
                <a:tc>
                  <a:txBody>
                    <a:bodyPr/>
                    <a:lstStyle/>
                    <a:p>
                      <a:r>
                        <a:rPr lang="zh-CN" altLang="en-US" sz="1800" dirty="0" smtClean="0">
                          <a:latin typeface="宋体" pitchFamily="2" charset="-122"/>
                          <a:ea typeface="宋体" pitchFamily="2" charset="-122"/>
                        </a:rPr>
                        <a:t>专用公路</a:t>
                      </a:r>
                      <a:endParaRPr lang="zh-CN" altLang="en-US" sz="1800" dirty="0">
                        <a:latin typeface="宋体" pitchFamily="2" charset="-122"/>
                        <a:ea typeface="宋体" pitchFamily="2" charset="-122"/>
                      </a:endParaRPr>
                    </a:p>
                  </a:txBody>
                  <a:tcPr/>
                </a:tc>
                <a:tc>
                  <a:txBody>
                    <a:bodyPr/>
                    <a:lstStyle/>
                    <a:p>
                      <a:r>
                        <a:rPr lang="zh-CN" altLang="en-US" sz="1800" dirty="0" smtClean="0">
                          <a:latin typeface="宋体" pitchFamily="2" charset="-122"/>
                          <a:ea typeface="宋体" pitchFamily="2" charset="-122"/>
                        </a:rPr>
                        <a:t>专供厂矿、林区、农产、油田、军事要地等与外部联系的公路</a:t>
                      </a:r>
                      <a:endParaRPr lang="zh-CN" altLang="en-US" sz="1800" dirty="0">
                        <a:latin typeface="宋体" pitchFamily="2" charset="-122"/>
                        <a:ea typeface="宋体" pitchFamily="2" charset="-122"/>
                      </a:endParaRPr>
                    </a:p>
                  </a:txBody>
                  <a:tcPr/>
                </a:tc>
              </a:tr>
            </a:tbl>
          </a:graphicData>
        </a:graphic>
      </p:graphicFrame>
      <p:pic>
        <p:nvPicPr>
          <p:cNvPr id="11266" name="Picture 2"/>
          <p:cNvPicPr>
            <a:picLocks noChangeAspect="1" noChangeArrowheads="1"/>
          </p:cNvPicPr>
          <p:nvPr/>
        </p:nvPicPr>
        <p:blipFill>
          <a:blip r:embed="rId2" cstate="print"/>
          <a:srcRect/>
          <a:stretch>
            <a:fillRect/>
          </a:stretch>
        </p:blipFill>
        <p:spPr bwMode="auto">
          <a:xfrm>
            <a:off x="7524328" y="193204"/>
            <a:ext cx="12573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noChangeArrowheads="1"/>
          </p:cNvPicPr>
          <p:nvPr/>
        </p:nvPicPr>
        <p:blipFill>
          <a:blip r:embed="rId2" cstate="print"/>
          <a:srcRect/>
          <a:stretch>
            <a:fillRect/>
          </a:stretch>
        </p:blipFill>
        <p:spPr bwMode="auto">
          <a:xfrm>
            <a:off x="323528" y="1006245"/>
            <a:ext cx="3916609" cy="4438824"/>
          </a:xfrm>
          <a:prstGeom prst="rect">
            <a:avLst/>
          </a:prstGeom>
          <a:noFill/>
          <a:ln w="9525">
            <a:noFill/>
            <a:miter lim="800000"/>
            <a:headEnd/>
            <a:tailEnd/>
          </a:ln>
        </p:spPr>
      </p:pic>
      <p:pic>
        <p:nvPicPr>
          <p:cNvPr id="5" name="图片 2"/>
          <p:cNvPicPr>
            <a:picLocks noChangeAspect="1" noChangeArrowheads="1"/>
          </p:cNvPicPr>
          <p:nvPr/>
        </p:nvPicPr>
        <p:blipFill>
          <a:blip r:embed="rId3" cstate="print"/>
          <a:srcRect/>
          <a:stretch>
            <a:fillRect/>
          </a:stretch>
        </p:blipFill>
        <p:spPr bwMode="auto">
          <a:xfrm>
            <a:off x="4895529" y="193204"/>
            <a:ext cx="3751242" cy="2654591"/>
          </a:xfrm>
          <a:prstGeom prst="rect">
            <a:avLst/>
          </a:prstGeom>
          <a:noFill/>
          <a:ln w="9525">
            <a:noFill/>
            <a:miter lim="800000"/>
            <a:headEnd/>
            <a:tailEnd/>
          </a:ln>
        </p:spPr>
      </p:pic>
      <p:pic>
        <p:nvPicPr>
          <p:cNvPr id="6" name="图片 125" descr="19_712_4b6f3ac4874e0cd.jpg"/>
          <p:cNvPicPr>
            <a:picLocks noChangeAspect="1"/>
          </p:cNvPicPr>
          <p:nvPr/>
        </p:nvPicPr>
        <p:blipFill>
          <a:blip r:embed="rId4" cstate="print"/>
          <a:srcRect/>
          <a:stretch>
            <a:fillRect/>
          </a:stretch>
        </p:blipFill>
        <p:spPr bwMode="auto">
          <a:xfrm>
            <a:off x="4895528" y="3105713"/>
            <a:ext cx="3786055" cy="2480519"/>
          </a:xfrm>
          <a:prstGeom prst="rect">
            <a:avLst/>
          </a:prstGeom>
          <a:noFill/>
          <a:ln w="9525">
            <a:solidFill>
              <a:schemeClr val="accent1"/>
            </a:solidFill>
            <a:miter lim="800000"/>
            <a:headEnd/>
            <a:tailEnd/>
          </a:ln>
        </p:spPr>
      </p:pic>
      <p:sp>
        <p:nvSpPr>
          <p:cNvPr id="7" name="矩形 6"/>
          <p:cNvSpPr/>
          <p:nvPr/>
        </p:nvSpPr>
        <p:spPr>
          <a:xfrm>
            <a:off x="432698" y="193204"/>
            <a:ext cx="2339102" cy="559769"/>
          </a:xfrm>
          <a:prstGeom prst="rect">
            <a:avLst/>
          </a:prstGeom>
        </p:spPr>
        <p:txBody>
          <a:bodyPr wrap="none">
            <a:spAutoFit/>
          </a:bodyPr>
          <a:lstStyle/>
          <a:p>
            <a:pPr indent="304800" algn="just">
              <a:lnSpc>
                <a:spcPct val="15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公路运输车辆</a:t>
            </a:r>
            <a:endParaRPr lang="en-US" altLang="zh-CN" sz="2400"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6"/>
          <p:cNvSpPr>
            <a:spLocks noChangeArrowheads="1"/>
          </p:cNvSpPr>
          <p:nvPr/>
        </p:nvSpPr>
        <p:spPr bwMode="auto">
          <a:xfrm>
            <a:off x="261118" y="714375"/>
            <a:ext cx="2057400" cy="498475"/>
          </a:xfrm>
          <a:prstGeom prst="roundRect">
            <a:avLst>
              <a:gd name="adj" fmla="val 50000"/>
            </a:avLst>
          </a:prstGeom>
          <a:solidFill>
            <a:srgbClr val="00B0F0"/>
          </a:solidFill>
          <a:ln w="38100" algn="ctr">
            <a:solidFill>
              <a:schemeClr val="tx2">
                <a:lumMod val="75000"/>
                <a:lumOff val="25000"/>
              </a:schemeClr>
            </a:solidFill>
            <a:round/>
            <a:headEnd/>
            <a:tailEnd/>
          </a:ln>
          <a:effectLst/>
        </p:spPr>
        <p:txBody>
          <a:bodyPr wrap="none" anchor="ctr"/>
          <a:lstStyle/>
          <a:p>
            <a:pPr algn="ctr" eaLnBrk="0" hangingPunct="0">
              <a:defRPr/>
            </a:pPr>
            <a:r>
              <a:rPr lang="zh-CN" altLang="en-US" sz="2400" b="1" dirty="0">
                <a:solidFill>
                  <a:schemeClr val="bg1"/>
                </a:solidFill>
                <a:latin typeface="宋体" pitchFamily="2" charset="-122"/>
                <a:ea typeface="宋体" pitchFamily="2" charset="-122"/>
              </a:rPr>
              <a:t>载货汽车</a:t>
            </a:r>
            <a:endParaRPr lang="en-US" altLang="zh-CN" sz="2400" b="1" dirty="0">
              <a:solidFill>
                <a:schemeClr val="bg1"/>
              </a:solidFill>
              <a:latin typeface="宋体" pitchFamily="2" charset="-122"/>
              <a:ea typeface="宋体" pitchFamily="2" charset="-122"/>
            </a:endParaRPr>
          </a:p>
        </p:txBody>
      </p:sp>
      <p:sp>
        <p:nvSpPr>
          <p:cNvPr id="5" name="云形标注 4"/>
          <p:cNvSpPr/>
          <p:nvPr/>
        </p:nvSpPr>
        <p:spPr>
          <a:xfrm>
            <a:off x="5890393" y="714375"/>
            <a:ext cx="2786063" cy="1285875"/>
          </a:xfrm>
          <a:prstGeom prst="cloudCallout">
            <a:avLst>
              <a:gd name="adj1" fmla="val -32040"/>
              <a:gd name="adj2" fmla="val 81578"/>
            </a:avLst>
          </a:prstGeom>
          <a:gradFill>
            <a:gsLst>
              <a:gs pos="0">
                <a:srgbClr val="03D4A8"/>
              </a:gs>
              <a:gs pos="25000">
                <a:srgbClr val="21D6E0"/>
              </a:gs>
              <a:gs pos="75000">
                <a:srgbClr val="0087E6"/>
              </a:gs>
              <a:gs pos="100000">
                <a:srgbClr val="005CBF"/>
              </a:gs>
            </a:gsLst>
            <a:lin ang="16200000" scaled="0"/>
          </a:gradFill>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2400" b="1" dirty="0">
                <a:solidFill>
                  <a:schemeClr val="bg1"/>
                </a:solidFill>
              </a:rPr>
              <a:t>按载重量</a:t>
            </a:r>
            <a:endParaRPr lang="en-US" altLang="zh-CN" sz="2400" b="1" dirty="0">
              <a:solidFill>
                <a:schemeClr val="bg1"/>
              </a:solidFill>
            </a:endParaRPr>
          </a:p>
          <a:p>
            <a:pPr algn="ctr">
              <a:defRPr/>
            </a:pPr>
            <a:r>
              <a:rPr lang="zh-CN" altLang="en-US" sz="2400" b="1" dirty="0">
                <a:solidFill>
                  <a:schemeClr val="bg1"/>
                </a:solidFill>
              </a:rPr>
              <a:t>分类</a:t>
            </a:r>
          </a:p>
        </p:txBody>
      </p:sp>
      <p:grpSp>
        <p:nvGrpSpPr>
          <p:cNvPr id="6" name="组合 29"/>
          <p:cNvGrpSpPr>
            <a:grpSpLocks/>
          </p:cNvGrpSpPr>
          <p:nvPr/>
        </p:nvGrpSpPr>
        <p:grpSpPr bwMode="auto">
          <a:xfrm>
            <a:off x="461143" y="1928813"/>
            <a:ext cx="7858125" cy="2143125"/>
            <a:chOff x="1114395" y="1571612"/>
            <a:chExt cx="7858180" cy="2143140"/>
          </a:xfrm>
        </p:grpSpPr>
        <p:sp>
          <p:nvSpPr>
            <p:cNvPr id="7" name="矩形 6"/>
            <p:cNvSpPr/>
            <p:nvPr/>
          </p:nvSpPr>
          <p:spPr>
            <a:xfrm>
              <a:off x="4186230" y="1571612"/>
              <a:ext cx="1785949"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载货汽车</a:t>
              </a:r>
            </a:p>
          </p:txBody>
        </p:sp>
        <p:sp>
          <p:nvSpPr>
            <p:cNvPr id="8" name="矩形 7"/>
            <p:cNvSpPr/>
            <p:nvPr/>
          </p:nvSpPr>
          <p:spPr>
            <a:xfrm>
              <a:off x="1114395" y="3000372"/>
              <a:ext cx="1571636"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微型</a:t>
              </a:r>
            </a:p>
          </p:txBody>
        </p:sp>
        <p:sp>
          <p:nvSpPr>
            <p:cNvPr id="9" name="矩形 8"/>
            <p:cNvSpPr/>
            <p:nvPr/>
          </p:nvSpPr>
          <p:spPr>
            <a:xfrm>
              <a:off x="3257535" y="3000372"/>
              <a:ext cx="1571636"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轻型</a:t>
              </a:r>
            </a:p>
          </p:txBody>
        </p:sp>
        <p:sp>
          <p:nvSpPr>
            <p:cNvPr id="10" name="矩形 9"/>
            <p:cNvSpPr/>
            <p:nvPr/>
          </p:nvSpPr>
          <p:spPr>
            <a:xfrm>
              <a:off x="5329238" y="3000372"/>
              <a:ext cx="1571636"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中型</a:t>
              </a:r>
            </a:p>
          </p:txBody>
        </p:sp>
        <p:sp>
          <p:nvSpPr>
            <p:cNvPr id="11" name="矩形 10"/>
            <p:cNvSpPr/>
            <p:nvPr/>
          </p:nvSpPr>
          <p:spPr>
            <a:xfrm>
              <a:off x="7400939" y="3000372"/>
              <a:ext cx="1571636"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重型</a:t>
              </a:r>
            </a:p>
          </p:txBody>
        </p:sp>
        <p:cxnSp>
          <p:nvCxnSpPr>
            <p:cNvPr id="12" name="直接连接符 11"/>
            <p:cNvCxnSpPr/>
            <p:nvPr/>
          </p:nvCxnSpPr>
          <p:spPr>
            <a:xfrm rot="5400000">
              <a:off x="4864890" y="2464587"/>
              <a:ext cx="3571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1650180" y="282177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3864758" y="282177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5936460" y="282177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7936724" y="282177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28775" y="2643181"/>
              <a:ext cx="62865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251520" y="4369668"/>
            <a:ext cx="8648533" cy="1200329"/>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重型和中型载货汽车核发大型货车号牌（俗称</a:t>
            </a:r>
            <a:r>
              <a:rPr lang="zh-CN" altLang="en-US" sz="2400" dirty="0" smtClean="0">
                <a:solidFill>
                  <a:srgbClr val="FF0000"/>
                </a:solidFill>
                <a:latin typeface="宋体" pitchFamily="2" charset="-122"/>
                <a:ea typeface="宋体" pitchFamily="2" charset="-122"/>
              </a:rPr>
              <a:t>黄牌</a:t>
            </a:r>
            <a:r>
              <a:rPr lang="zh-CN" altLang="en-US" sz="2400" dirty="0" smtClean="0">
                <a:latin typeface="宋体" pitchFamily="2" charset="-122"/>
                <a:ea typeface="宋体" pitchFamily="2" charset="-122"/>
              </a:rPr>
              <a:t>）；轻型和微型载货汽车核发小型货车号牌（俗称</a:t>
            </a:r>
            <a:r>
              <a:rPr lang="zh-CN" altLang="en-US" sz="2400" dirty="0" smtClean="0">
                <a:solidFill>
                  <a:srgbClr val="FF0000"/>
                </a:solidFill>
                <a:latin typeface="宋体" pitchFamily="2" charset="-122"/>
                <a:ea typeface="宋体" pitchFamily="2" charset="-122"/>
              </a:rPr>
              <a:t>蓝牌</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p:txBody>
      </p:sp>
      <p:pic>
        <p:nvPicPr>
          <p:cNvPr id="19" name="Picture 2"/>
          <p:cNvPicPr>
            <a:picLocks noChangeAspect="1" noChangeArrowheads="1"/>
          </p:cNvPicPr>
          <p:nvPr/>
        </p:nvPicPr>
        <p:blipFill>
          <a:blip r:embed="rId2" cstate="print"/>
          <a:srcRect/>
          <a:stretch>
            <a:fillRect/>
          </a:stretch>
        </p:blipFill>
        <p:spPr bwMode="auto">
          <a:xfrm>
            <a:off x="467544" y="1316732"/>
            <a:ext cx="1814373" cy="1612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8668" y="586052"/>
            <a:ext cx="3657268" cy="545042"/>
          </a:xfrm>
          <a:prstGeom prst="rect">
            <a:avLst/>
          </a:prstGeom>
        </p:spPr>
        <p:txBody>
          <a:bodyPr lIns="76932" tIns="38466" rIns="76932" bIns="38466"/>
          <a:lstStyle/>
          <a:p>
            <a:pPr algn="ctr" eaLnBrk="0" fontAlgn="base" hangingPunct="0">
              <a:spcBef>
                <a:spcPct val="0"/>
              </a:spcBef>
              <a:spcAft>
                <a:spcPct val="0"/>
              </a:spcAft>
              <a:defRPr/>
            </a:pPr>
            <a:r>
              <a:rPr lang="zh-CN" altLang="en-US" sz="2000" b="1" kern="0" dirty="0">
                <a:solidFill>
                  <a:srgbClr val="000000"/>
                </a:solidFill>
                <a:latin typeface="宋体" pitchFamily="2" charset="-122"/>
                <a:ea typeface="宋体" pitchFamily="2" charset="-122"/>
              </a:rPr>
              <a:t>微型载货车（总质量≤</a:t>
            </a:r>
            <a:r>
              <a:rPr lang="en-US" altLang="zh-CN" sz="2000" b="1" kern="0" dirty="0">
                <a:solidFill>
                  <a:srgbClr val="000000"/>
                </a:solidFill>
                <a:latin typeface="宋体" pitchFamily="2" charset="-122"/>
                <a:ea typeface="宋体" pitchFamily="2" charset="-122"/>
              </a:rPr>
              <a:t>1.8</a:t>
            </a:r>
            <a:r>
              <a:rPr lang="zh-CN" altLang="en-US" sz="2000" b="1" kern="0" dirty="0">
                <a:solidFill>
                  <a:srgbClr val="000000"/>
                </a:solidFill>
                <a:latin typeface="宋体" pitchFamily="2" charset="-122"/>
                <a:ea typeface="宋体" pitchFamily="2" charset="-122"/>
              </a:rPr>
              <a:t>吨）</a:t>
            </a:r>
          </a:p>
        </p:txBody>
      </p:sp>
      <p:pic>
        <p:nvPicPr>
          <p:cNvPr id="5" name="Picture 3" descr="U673P33T148D20531F2100DT20040921185737">
            <a:hlinkClick r:id="rId2"/>
          </p:cNvPr>
          <p:cNvPicPr>
            <a:picLocks noChangeAspect="1" noChangeArrowheads="1"/>
          </p:cNvPicPr>
          <p:nvPr/>
        </p:nvPicPr>
        <p:blipFill>
          <a:blip r:embed="rId3" cstate="print"/>
          <a:srcRect/>
          <a:stretch>
            <a:fillRect/>
          </a:stretch>
        </p:blipFill>
        <p:spPr bwMode="auto">
          <a:xfrm>
            <a:off x="278192" y="1288521"/>
            <a:ext cx="3689047" cy="3414448"/>
          </a:xfrm>
          <a:prstGeom prst="rect">
            <a:avLst/>
          </a:prstGeom>
          <a:noFill/>
          <a:ln w="9525">
            <a:noFill/>
            <a:miter lim="800000"/>
            <a:headEnd/>
            <a:tailEnd/>
          </a:ln>
        </p:spPr>
      </p:pic>
      <p:sp>
        <p:nvSpPr>
          <p:cNvPr id="6" name="Rectangle 2"/>
          <p:cNvSpPr txBox="1">
            <a:spLocks noChangeArrowheads="1"/>
          </p:cNvSpPr>
          <p:nvPr/>
        </p:nvSpPr>
        <p:spPr>
          <a:xfrm>
            <a:off x="4918730" y="586054"/>
            <a:ext cx="4128508" cy="604573"/>
          </a:xfrm>
          <a:prstGeom prst="rect">
            <a:avLst/>
          </a:prstGeom>
        </p:spPr>
        <p:txBody>
          <a:bodyPr lIns="76932" tIns="38466" rIns="76932" bIns="38466"/>
          <a:lstStyle/>
          <a:p>
            <a:pPr algn="ctr" eaLnBrk="0" fontAlgn="base" hangingPunct="0">
              <a:spcBef>
                <a:spcPct val="0"/>
              </a:spcBef>
              <a:spcAft>
                <a:spcPct val="0"/>
              </a:spcAft>
              <a:defRPr/>
            </a:pPr>
            <a:r>
              <a:rPr lang="zh-CN" altLang="en-US" sz="2000" b="1" kern="0" dirty="0">
                <a:solidFill>
                  <a:srgbClr val="000000"/>
                </a:solidFill>
                <a:latin typeface="宋体" pitchFamily="2" charset="-122"/>
                <a:ea typeface="宋体" pitchFamily="2" charset="-122"/>
              </a:rPr>
              <a:t>轻型载货车（</a:t>
            </a:r>
            <a:r>
              <a:rPr lang="en-US" altLang="zh-CN" sz="2000" b="1" kern="0" dirty="0">
                <a:solidFill>
                  <a:srgbClr val="000000"/>
                </a:solidFill>
                <a:latin typeface="宋体" pitchFamily="2" charset="-122"/>
                <a:ea typeface="宋体" pitchFamily="2" charset="-122"/>
              </a:rPr>
              <a:t>1.8</a:t>
            </a:r>
            <a:r>
              <a:rPr lang="zh-CN" altLang="en-US" sz="2000" b="1" kern="0" dirty="0">
                <a:solidFill>
                  <a:srgbClr val="000000"/>
                </a:solidFill>
                <a:latin typeface="宋体" pitchFamily="2" charset="-122"/>
                <a:ea typeface="宋体" pitchFamily="2" charset="-122"/>
              </a:rPr>
              <a:t>吨</a:t>
            </a:r>
            <a:r>
              <a:rPr lang="en-US" altLang="zh-CN" sz="2000" b="1" kern="0" dirty="0">
                <a:solidFill>
                  <a:srgbClr val="000000"/>
                </a:solidFill>
                <a:latin typeface="宋体" pitchFamily="2" charset="-122"/>
                <a:ea typeface="宋体" pitchFamily="2" charset="-122"/>
              </a:rPr>
              <a:t>&lt;</a:t>
            </a:r>
            <a:r>
              <a:rPr lang="zh-CN" altLang="en-US" sz="2000" b="1" kern="0" dirty="0">
                <a:solidFill>
                  <a:srgbClr val="000000"/>
                </a:solidFill>
                <a:latin typeface="宋体" pitchFamily="2" charset="-122"/>
                <a:ea typeface="宋体" pitchFamily="2" charset="-122"/>
              </a:rPr>
              <a:t>总质量≤</a:t>
            </a:r>
            <a:r>
              <a:rPr lang="en-US" altLang="zh-CN" sz="2000" b="1" kern="0" dirty="0">
                <a:solidFill>
                  <a:srgbClr val="000000"/>
                </a:solidFill>
                <a:latin typeface="宋体" pitchFamily="2" charset="-122"/>
                <a:ea typeface="宋体" pitchFamily="2" charset="-122"/>
              </a:rPr>
              <a:t>6</a:t>
            </a:r>
            <a:r>
              <a:rPr lang="zh-CN" altLang="en-US" sz="2000" b="1" kern="0" dirty="0">
                <a:solidFill>
                  <a:srgbClr val="000000"/>
                </a:solidFill>
                <a:latin typeface="宋体" pitchFamily="2" charset="-122"/>
                <a:ea typeface="宋体" pitchFamily="2" charset="-122"/>
              </a:rPr>
              <a:t>吨）</a:t>
            </a:r>
          </a:p>
        </p:txBody>
      </p:sp>
      <p:pic>
        <p:nvPicPr>
          <p:cNvPr id="7" name="Picture 3" descr="12"/>
          <p:cNvPicPr>
            <a:picLocks noChangeAspect="1" noChangeArrowheads="1"/>
          </p:cNvPicPr>
          <p:nvPr/>
        </p:nvPicPr>
        <p:blipFill>
          <a:blip r:embed="rId4" cstate="print"/>
          <a:srcRect/>
          <a:stretch>
            <a:fillRect/>
          </a:stretch>
        </p:blipFill>
        <p:spPr bwMode="auto">
          <a:xfrm>
            <a:off x="4632477" y="1288521"/>
            <a:ext cx="4219894" cy="32358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a16="http://schemas.microsoft.com/office/drawing/2014/main" xmlns="" id="{2F707FA4-5E4F-4FB1-9AEB-89F71C955C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宋体" pitchFamily="2" charset="-122"/>
                <a:ea typeface="宋体" pitchFamily="2" charset="-122"/>
              </a:rPr>
              <a:t>知识目标</a:t>
            </a:r>
          </a:p>
        </p:txBody>
      </p:sp>
      <p:sp>
        <p:nvSpPr>
          <p:cNvPr id="6" name="文本框 5">
            <a:extLst>
              <a:ext uri="{FF2B5EF4-FFF2-40B4-BE49-F238E27FC236}">
                <a16:creationId xmlns:a16="http://schemas.microsoft.com/office/drawing/2014/main" xmlns="" id="{A597F7CB-BA2E-43EF-8116-BFC6B1DEFF2B}"/>
              </a:ext>
            </a:extLst>
          </p:cNvPr>
          <p:cNvSpPr txBox="1"/>
          <p:nvPr/>
        </p:nvSpPr>
        <p:spPr>
          <a:xfrm>
            <a:off x="1043608" y="1116501"/>
            <a:ext cx="5400600" cy="2739211"/>
          </a:xfrm>
          <a:prstGeom prst="rect">
            <a:avLst/>
          </a:prstGeom>
          <a:noFill/>
        </p:spPr>
        <p:txBody>
          <a:bodyPr wrap="square" rtlCol="0">
            <a:spAutoFit/>
          </a:bodyPr>
          <a:lstStyle/>
          <a:p>
            <a:r>
              <a:rPr lang="zh-CN" altLang="en-US" sz="2800" dirty="0">
                <a:solidFill>
                  <a:srgbClr val="0000FF"/>
                </a:solidFill>
                <a:latin typeface="宋体" pitchFamily="2" charset="-122"/>
                <a:ea typeface="宋体" pitchFamily="2" charset="-122"/>
              </a:rPr>
              <a:t>重点掌握：</a:t>
            </a:r>
            <a:endParaRPr lang="en-US" altLang="zh-CN" sz="2800" dirty="0">
              <a:solidFill>
                <a:srgbClr val="0000FF"/>
              </a:solidFill>
              <a:latin typeface="宋体" pitchFamily="2" charset="-122"/>
              <a:ea typeface="宋体" pitchFamily="2" charset="-122"/>
            </a:endParaRPr>
          </a:p>
          <a:p>
            <a:pPr>
              <a:lnSpc>
                <a:spcPct val="150000"/>
              </a:lnSpc>
            </a:pPr>
            <a:r>
              <a:rPr lang="en-US" altLang="zh-CN"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）甩挂运输的形式</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smtClean="0">
                <a:latin typeface="宋体" pitchFamily="2" charset="-122"/>
                <a:ea typeface="宋体" pitchFamily="2" charset="-122"/>
              </a:rPr>
              <a:t>）零担货物运输</a:t>
            </a:r>
            <a:endParaRPr lang="en-US" altLang="zh-CN" sz="2400" dirty="0">
              <a:latin typeface="宋体" pitchFamily="2" charset="-122"/>
              <a:ea typeface="宋体" pitchFamily="2" charset="-122"/>
            </a:endParaRPr>
          </a:p>
          <a:p>
            <a:pPr marL="176213" indent="-176213">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3</a:t>
            </a:r>
            <a:r>
              <a:rPr lang="zh-CN" altLang="en-US" sz="2400" dirty="0" smtClean="0">
                <a:latin typeface="宋体" pitchFamily="2" charset="-122"/>
                <a:ea typeface="宋体" pitchFamily="2" charset="-122"/>
              </a:rPr>
              <a:t>）公路运输生产计划的编制</a:t>
            </a:r>
            <a:endParaRPr lang="en-US" altLang="zh-CN" sz="2400" dirty="0">
              <a:latin typeface="宋体" pitchFamily="2" charset="-122"/>
              <a:ea typeface="宋体" pitchFamily="2" charset="-122"/>
            </a:endParaRPr>
          </a:p>
          <a:p>
            <a:pPr marL="176213" indent="-176213">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4</a:t>
            </a:r>
            <a:r>
              <a:rPr lang="zh-CN" altLang="en-US" sz="2400" dirty="0" smtClean="0">
                <a:latin typeface="宋体" pitchFamily="2" charset="-122"/>
                <a:ea typeface="宋体" pitchFamily="2" charset="-122"/>
              </a:rPr>
              <a:t>）公路运输费用的计算</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Q1141G1">
            <a:hlinkClick r:id="rId2"/>
          </p:cNvPr>
          <p:cNvPicPr>
            <a:picLocks noChangeAspect="1" noChangeArrowheads="1"/>
          </p:cNvPicPr>
          <p:nvPr/>
        </p:nvPicPr>
        <p:blipFill>
          <a:blip r:embed="rId3" cstate="print"/>
          <a:srcRect/>
          <a:stretch>
            <a:fillRect/>
          </a:stretch>
        </p:blipFill>
        <p:spPr bwMode="auto">
          <a:xfrm>
            <a:off x="338668" y="1250157"/>
            <a:ext cx="4051905" cy="3223948"/>
          </a:xfrm>
          <a:prstGeom prst="rect">
            <a:avLst/>
          </a:prstGeom>
          <a:noFill/>
          <a:ln w="9525">
            <a:noFill/>
            <a:miter lim="800000"/>
            <a:headEnd/>
            <a:tailEnd/>
          </a:ln>
        </p:spPr>
      </p:pic>
      <p:sp>
        <p:nvSpPr>
          <p:cNvPr id="5" name="Rectangle 2"/>
          <p:cNvSpPr txBox="1">
            <a:spLocks noChangeArrowheads="1"/>
          </p:cNvSpPr>
          <p:nvPr/>
        </p:nvSpPr>
        <p:spPr>
          <a:xfrm>
            <a:off x="338668" y="586052"/>
            <a:ext cx="3991429" cy="545042"/>
          </a:xfrm>
          <a:prstGeom prst="rect">
            <a:avLst/>
          </a:prstGeom>
        </p:spPr>
        <p:txBody>
          <a:bodyPr lIns="76932" tIns="38466" rIns="76932" bIns="38466"/>
          <a:lstStyle/>
          <a:p>
            <a:pPr algn="ctr" eaLnBrk="0" fontAlgn="base" hangingPunct="0">
              <a:spcBef>
                <a:spcPct val="0"/>
              </a:spcBef>
              <a:spcAft>
                <a:spcPct val="0"/>
              </a:spcAft>
              <a:defRPr/>
            </a:pPr>
            <a:r>
              <a:rPr lang="zh-CN" altLang="en-US" sz="2000" b="1" kern="0" dirty="0">
                <a:solidFill>
                  <a:srgbClr val="000000"/>
                </a:solidFill>
                <a:latin typeface="宋体" pitchFamily="2" charset="-122"/>
                <a:ea typeface="宋体" pitchFamily="2" charset="-122"/>
              </a:rPr>
              <a:t>中型载货车</a:t>
            </a:r>
            <a:r>
              <a:rPr lang="zh-CN" altLang="zh-CN" sz="2000" b="1" dirty="0">
                <a:solidFill>
                  <a:srgbClr val="000000"/>
                </a:solidFill>
                <a:latin typeface="宋体" pitchFamily="2" charset="-122"/>
                <a:ea typeface="宋体" pitchFamily="2" charset="-122"/>
              </a:rPr>
              <a:t>（</a:t>
            </a:r>
            <a:r>
              <a:rPr lang="en-US" altLang="zh-CN" sz="2000" b="1" dirty="0">
                <a:solidFill>
                  <a:srgbClr val="000000"/>
                </a:solidFill>
                <a:latin typeface="宋体" pitchFamily="2" charset="-122"/>
                <a:ea typeface="宋体" pitchFamily="2" charset="-122"/>
              </a:rPr>
              <a:t>6</a:t>
            </a:r>
            <a:r>
              <a:rPr lang="zh-CN" altLang="zh-CN" sz="2000" b="1" dirty="0">
                <a:solidFill>
                  <a:srgbClr val="000000"/>
                </a:solidFill>
                <a:latin typeface="宋体" pitchFamily="2" charset="-122"/>
                <a:ea typeface="宋体" pitchFamily="2" charset="-122"/>
              </a:rPr>
              <a:t>吨</a:t>
            </a:r>
            <a:r>
              <a:rPr lang="en-US" altLang="zh-CN" sz="2000" b="1" dirty="0">
                <a:solidFill>
                  <a:srgbClr val="000000"/>
                </a:solidFill>
                <a:latin typeface="宋体" pitchFamily="2" charset="-122"/>
                <a:ea typeface="宋体" pitchFamily="2" charset="-122"/>
              </a:rPr>
              <a:t>&lt;</a:t>
            </a:r>
            <a:r>
              <a:rPr lang="zh-CN" altLang="zh-CN" sz="2000" b="1" dirty="0">
                <a:solidFill>
                  <a:srgbClr val="000000"/>
                </a:solidFill>
                <a:latin typeface="宋体" pitchFamily="2" charset="-122"/>
                <a:ea typeface="宋体" pitchFamily="2" charset="-122"/>
              </a:rPr>
              <a:t>总质量</a:t>
            </a:r>
            <a:r>
              <a:rPr lang="zh-CN" altLang="en-US" sz="2000" b="1" dirty="0">
                <a:solidFill>
                  <a:srgbClr val="000000"/>
                </a:solidFill>
                <a:latin typeface="宋体" pitchFamily="2" charset="-122"/>
                <a:ea typeface="宋体" pitchFamily="2" charset="-122"/>
              </a:rPr>
              <a:t>≤</a:t>
            </a:r>
            <a:r>
              <a:rPr lang="en-US" altLang="zh-CN" sz="2000" b="1" dirty="0">
                <a:solidFill>
                  <a:srgbClr val="000000"/>
                </a:solidFill>
                <a:latin typeface="宋体" pitchFamily="2" charset="-122"/>
                <a:ea typeface="宋体" pitchFamily="2" charset="-122"/>
              </a:rPr>
              <a:t>14</a:t>
            </a:r>
            <a:r>
              <a:rPr lang="zh-CN" altLang="zh-CN" sz="2000" b="1" dirty="0">
                <a:solidFill>
                  <a:srgbClr val="000000"/>
                </a:solidFill>
                <a:latin typeface="宋体" pitchFamily="2" charset="-122"/>
                <a:ea typeface="宋体" pitchFamily="2" charset="-122"/>
              </a:rPr>
              <a:t>吨）</a:t>
            </a:r>
          </a:p>
        </p:txBody>
      </p:sp>
      <p:sp>
        <p:nvSpPr>
          <p:cNvPr id="6" name="Rectangle 2"/>
          <p:cNvSpPr txBox="1">
            <a:spLocks noChangeArrowheads="1"/>
          </p:cNvSpPr>
          <p:nvPr/>
        </p:nvSpPr>
        <p:spPr>
          <a:xfrm>
            <a:off x="4918730" y="586054"/>
            <a:ext cx="4128508" cy="604573"/>
          </a:xfrm>
          <a:prstGeom prst="rect">
            <a:avLst/>
          </a:prstGeom>
        </p:spPr>
        <p:txBody>
          <a:bodyPr lIns="76932" tIns="38466" rIns="76932" bIns="38466"/>
          <a:lstStyle/>
          <a:p>
            <a:pPr algn="ctr" eaLnBrk="0" fontAlgn="base" hangingPunct="0">
              <a:spcBef>
                <a:spcPct val="0"/>
              </a:spcBef>
              <a:spcAft>
                <a:spcPct val="0"/>
              </a:spcAft>
              <a:defRPr/>
            </a:pPr>
            <a:r>
              <a:rPr lang="zh-CN" altLang="en-US" sz="2000" b="1" kern="0" dirty="0">
                <a:solidFill>
                  <a:srgbClr val="000000"/>
                </a:solidFill>
                <a:latin typeface="宋体" pitchFamily="2" charset="-122"/>
                <a:ea typeface="宋体" pitchFamily="2" charset="-122"/>
              </a:rPr>
              <a:t>重型载货车（总质量</a:t>
            </a:r>
            <a:r>
              <a:rPr lang="en-US" altLang="zh-CN" sz="2000" b="1" kern="0" dirty="0">
                <a:solidFill>
                  <a:srgbClr val="000000"/>
                </a:solidFill>
                <a:latin typeface="宋体" pitchFamily="2" charset="-122"/>
                <a:ea typeface="宋体" pitchFamily="2" charset="-122"/>
              </a:rPr>
              <a:t>&gt;14</a:t>
            </a:r>
            <a:r>
              <a:rPr lang="zh-CN" altLang="en-US" sz="2000" b="1" kern="0" dirty="0">
                <a:solidFill>
                  <a:srgbClr val="000000"/>
                </a:solidFill>
                <a:latin typeface="宋体" pitchFamily="2" charset="-122"/>
                <a:ea typeface="宋体" pitchFamily="2" charset="-122"/>
              </a:rPr>
              <a:t>吨）</a:t>
            </a:r>
          </a:p>
        </p:txBody>
      </p:sp>
      <p:pic>
        <p:nvPicPr>
          <p:cNvPr id="7" name="Picture 3" descr="200522716261762242">
            <a:hlinkClick r:id="rId4"/>
          </p:cNvPr>
          <p:cNvPicPr>
            <a:picLocks noChangeAspect="1" noChangeArrowheads="1"/>
          </p:cNvPicPr>
          <p:nvPr/>
        </p:nvPicPr>
        <p:blipFill>
          <a:blip r:embed="rId5" cstate="print"/>
          <a:srcRect/>
          <a:stretch>
            <a:fillRect/>
          </a:stretch>
        </p:blipFill>
        <p:spPr bwMode="auto">
          <a:xfrm>
            <a:off x="4625756" y="1309688"/>
            <a:ext cx="4361006" cy="31816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6"/>
          <p:cNvSpPr>
            <a:spLocks noChangeArrowheads="1"/>
          </p:cNvSpPr>
          <p:nvPr/>
        </p:nvSpPr>
        <p:spPr bwMode="auto">
          <a:xfrm>
            <a:off x="550988" y="625252"/>
            <a:ext cx="1872638" cy="477195"/>
          </a:xfrm>
          <a:prstGeom prst="roundRect">
            <a:avLst>
              <a:gd name="adj" fmla="val 50000"/>
            </a:avLst>
          </a:prstGeom>
          <a:solidFill>
            <a:srgbClr val="00B0F0"/>
          </a:solidFill>
          <a:ln w="38100" algn="ctr">
            <a:solidFill>
              <a:schemeClr val="tx2">
                <a:lumMod val="75000"/>
                <a:lumOff val="25000"/>
              </a:schemeClr>
            </a:solidFill>
            <a:round/>
            <a:headEnd/>
            <a:tailEnd/>
          </a:ln>
          <a:effectLst/>
        </p:spPr>
        <p:txBody>
          <a:bodyPr wrap="none" anchor="ctr"/>
          <a:lstStyle/>
          <a:p>
            <a:pPr algn="ctr" eaLnBrk="0" hangingPunct="0">
              <a:defRPr/>
            </a:pPr>
            <a:r>
              <a:rPr lang="zh-CN" altLang="en-US" sz="2000" b="1" dirty="0">
                <a:solidFill>
                  <a:schemeClr val="bg1"/>
                </a:solidFill>
                <a:latin typeface="宋体" pitchFamily="2" charset="-122"/>
                <a:ea typeface="宋体" pitchFamily="2" charset="-122"/>
              </a:rPr>
              <a:t>载货汽车</a:t>
            </a:r>
            <a:endParaRPr lang="en-US" altLang="zh-CN" sz="2000" b="1" dirty="0">
              <a:solidFill>
                <a:schemeClr val="bg1"/>
              </a:solidFill>
              <a:latin typeface="宋体" pitchFamily="2" charset="-122"/>
              <a:ea typeface="宋体" pitchFamily="2" charset="-122"/>
            </a:endParaRPr>
          </a:p>
        </p:txBody>
      </p:sp>
      <p:sp>
        <p:nvSpPr>
          <p:cNvPr id="5" name="云形标注 4"/>
          <p:cNvSpPr/>
          <p:nvPr/>
        </p:nvSpPr>
        <p:spPr>
          <a:xfrm>
            <a:off x="6180263" y="769268"/>
            <a:ext cx="2535864" cy="1230982"/>
          </a:xfrm>
          <a:prstGeom prst="cloudCallout">
            <a:avLst>
              <a:gd name="adj1" fmla="val -32040"/>
              <a:gd name="adj2" fmla="val 81578"/>
            </a:avLst>
          </a:prstGeom>
          <a:gradFill>
            <a:gsLst>
              <a:gs pos="0">
                <a:srgbClr val="03D4A8"/>
              </a:gs>
              <a:gs pos="25000">
                <a:srgbClr val="21D6E0"/>
              </a:gs>
              <a:gs pos="75000">
                <a:srgbClr val="0087E6"/>
              </a:gs>
              <a:gs pos="100000">
                <a:srgbClr val="005CBF"/>
              </a:gs>
            </a:gsLst>
            <a:lin ang="16200000" scaled="0"/>
          </a:gradFill>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2000" b="1" dirty="0">
                <a:solidFill>
                  <a:schemeClr val="bg1"/>
                </a:solidFill>
                <a:latin typeface="宋体" pitchFamily="2" charset="-122"/>
                <a:ea typeface="宋体" pitchFamily="2" charset="-122"/>
              </a:rPr>
              <a:t>按车身形式分类</a:t>
            </a:r>
          </a:p>
        </p:txBody>
      </p:sp>
      <p:grpSp>
        <p:nvGrpSpPr>
          <p:cNvPr id="6" name="组合 34"/>
          <p:cNvGrpSpPr>
            <a:grpSpLocks/>
          </p:cNvGrpSpPr>
          <p:nvPr/>
        </p:nvGrpSpPr>
        <p:grpSpPr bwMode="auto">
          <a:xfrm>
            <a:off x="179512" y="2020303"/>
            <a:ext cx="8712968" cy="2051636"/>
            <a:chOff x="685767" y="1928802"/>
            <a:chExt cx="9572692" cy="2143140"/>
          </a:xfrm>
        </p:grpSpPr>
        <p:sp>
          <p:nvSpPr>
            <p:cNvPr id="7" name="矩形 6"/>
            <p:cNvSpPr/>
            <p:nvPr/>
          </p:nvSpPr>
          <p:spPr>
            <a:xfrm>
              <a:off x="4400543" y="1928802"/>
              <a:ext cx="1785951"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载货汽车</a:t>
              </a:r>
            </a:p>
          </p:txBody>
        </p:sp>
        <p:sp>
          <p:nvSpPr>
            <p:cNvPr id="8" name="矩形 7"/>
            <p:cNvSpPr/>
            <p:nvPr/>
          </p:nvSpPr>
          <p:spPr>
            <a:xfrm>
              <a:off x="685767" y="3357562"/>
              <a:ext cx="1214447"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厢式车</a:t>
              </a:r>
            </a:p>
          </p:txBody>
        </p:sp>
        <p:sp>
          <p:nvSpPr>
            <p:cNvPr id="9" name="矩形 8"/>
            <p:cNvSpPr/>
            <p:nvPr/>
          </p:nvSpPr>
          <p:spPr>
            <a:xfrm>
              <a:off x="2185966" y="3357562"/>
              <a:ext cx="1214445"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平板车</a:t>
              </a:r>
            </a:p>
          </p:txBody>
        </p:sp>
        <p:sp>
          <p:nvSpPr>
            <p:cNvPr id="10" name="矩形 9"/>
            <p:cNvSpPr/>
            <p:nvPr/>
          </p:nvSpPr>
          <p:spPr>
            <a:xfrm>
              <a:off x="3614726" y="3357562"/>
              <a:ext cx="1214445"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敞车</a:t>
              </a:r>
            </a:p>
          </p:txBody>
        </p:sp>
        <p:sp>
          <p:nvSpPr>
            <p:cNvPr id="11" name="矩形 10"/>
            <p:cNvSpPr/>
            <p:nvPr/>
          </p:nvSpPr>
          <p:spPr>
            <a:xfrm>
              <a:off x="5257799" y="3357562"/>
              <a:ext cx="1285884"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冷藏车</a:t>
              </a:r>
            </a:p>
          </p:txBody>
        </p:sp>
        <p:cxnSp>
          <p:nvCxnSpPr>
            <p:cNvPr id="12" name="直接连接符 11"/>
            <p:cNvCxnSpPr/>
            <p:nvPr/>
          </p:nvCxnSpPr>
          <p:spPr>
            <a:xfrm rot="5400000">
              <a:off x="5079204" y="2821777"/>
              <a:ext cx="3571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1150114" y="317896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2650312" y="317896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079072" y="317896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722146" y="317896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28710" y="3000371"/>
              <a:ext cx="80724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829435" y="3357562"/>
              <a:ext cx="1571636"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高栏板车</a:t>
              </a:r>
            </a:p>
          </p:txBody>
        </p:sp>
        <p:sp>
          <p:nvSpPr>
            <p:cNvPr id="19" name="矩形 18"/>
            <p:cNvSpPr/>
            <p:nvPr/>
          </p:nvSpPr>
          <p:spPr>
            <a:xfrm>
              <a:off x="8686823" y="3357562"/>
              <a:ext cx="1571636" cy="714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罐式挂车</a:t>
              </a:r>
            </a:p>
          </p:txBody>
        </p:sp>
        <p:cxnSp>
          <p:nvCxnSpPr>
            <p:cNvPr id="20" name="直接连接符 19"/>
            <p:cNvCxnSpPr/>
            <p:nvPr/>
          </p:nvCxnSpPr>
          <p:spPr>
            <a:xfrm rot="5400000">
              <a:off x="7436658" y="317896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9222608" y="3178967"/>
              <a:ext cx="3571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290" name="Picture 2"/>
          <p:cNvPicPr>
            <a:picLocks noChangeAspect="1" noChangeArrowheads="1"/>
          </p:cNvPicPr>
          <p:nvPr/>
        </p:nvPicPr>
        <p:blipFill>
          <a:blip r:embed="rId2" cstate="print"/>
          <a:srcRect/>
          <a:stretch>
            <a:fillRect/>
          </a:stretch>
        </p:blipFill>
        <p:spPr bwMode="auto">
          <a:xfrm>
            <a:off x="467544" y="1273324"/>
            <a:ext cx="1895382" cy="16847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6"/>
          <p:cNvSpPr>
            <a:spLocks noChangeArrowheads="1"/>
          </p:cNvSpPr>
          <p:nvPr/>
        </p:nvSpPr>
        <p:spPr bwMode="auto">
          <a:xfrm>
            <a:off x="753865" y="518889"/>
            <a:ext cx="2057400" cy="498475"/>
          </a:xfrm>
          <a:prstGeom prst="roundRect">
            <a:avLst>
              <a:gd name="adj" fmla="val 50000"/>
            </a:avLst>
          </a:prstGeom>
          <a:solidFill>
            <a:srgbClr val="00B0F0"/>
          </a:solidFill>
          <a:ln w="38100" algn="ctr">
            <a:solidFill>
              <a:schemeClr val="tx2">
                <a:lumMod val="75000"/>
                <a:lumOff val="25000"/>
              </a:schemeClr>
            </a:solidFill>
            <a:round/>
            <a:headEnd/>
            <a:tailEnd/>
          </a:ln>
          <a:effectLst/>
        </p:spPr>
        <p:txBody>
          <a:bodyPr wrap="none" anchor="ctr"/>
          <a:lstStyle/>
          <a:p>
            <a:pPr algn="ctr" eaLnBrk="0" hangingPunct="0">
              <a:defRPr/>
            </a:pPr>
            <a:r>
              <a:rPr lang="zh-CN" altLang="en-US" sz="2400" b="1" dirty="0">
                <a:solidFill>
                  <a:schemeClr val="bg1"/>
                </a:solidFill>
                <a:latin typeface="宋体" pitchFamily="2" charset="-122"/>
                <a:ea typeface="宋体" pitchFamily="2" charset="-122"/>
              </a:rPr>
              <a:t>专用运输车辆</a:t>
            </a:r>
            <a:endParaRPr lang="en-US" altLang="zh-CN" sz="2400" b="1" dirty="0">
              <a:solidFill>
                <a:schemeClr val="bg1"/>
              </a:solidFill>
              <a:latin typeface="宋体" pitchFamily="2" charset="-122"/>
              <a:ea typeface="宋体" pitchFamily="2" charset="-122"/>
            </a:endParaRPr>
          </a:p>
        </p:txBody>
      </p:sp>
      <p:sp>
        <p:nvSpPr>
          <p:cNvPr id="5" name="五边形 4"/>
          <p:cNvSpPr/>
          <p:nvPr/>
        </p:nvSpPr>
        <p:spPr>
          <a:xfrm>
            <a:off x="539552" y="1519014"/>
            <a:ext cx="2143125" cy="571500"/>
          </a:xfrm>
          <a:prstGeom prst="homePlate">
            <a:avLst/>
          </a:prstGeom>
          <a:solidFill>
            <a:srgbClr val="00B0F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厢式车</a:t>
            </a:r>
          </a:p>
        </p:txBody>
      </p:sp>
      <p:pic>
        <p:nvPicPr>
          <p:cNvPr id="6" name="图片 5" descr="GX160230_ybzp_1241678321281.jpg"/>
          <p:cNvPicPr>
            <a:picLocks noChangeAspect="1"/>
          </p:cNvPicPr>
          <p:nvPr/>
        </p:nvPicPr>
        <p:blipFill>
          <a:blip r:embed="rId2" cstate="print"/>
          <a:srcRect/>
          <a:stretch>
            <a:fillRect/>
          </a:stretch>
        </p:blipFill>
        <p:spPr bwMode="auto">
          <a:xfrm>
            <a:off x="4182865" y="1447577"/>
            <a:ext cx="4000500" cy="3000375"/>
          </a:xfrm>
          <a:prstGeom prst="rect">
            <a:avLst/>
          </a:prstGeom>
          <a:noFill/>
          <a:ln w="9525">
            <a:noFill/>
            <a:miter lim="800000"/>
            <a:headEnd/>
            <a:tailEnd/>
          </a:ln>
        </p:spPr>
      </p:pic>
      <p:sp>
        <p:nvSpPr>
          <p:cNvPr id="7" name="五边形 6"/>
          <p:cNvSpPr/>
          <p:nvPr/>
        </p:nvSpPr>
        <p:spPr>
          <a:xfrm>
            <a:off x="539552" y="2376264"/>
            <a:ext cx="2143125" cy="571500"/>
          </a:xfrm>
          <a:prstGeom prst="homePlate">
            <a:avLst/>
          </a:prstGeom>
          <a:solidFill>
            <a:srgbClr val="00B0F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敞车</a:t>
            </a:r>
          </a:p>
        </p:txBody>
      </p:sp>
      <p:sp>
        <p:nvSpPr>
          <p:cNvPr id="8" name="五边形 7"/>
          <p:cNvSpPr/>
          <p:nvPr/>
        </p:nvSpPr>
        <p:spPr>
          <a:xfrm>
            <a:off x="539552" y="3162077"/>
            <a:ext cx="2143125" cy="571500"/>
          </a:xfrm>
          <a:prstGeom prst="homePlate">
            <a:avLst/>
          </a:prstGeom>
          <a:solidFill>
            <a:srgbClr val="00B0F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平板车</a:t>
            </a:r>
          </a:p>
        </p:txBody>
      </p:sp>
      <p:pic>
        <p:nvPicPr>
          <p:cNvPr id="9" name="图片 8" descr="2009618111743983.jpg"/>
          <p:cNvPicPr>
            <a:picLocks noChangeAspect="1"/>
          </p:cNvPicPr>
          <p:nvPr/>
        </p:nvPicPr>
        <p:blipFill>
          <a:blip r:embed="rId3" cstate="print"/>
          <a:srcRect/>
          <a:stretch>
            <a:fillRect/>
          </a:stretch>
        </p:blipFill>
        <p:spPr bwMode="auto">
          <a:xfrm>
            <a:off x="4071740" y="1233264"/>
            <a:ext cx="4397375" cy="3357563"/>
          </a:xfrm>
          <a:prstGeom prst="rect">
            <a:avLst/>
          </a:prstGeom>
          <a:noFill/>
          <a:ln w="9525">
            <a:noFill/>
            <a:miter lim="800000"/>
            <a:headEnd/>
            <a:tailEnd/>
          </a:ln>
        </p:spPr>
      </p:pic>
      <p:pic>
        <p:nvPicPr>
          <p:cNvPr id="10" name="图片 9" descr="2008617102226798.jpg"/>
          <p:cNvPicPr>
            <a:picLocks noChangeAspect="1"/>
          </p:cNvPicPr>
          <p:nvPr/>
        </p:nvPicPr>
        <p:blipFill>
          <a:blip r:embed="rId4" cstate="print"/>
          <a:srcRect/>
          <a:stretch>
            <a:fillRect/>
          </a:stretch>
        </p:blipFill>
        <p:spPr bwMode="auto">
          <a:xfrm>
            <a:off x="4039990" y="1233264"/>
            <a:ext cx="4786312" cy="3589338"/>
          </a:xfrm>
          <a:prstGeom prst="rect">
            <a:avLst/>
          </a:prstGeom>
          <a:noFill/>
          <a:ln w="9525">
            <a:noFill/>
            <a:miter lim="800000"/>
            <a:headEnd/>
            <a:tailEnd/>
          </a:ln>
        </p:spPr>
      </p:pic>
      <p:sp>
        <p:nvSpPr>
          <p:cNvPr id="11" name="五边形 10"/>
          <p:cNvSpPr/>
          <p:nvPr/>
        </p:nvSpPr>
        <p:spPr>
          <a:xfrm>
            <a:off x="539552" y="3947889"/>
            <a:ext cx="2143125" cy="571500"/>
          </a:xfrm>
          <a:prstGeom prst="homePlate">
            <a:avLst/>
          </a:prstGeom>
          <a:solidFill>
            <a:srgbClr val="00B0F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冷藏车</a:t>
            </a:r>
          </a:p>
        </p:txBody>
      </p:sp>
      <p:sp>
        <p:nvSpPr>
          <p:cNvPr id="12" name="五边形 11"/>
          <p:cNvSpPr/>
          <p:nvPr/>
        </p:nvSpPr>
        <p:spPr>
          <a:xfrm>
            <a:off x="539552" y="4662264"/>
            <a:ext cx="2143125" cy="571500"/>
          </a:xfrm>
          <a:prstGeom prst="homePlate">
            <a:avLst/>
          </a:prstGeom>
          <a:solidFill>
            <a:srgbClr val="00B0F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2400" b="1" dirty="0">
                <a:solidFill>
                  <a:schemeClr val="tx1"/>
                </a:solidFill>
                <a:latin typeface="宋体" pitchFamily="2" charset="-122"/>
                <a:ea typeface="宋体" pitchFamily="2" charset="-122"/>
              </a:rPr>
              <a:t>高栏板车</a:t>
            </a:r>
          </a:p>
        </p:txBody>
      </p:sp>
      <p:pic>
        <p:nvPicPr>
          <p:cNvPr id="13" name="图片 12" descr="big-2009-8-17_16-33-53.jpg"/>
          <p:cNvPicPr>
            <a:picLocks noChangeAspect="1"/>
          </p:cNvPicPr>
          <p:nvPr/>
        </p:nvPicPr>
        <p:blipFill>
          <a:blip r:embed="rId5" cstate="print"/>
          <a:srcRect/>
          <a:stretch>
            <a:fillRect/>
          </a:stretch>
        </p:blipFill>
        <p:spPr bwMode="auto">
          <a:xfrm>
            <a:off x="3682802" y="1018952"/>
            <a:ext cx="5168900" cy="3876675"/>
          </a:xfrm>
          <a:prstGeom prst="rect">
            <a:avLst/>
          </a:prstGeom>
          <a:noFill/>
          <a:ln w="9525">
            <a:noFill/>
            <a:miter lim="800000"/>
            <a:headEnd/>
            <a:tailEnd/>
          </a:ln>
        </p:spPr>
      </p:pic>
      <p:pic>
        <p:nvPicPr>
          <p:cNvPr id="14" name="图片 13" descr="b200908101045503350.jpg"/>
          <p:cNvPicPr>
            <a:picLocks noChangeAspect="1"/>
          </p:cNvPicPr>
          <p:nvPr/>
        </p:nvPicPr>
        <p:blipFill>
          <a:blip r:embed="rId6" cstate="print"/>
          <a:srcRect/>
          <a:stretch>
            <a:fillRect/>
          </a:stretch>
        </p:blipFill>
        <p:spPr bwMode="auto">
          <a:xfrm>
            <a:off x="3682802" y="1018952"/>
            <a:ext cx="5153025"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style.rotation</p:attrName>
                                        </p:attrNameLst>
                                      </p:cBhvr>
                                      <p:tavLst>
                                        <p:tav tm="0">
                                          <p:val>
                                            <p:fltVal val="720"/>
                                          </p:val>
                                        </p:tav>
                                        <p:tav tm="100000">
                                          <p:val>
                                            <p:fltVal val="0"/>
                                          </p:val>
                                        </p:tav>
                                      </p:tavLst>
                                    </p:anim>
                                    <p:anim calcmode="lin" valueType="num">
                                      <p:cBhvr>
                                        <p:cTn id="57" dur="2000" fill="hold"/>
                                        <p:tgtEl>
                                          <p:spTgt spid="13"/>
                                        </p:tgtEl>
                                        <p:attrNameLst>
                                          <p:attrName>ppt_h</p:attrName>
                                        </p:attrNameLst>
                                      </p:cBhvr>
                                      <p:tavLst>
                                        <p:tav tm="0">
                                          <p:val>
                                            <p:fltVal val="0"/>
                                          </p:val>
                                        </p:tav>
                                        <p:tav tm="100000">
                                          <p:val>
                                            <p:strVal val="#ppt_h"/>
                                          </p:val>
                                        </p:tav>
                                      </p:tavLst>
                                    </p:anim>
                                    <p:anim calcmode="lin" valueType="num">
                                      <p:cBhvr>
                                        <p:cTn id="58"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广州动用216轮平板车运送470吨巨无霸"/>
          <p:cNvPicPr>
            <a:picLocks noChangeAspect="1" noChangeArrowheads="1"/>
          </p:cNvPicPr>
          <p:nvPr/>
        </p:nvPicPr>
        <p:blipFill>
          <a:blip r:embed="rId2" cstate="print"/>
          <a:srcRect/>
          <a:stretch>
            <a:fillRect/>
          </a:stretch>
        </p:blipFill>
        <p:spPr bwMode="auto">
          <a:xfrm>
            <a:off x="137673" y="1362018"/>
            <a:ext cx="4146295" cy="3799738"/>
          </a:xfrm>
          <a:prstGeom prst="rect">
            <a:avLst/>
          </a:prstGeom>
          <a:noFill/>
          <a:ln w="9525">
            <a:noFill/>
            <a:miter lim="800000"/>
            <a:headEnd/>
            <a:tailEnd/>
          </a:ln>
        </p:spPr>
      </p:pic>
      <p:sp>
        <p:nvSpPr>
          <p:cNvPr id="5" name="Oval 3"/>
          <p:cNvSpPr>
            <a:spLocks noChangeArrowheads="1"/>
          </p:cNvSpPr>
          <p:nvPr/>
        </p:nvSpPr>
        <p:spPr bwMode="auto">
          <a:xfrm>
            <a:off x="185738" y="441367"/>
            <a:ext cx="4314254" cy="471917"/>
          </a:xfrm>
          <a:prstGeom prst="ellipse">
            <a:avLst/>
          </a:prstGeom>
          <a:solidFill>
            <a:srgbClr val="FFC000"/>
          </a:solidFill>
          <a:ln w="9525">
            <a:solidFill>
              <a:schemeClr val="tx1"/>
            </a:solidFill>
            <a:round/>
            <a:headEnd/>
            <a:tailEnd/>
          </a:ln>
        </p:spPr>
        <p:txBody>
          <a:bodyPr wrap="none" anchor="ctr"/>
          <a:lstStyle/>
          <a:p>
            <a:pPr algn="ctr"/>
            <a:r>
              <a:rPr lang="zh-CN" dirty="0">
                <a:latin typeface="宋体" pitchFamily="2" charset="-122"/>
                <a:ea typeface="宋体" pitchFamily="2" charset="-122"/>
              </a:rPr>
              <a:t>广州动用</a:t>
            </a:r>
            <a:r>
              <a:rPr lang="en-US" altLang="zh-CN" dirty="0">
                <a:latin typeface="宋体" pitchFamily="2" charset="-122"/>
                <a:ea typeface="宋体" pitchFamily="2" charset="-122"/>
              </a:rPr>
              <a:t>216</a:t>
            </a:r>
            <a:r>
              <a:rPr lang="zh-CN" dirty="0">
                <a:latin typeface="宋体" pitchFamily="2" charset="-122"/>
                <a:ea typeface="宋体" pitchFamily="2" charset="-122"/>
              </a:rPr>
              <a:t>轮平板车运送</a:t>
            </a:r>
            <a:r>
              <a:rPr lang="en-US" altLang="zh-CN" dirty="0">
                <a:latin typeface="宋体" pitchFamily="2" charset="-122"/>
                <a:ea typeface="宋体" pitchFamily="2" charset="-122"/>
              </a:rPr>
              <a:t>470</a:t>
            </a:r>
            <a:r>
              <a:rPr lang="zh-CN" dirty="0">
                <a:latin typeface="宋体" pitchFamily="2" charset="-122"/>
                <a:ea typeface="宋体" pitchFamily="2" charset="-122"/>
              </a:rPr>
              <a:t>吨巨无霸 </a:t>
            </a:r>
          </a:p>
        </p:txBody>
      </p:sp>
      <p:sp>
        <p:nvSpPr>
          <p:cNvPr id="6" name="矩形 5"/>
          <p:cNvSpPr/>
          <p:nvPr/>
        </p:nvSpPr>
        <p:spPr>
          <a:xfrm>
            <a:off x="4427984" y="511135"/>
            <a:ext cx="4572000" cy="5370701"/>
          </a:xfrm>
          <a:prstGeom prst="rect">
            <a:avLst/>
          </a:prstGeom>
        </p:spPr>
        <p:txBody>
          <a:bodyPr wrap="square">
            <a:spAutoFit/>
          </a:bodyPr>
          <a:lstStyle/>
          <a:p>
            <a:pPr indent="457200">
              <a:lnSpc>
                <a:spcPts val="3000"/>
              </a:lnSpc>
              <a:defRPr/>
            </a:pPr>
            <a:r>
              <a:rPr lang="zh-CN" altLang="en-US" dirty="0">
                <a:latin typeface="宋体" pitchFamily="2" charset="-122"/>
                <a:ea typeface="宋体" pitchFamily="2" charset="-122"/>
              </a:rPr>
              <a:t>中国石化集团广州石油化工总厂委托中外运运送</a:t>
            </a:r>
            <a:r>
              <a:rPr lang="en-US" altLang="zh-CN" dirty="0">
                <a:latin typeface="宋体" pitchFamily="2" charset="-122"/>
                <a:ea typeface="宋体" pitchFamily="2" charset="-122"/>
              </a:rPr>
              <a:t>470</a:t>
            </a:r>
            <a:r>
              <a:rPr lang="zh-CN" altLang="en-US" dirty="0">
                <a:latin typeface="宋体" pitchFamily="2" charset="-122"/>
                <a:ea typeface="宋体" pitchFamily="2" charset="-122"/>
              </a:rPr>
              <a:t>吨加氢裂化反应器，在总长约 </a:t>
            </a:r>
            <a:r>
              <a:rPr lang="en-US" altLang="zh-CN" dirty="0">
                <a:latin typeface="宋体" pitchFamily="2" charset="-122"/>
                <a:ea typeface="宋体" pitchFamily="2" charset="-122"/>
              </a:rPr>
              <a:t>14</a:t>
            </a:r>
            <a:r>
              <a:rPr lang="zh-CN" altLang="en-US" dirty="0">
                <a:latin typeface="宋体" pitchFamily="2" charset="-122"/>
                <a:ea typeface="宋体" pitchFamily="2" charset="-122"/>
              </a:rPr>
              <a:t>公里的运输过程中，为了让这个庞然大物顺利通过，中外运广东公司黄埔分公司专门从湖南借来了特种运输车辆并对其进行了改造，改造后的运输平板车长</a:t>
            </a:r>
            <a:r>
              <a:rPr lang="en-US" altLang="zh-CN" dirty="0">
                <a:latin typeface="宋体" pitchFamily="2" charset="-122"/>
                <a:ea typeface="宋体" pitchFamily="2" charset="-122"/>
              </a:rPr>
              <a:t>27</a:t>
            </a:r>
            <a:r>
              <a:rPr lang="zh-CN" altLang="en-US" dirty="0">
                <a:latin typeface="宋体" pitchFamily="2" charset="-122"/>
                <a:ea typeface="宋体" pitchFamily="2" charset="-122"/>
              </a:rPr>
              <a:t>米，拖板足足有</a:t>
            </a:r>
            <a:r>
              <a:rPr lang="en-US" altLang="zh-CN" dirty="0">
                <a:latin typeface="宋体" pitchFamily="2" charset="-122"/>
                <a:ea typeface="宋体" pitchFamily="2" charset="-122"/>
              </a:rPr>
              <a:t>216</a:t>
            </a:r>
            <a:r>
              <a:rPr lang="zh-CN" altLang="en-US" dirty="0">
                <a:latin typeface="宋体" pitchFamily="2" charset="-122"/>
                <a:ea typeface="宋体" pitchFamily="2" charset="-122"/>
              </a:rPr>
              <a:t>个轮子，并会同多个部门对沿途的电缆、绿化带、路面、桥梁进行了改造或加固。比如广深铁路茅岗桥由于高度不够，无法顺利通过，运输方提前将路面下挖了整整</a:t>
            </a:r>
            <a:r>
              <a:rPr lang="en-US" altLang="zh-CN" dirty="0">
                <a:latin typeface="宋体" pitchFamily="2" charset="-122"/>
                <a:ea typeface="宋体" pitchFamily="2" charset="-122"/>
              </a:rPr>
              <a:t>40</a:t>
            </a:r>
            <a:r>
              <a:rPr lang="zh-CN" altLang="en-US" dirty="0">
                <a:latin typeface="宋体" pitchFamily="2" charset="-122"/>
                <a:ea typeface="宋体" pitchFamily="2" charset="-122"/>
              </a:rPr>
              <a:t>厘米，而中山大道茅岗路口也拆除了整整</a:t>
            </a:r>
            <a:r>
              <a:rPr lang="en-US" altLang="zh-CN" dirty="0">
                <a:latin typeface="宋体" pitchFamily="2" charset="-122"/>
                <a:ea typeface="宋体" pitchFamily="2" charset="-122"/>
              </a:rPr>
              <a:t>10</a:t>
            </a:r>
            <a:r>
              <a:rPr lang="zh-CN" altLang="en-US" dirty="0">
                <a:latin typeface="宋体" pitchFamily="2" charset="-122"/>
                <a:ea typeface="宋体" pitchFamily="2" charset="-122"/>
              </a:rPr>
              <a:t>米的隔离带，并且使用了价格昂贵的碳纤维带加固桥梁。　</a:t>
            </a:r>
          </a:p>
          <a:p>
            <a:pPr>
              <a:defRPr/>
            </a:pP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323528" y="553244"/>
            <a:ext cx="5328592" cy="4524315"/>
          </a:xfrm>
          <a:prstGeom prst="rect">
            <a:avLst/>
          </a:prstGeom>
        </p:spPr>
        <p:txBody>
          <a:bodyPr wrap="square">
            <a:spAutoFit/>
          </a:bodyPr>
          <a:lstStyle/>
          <a:p>
            <a:pPr indent="304800" algn="just">
              <a:lnSpc>
                <a:spcPct val="120000"/>
              </a:lnSpc>
            </a:pPr>
            <a:r>
              <a:rPr lang="zh-CN" altLang="en-US" sz="2400" dirty="0" smtClean="0">
                <a:solidFill>
                  <a:srgbClr val="FF0000"/>
                </a:solidFill>
                <a:latin typeface="宋体" pitchFamily="2" charset="-122"/>
                <a:ea typeface="宋体" pitchFamily="2" charset="-122"/>
              </a:rPr>
              <a:t>汽车列车</a:t>
            </a:r>
            <a:endParaRPr lang="en-US" altLang="zh-CN" sz="2400" dirty="0" smtClean="0">
              <a:solidFill>
                <a:srgbClr val="FF0000"/>
              </a:solidFill>
              <a:latin typeface="宋体" pitchFamily="2" charset="-122"/>
              <a:ea typeface="宋体" pitchFamily="2" charset="-122"/>
            </a:endParaRPr>
          </a:p>
          <a:p>
            <a:pPr indent="304800" algn="just">
              <a:lnSpc>
                <a:spcPct val="120000"/>
              </a:lnSpc>
            </a:pPr>
            <a:r>
              <a:rPr lang="zh-CN" altLang="en-US" sz="2400" dirty="0" smtClean="0">
                <a:latin typeface="宋体" pitchFamily="2" charset="-122"/>
                <a:ea typeface="宋体" pitchFamily="2" charset="-122"/>
              </a:rPr>
              <a:t>一辆汽车</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载货汽车或牵引车</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与一辆或一辆以上挂车的组合。牵引汽车是汽车列车的动力来源</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而挂车是被拖挂车辆</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本身不带动力源。</a:t>
            </a:r>
            <a:endParaRPr lang="en-US" altLang="zh-CN" sz="2400" dirty="0" smtClean="0">
              <a:latin typeface="宋体" pitchFamily="2" charset="-122"/>
              <a:ea typeface="宋体" pitchFamily="2" charset="-122"/>
            </a:endParaRPr>
          </a:p>
          <a:p>
            <a:pPr indent="304800" algn="just">
              <a:lnSpc>
                <a:spcPct val="120000"/>
              </a:lnSpc>
            </a:pPr>
            <a:r>
              <a:rPr lang="zh-CN" altLang="en-US" sz="2400" dirty="0" smtClean="0">
                <a:solidFill>
                  <a:srgbClr val="FF0000"/>
                </a:solidFill>
                <a:latin typeface="宋体" pitchFamily="2" charset="-122"/>
                <a:ea typeface="宋体" pitchFamily="2" charset="-122"/>
              </a:rPr>
              <a:t>①牵引车</a:t>
            </a:r>
          </a:p>
          <a:p>
            <a:pPr indent="304800" algn="just">
              <a:lnSpc>
                <a:spcPct val="120000"/>
              </a:lnSpc>
              <a:buFont typeface="Wingdings" pitchFamily="2" charset="2"/>
              <a:buChar char="u"/>
            </a:pPr>
            <a:r>
              <a:rPr lang="zh-CN" altLang="en-US" sz="2400" dirty="0" smtClean="0">
                <a:latin typeface="宋体" pitchFamily="2" charset="-122"/>
                <a:ea typeface="宋体" pitchFamily="2" charset="-122"/>
              </a:rPr>
              <a:t>牵引车按司机室的形式可分为</a:t>
            </a:r>
            <a:r>
              <a:rPr lang="zh-CN" altLang="en-US" sz="2400" dirty="0" smtClean="0">
                <a:solidFill>
                  <a:srgbClr val="FF0000"/>
                </a:solidFill>
                <a:latin typeface="宋体" pitchFamily="2" charset="-122"/>
                <a:ea typeface="宋体" pitchFamily="2" charset="-122"/>
              </a:rPr>
              <a:t>平头式和长头式</a:t>
            </a:r>
            <a:r>
              <a:rPr lang="zh-CN" altLang="en-US" sz="2400" dirty="0" smtClean="0">
                <a:latin typeface="宋体" pitchFamily="2" charset="-122"/>
                <a:ea typeface="宋体" pitchFamily="2" charset="-122"/>
              </a:rPr>
              <a:t>两种。</a:t>
            </a:r>
          </a:p>
          <a:p>
            <a:pPr indent="304800" algn="just">
              <a:lnSpc>
                <a:spcPct val="120000"/>
              </a:lnSpc>
              <a:buFont typeface="Wingdings" pitchFamily="2" charset="2"/>
              <a:buChar char="u"/>
            </a:pPr>
            <a:r>
              <a:rPr lang="zh-CN" altLang="en-US" sz="2400" dirty="0" smtClean="0">
                <a:latin typeface="宋体" pitchFamily="2" charset="-122"/>
                <a:ea typeface="宋体" pitchFamily="2" charset="-122"/>
              </a:rPr>
              <a:t>牵引车按拖带挂车的方式分为分为</a:t>
            </a:r>
            <a:r>
              <a:rPr lang="zh-CN" altLang="en-US" sz="2400" dirty="0" smtClean="0">
                <a:solidFill>
                  <a:srgbClr val="FF0000"/>
                </a:solidFill>
                <a:latin typeface="宋体" pitchFamily="2" charset="-122"/>
                <a:ea typeface="宋体" pitchFamily="2" charset="-122"/>
              </a:rPr>
              <a:t>半挂、全挂</a:t>
            </a:r>
            <a:r>
              <a:rPr lang="zh-CN" altLang="en-US" sz="2400" dirty="0" smtClean="0">
                <a:latin typeface="宋体" pitchFamily="2" charset="-122"/>
                <a:ea typeface="宋体" pitchFamily="2" charset="-122"/>
              </a:rPr>
              <a:t>二种。 </a:t>
            </a:r>
          </a:p>
        </p:txBody>
      </p:sp>
      <p:pic>
        <p:nvPicPr>
          <p:cNvPr id="13315" name="Picture 3"/>
          <p:cNvPicPr>
            <a:picLocks noChangeAspect="1" noChangeArrowheads="1"/>
          </p:cNvPicPr>
          <p:nvPr/>
        </p:nvPicPr>
        <p:blipFill>
          <a:blip r:embed="rId2" cstate="print"/>
          <a:srcRect/>
          <a:stretch>
            <a:fillRect/>
          </a:stretch>
        </p:blipFill>
        <p:spPr bwMode="auto">
          <a:xfrm>
            <a:off x="6156177" y="1817066"/>
            <a:ext cx="1944216" cy="226456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6"/>
          <p:cNvSpPr>
            <a:spLocks noChangeArrowheads="1"/>
          </p:cNvSpPr>
          <p:nvPr/>
        </p:nvSpPr>
        <p:spPr bwMode="auto">
          <a:xfrm>
            <a:off x="1114425" y="644525"/>
            <a:ext cx="2057400" cy="498475"/>
          </a:xfrm>
          <a:prstGeom prst="roundRect">
            <a:avLst>
              <a:gd name="adj" fmla="val 50000"/>
            </a:avLst>
          </a:prstGeom>
          <a:solidFill>
            <a:srgbClr val="00B0F0"/>
          </a:solidFill>
          <a:ln w="38100" algn="ctr">
            <a:solidFill>
              <a:schemeClr val="tx2">
                <a:lumMod val="75000"/>
                <a:lumOff val="25000"/>
              </a:schemeClr>
            </a:solidFill>
            <a:round/>
            <a:headEnd/>
            <a:tailEnd/>
          </a:ln>
          <a:effectLst/>
        </p:spPr>
        <p:txBody>
          <a:bodyPr wrap="none" anchor="ctr"/>
          <a:lstStyle/>
          <a:p>
            <a:pPr algn="ctr" eaLnBrk="0" hangingPunct="0">
              <a:defRPr/>
            </a:pPr>
            <a:r>
              <a:rPr lang="zh-CN" altLang="en-US" sz="2400" b="1" dirty="0">
                <a:solidFill>
                  <a:schemeClr val="bg1"/>
                </a:solidFill>
                <a:latin typeface="宋体" pitchFamily="2" charset="-122"/>
                <a:ea typeface="宋体" pitchFamily="2" charset="-122"/>
              </a:rPr>
              <a:t>牵引车</a:t>
            </a:r>
            <a:endParaRPr lang="en-US" altLang="zh-CN" sz="2400" b="1" dirty="0">
              <a:solidFill>
                <a:schemeClr val="bg1"/>
              </a:solidFill>
              <a:latin typeface="宋体" pitchFamily="2" charset="-122"/>
              <a:ea typeface="宋体" pitchFamily="2" charset="-122"/>
            </a:endParaRPr>
          </a:p>
        </p:txBody>
      </p:sp>
      <p:sp>
        <p:nvSpPr>
          <p:cNvPr id="5" name="圆角矩形 4"/>
          <p:cNvSpPr/>
          <p:nvPr/>
        </p:nvSpPr>
        <p:spPr>
          <a:xfrm>
            <a:off x="1900238" y="1671638"/>
            <a:ext cx="2214562" cy="642937"/>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t>平头式</a:t>
            </a:r>
          </a:p>
        </p:txBody>
      </p:sp>
      <p:sp>
        <p:nvSpPr>
          <p:cNvPr id="6" name="圆角矩形 5"/>
          <p:cNvSpPr/>
          <p:nvPr/>
        </p:nvSpPr>
        <p:spPr>
          <a:xfrm>
            <a:off x="5757863" y="1671638"/>
            <a:ext cx="2214562" cy="642937"/>
          </a:xfrm>
          <a:prstGeom prst="roundRect">
            <a:avLst/>
          </a:prstGeom>
          <a:gradFill>
            <a:gsLst>
              <a:gs pos="0">
                <a:srgbClr val="03D4A8"/>
              </a:gs>
              <a:gs pos="25000">
                <a:srgbClr val="21D6E0"/>
              </a:gs>
              <a:gs pos="75000">
                <a:srgbClr val="0087E6"/>
              </a:gs>
              <a:gs pos="100000">
                <a:srgbClr val="005CB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t>长头式</a:t>
            </a:r>
          </a:p>
        </p:txBody>
      </p:sp>
      <p:pic>
        <p:nvPicPr>
          <p:cNvPr id="7" name="图片 6" descr="0134ee.jpg"/>
          <p:cNvPicPr>
            <a:picLocks noChangeAspect="1"/>
          </p:cNvPicPr>
          <p:nvPr/>
        </p:nvPicPr>
        <p:blipFill>
          <a:blip r:embed="rId2" cstate="print"/>
          <a:stretch>
            <a:fillRect/>
          </a:stretch>
        </p:blipFill>
        <p:spPr>
          <a:xfrm>
            <a:off x="1328738" y="2528888"/>
            <a:ext cx="3243262" cy="2400300"/>
          </a:xfrm>
          <a:prstGeom prst="rect">
            <a:avLst/>
          </a:prstGeom>
          <a:ln>
            <a:solidFill>
              <a:schemeClr val="tx2">
                <a:lumMod val="75000"/>
                <a:lumOff val="25000"/>
              </a:schemeClr>
            </a:solidFill>
          </a:ln>
        </p:spPr>
      </p:pic>
      <p:pic>
        <p:nvPicPr>
          <p:cNvPr id="8" name="图片 7" descr="长头牵引车.jpg"/>
          <p:cNvPicPr>
            <a:picLocks noChangeAspect="1"/>
          </p:cNvPicPr>
          <p:nvPr/>
        </p:nvPicPr>
        <p:blipFill>
          <a:blip r:embed="rId3" cstate="print"/>
          <a:stretch>
            <a:fillRect/>
          </a:stretch>
        </p:blipFill>
        <p:spPr>
          <a:xfrm>
            <a:off x="5257800" y="2528888"/>
            <a:ext cx="3125788" cy="2387600"/>
          </a:xfrm>
          <a:prstGeom prst="rect">
            <a:avLst/>
          </a:prstGeom>
          <a:ln>
            <a:solidFill>
              <a:schemeClr val="tx2">
                <a:lumMod val="75000"/>
                <a:lumOff val="25000"/>
              </a:schemeClr>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539552" y="841276"/>
            <a:ext cx="3744416" cy="3416320"/>
          </a:xfrm>
          <a:prstGeom prst="rect">
            <a:avLst/>
          </a:prstGeom>
        </p:spPr>
        <p:txBody>
          <a:bodyPr wrap="square">
            <a:spAutoFit/>
          </a:bodyPr>
          <a:lstStyle/>
          <a:p>
            <a:pPr indent="304800" algn="just">
              <a:lnSpc>
                <a:spcPct val="150000"/>
              </a:lnSpc>
            </a:pPr>
            <a:r>
              <a:rPr lang="zh-CN" altLang="en-US" sz="2400" dirty="0" smtClean="0">
                <a:solidFill>
                  <a:srgbClr val="FF0000"/>
                </a:solidFill>
                <a:latin typeface="宋体" pitchFamily="2" charset="-122"/>
                <a:ea typeface="宋体" pitchFamily="2" charset="-122"/>
              </a:rPr>
              <a:t>②挂车 </a:t>
            </a:r>
          </a:p>
          <a:p>
            <a:pPr indent="304800" algn="just">
              <a:lnSpc>
                <a:spcPct val="150000"/>
              </a:lnSpc>
            </a:pPr>
            <a:r>
              <a:rPr lang="zh-CN" altLang="en-US" sz="2400" dirty="0" smtClean="0">
                <a:latin typeface="宋体" pitchFamily="2" charset="-122"/>
                <a:ea typeface="宋体" pitchFamily="2" charset="-122"/>
              </a:rPr>
              <a:t>◆挂车按牵引联接方式分为</a:t>
            </a:r>
            <a:r>
              <a:rPr lang="zh-CN" altLang="en-US" sz="2400" dirty="0" smtClean="0">
                <a:solidFill>
                  <a:srgbClr val="FF0000"/>
                </a:solidFill>
                <a:latin typeface="宋体" pitchFamily="2" charset="-122"/>
                <a:ea typeface="宋体" pitchFamily="2" charset="-122"/>
              </a:rPr>
              <a:t>全挂车和半挂车</a:t>
            </a:r>
            <a:r>
              <a:rPr lang="zh-CN" altLang="en-US" sz="2400" dirty="0" smtClean="0">
                <a:latin typeface="宋体" pitchFamily="2" charset="-122"/>
                <a:ea typeface="宋体" pitchFamily="2" charset="-122"/>
              </a:rPr>
              <a:t>。</a:t>
            </a:r>
          </a:p>
          <a:p>
            <a:pPr indent="304800" algn="just">
              <a:lnSpc>
                <a:spcPct val="150000"/>
              </a:lnSpc>
            </a:pPr>
            <a:r>
              <a:rPr lang="zh-CN" altLang="en-US" sz="2400" dirty="0" smtClean="0">
                <a:latin typeface="宋体" pitchFamily="2" charset="-122"/>
                <a:ea typeface="宋体" pitchFamily="2" charset="-122"/>
              </a:rPr>
              <a:t>◆半挂车按结构形式分类有</a:t>
            </a:r>
            <a:r>
              <a:rPr lang="zh-CN" altLang="en-US" sz="2400" dirty="0" smtClean="0">
                <a:solidFill>
                  <a:srgbClr val="FF0000"/>
                </a:solidFill>
                <a:latin typeface="宋体" pitchFamily="2" charset="-122"/>
                <a:ea typeface="宋体" pitchFamily="2" charset="-122"/>
              </a:rPr>
              <a:t>平板式、厢式、阶梯式</a:t>
            </a:r>
            <a:r>
              <a:rPr lang="zh-CN" altLang="en-US" sz="2400" dirty="0" smtClean="0">
                <a:latin typeface="宋体" pitchFamily="2" charset="-122"/>
                <a:ea typeface="宋体" pitchFamily="2" charset="-122"/>
              </a:rPr>
              <a:t>等等。 </a:t>
            </a:r>
          </a:p>
        </p:txBody>
      </p:sp>
      <p:pic>
        <p:nvPicPr>
          <p:cNvPr id="14338" name="Picture 2"/>
          <p:cNvPicPr>
            <a:picLocks noChangeAspect="1" noChangeArrowheads="1"/>
          </p:cNvPicPr>
          <p:nvPr/>
        </p:nvPicPr>
        <p:blipFill>
          <a:blip r:embed="rId2" cstate="print"/>
          <a:srcRect/>
          <a:stretch>
            <a:fillRect/>
          </a:stretch>
        </p:blipFill>
        <p:spPr bwMode="auto">
          <a:xfrm>
            <a:off x="5004048" y="1849388"/>
            <a:ext cx="2618813" cy="23130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54935" y="1808187"/>
            <a:ext cx="3500437" cy="1553369"/>
          </a:xfrm>
          <a:prstGeom prst="rect">
            <a:avLst/>
          </a:prstGeom>
          <a:noFill/>
          <a:ln>
            <a:solidFill>
              <a:schemeClr val="tx2">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solidFill>
                  <a:schemeClr val="tx1"/>
                </a:solidFill>
              </a:rPr>
              <a:t>牵引车只提供牵引的动力，不承受挂车的向下的重量</a:t>
            </a:r>
          </a:p>
        </p:txBody>
      </p:sp>
      <p:sp>
        <p:nvSpPr>
          <p:cNvPr id="5" name="矩形 4"/>
          <p:cNvSpPr/>
          <p:nvPr/>
        </p:nvSpPr>
        <p:spPr>
          <a:xfrm>
            <a:off x="1040185" y="1232122"/>
            <a:ext cx="3500437" cy="1629371"/>
          </a:xfrm>
          <a:prstGeom prst="rect">
            <a:avLst/>
          </a:prstGeom>
          <a:noFill/>
          <a:ln>
            <a:solidFill>
              <a:schemeClr val="tx2">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solidFill>
                  <a:schemeClr val="tx1"/>
                </a:solidFill>
              </a:rPr>
              <a:t>牵引车承受挂车的一部分重量的车</a:t>
            </a:r>
          </a:p>
        </p:txBody>
      </p:sp>
      <p:sp>
        <p:nvSpPr>
          <p:cNvPr id="6" name="AutoShape 66"/>
          <p:cNvSpPr>
            <a:spLocks noChangeArrowheads="1"/>
          </p:cNvSpPr>
          <p:nvPr/>
        </p:nvSpPr>
        <p:spPr bwMode="auto">
          <a:xfrm>
            <a:off x="611560" y="270793"/>
            <a:ext cx="2057400" cy="498475"/>
          </a:xfrm>
          <a:prstGeom prst="roundRect">
            <a:avLst>
              <a:gd name="adj" fmla="val 50000"/>
            </a:avLst>
          </a:prstGeom>
          <a:solidFill>
            <a:srgbClr val="00B0F0"/>
          </a:solidFill>
          <a:ln w="38100" algn="ctr">
            <a:solidFill>
              <a:schemeClr val="tx2">
                <a:lumMod val="75000"/>
                <a:lumOff val="25000"/>
              </a:schemeClr>
            </a:solidFill>
            <a:round/>
            <a:headEnd/>
            <a:tailEnd/>
          </a:ln>
          <a:effectLst/>
        </p:spPr>
        <p:txBody>
          <a:bodyPr wrap="none" anchor="ctr"/>
          <a:lstStyle/>
          <a:p>
            <a:pPr algn="ctr" eaLnBrk="0" hangingPunct="0">
              <a:defRPr/>
            </a:pPr>
            <a:r>
              <a:rPr lang="zh-CN" altLang="en-US" sz="2400" b="1" dirty="0">
                <a:solidFill>
                  <a:schemeClr val="bg1"/>
                </a:solidFill>
                <a:latin typeface="黑体" pitchFamily="2" charset="-122"/>
                <a:ea typeface="黑体" pitchFamily="2" charset="-122"/>
              </a:rPr>
              <a:t>挂车</a:t>
            </a:r>
            <a:endParaRPr lang="en-US" altLang="zh-CN" sz="2400" b="1" dirty="0">
              <a:solidFill>
                <a:schemeClr val="bg1"/>
              </a:solidFill>
              <a:latin typeface="黑体" pitchFamily="2" charset="-122"/>
              <a:ea typeface="黑体" pitchFamily="2" charset="-122"/>
            </a:endParaRPr>
          </a:p>
        </p:txBody>
      </p:sp>
      <p:sp>
        <p:nvSpPr>
          <p:cNvPr id="7" name="圆角矩形 6"/>
          <p:cNvSpPr/>
          <p:nvPr/>
        </p:nvSpPr>
        <p:spPr>
          <a:xfrm>
            <a:off x="1565349" y="877218"/>
            <a:ext cx="2214563" cy="642937"/>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t>全挂车</a:t>
            </a:r>
          </a:p>
        </p:txBody>
      </p:sp>
      <p:sp>
        <p:nvSpPr>
          <p:cNvPr id="8" name="圆角矩形 7"/>
          <p:cNvSpPr/>
          <p:nvPr/>
        </p:nvSpPr>
        <p:spPr>
          <a:xfrm>
            <a:off x="5326435" y="1525289"/>
            <a:ext cx="2214562" cy="642938"/>
          </a:xfrm>
          <a:prstGeom prst="roundRect">
            <a:avLst/>
          </a:prstGeom>
          <a:gradFill>
            <a:gsLst>
              <a:gs pos="0">
                <a:srgbClr val="03D4A8"/>
              </a:gs>
              <a:gs pos="25000">
                <a:srgbClr val="21D6E0"/>
              </a:gs>
              <a:gs pos="75000">
                <a:srgbClr val="0087E6"/>
              </a:gs>
              <a:gs pos="100000">
                <a:srgbClr val="005CB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t>半挂车</a:t>
            </a:r>
          </a:p>
        </p:txBody>
      </p:sp>
      <p:pic>
        <p:nvPicPr>
          <p:cNvPr id="9" name="Picture 7"/>
          <p:cNvPicPr>
            <a:picLocks noChangeAspect="1" noChangeArrowheads="1"/>
          </p:cNvPicPr>
          <p:nvPr/>
        </p:nvPicPr>
        <p:blipFill>
          <a:blip r:embed="rId2" cstate="print"/>
          <a:srcRect/>
          <a:stretch>
            <a:fillRect/>
          </a:stretch>
        </p:blipFill>
        <p:spPr bwMode="auto">
          <a:xfrm>
            <a:off x="1240210" y="3185592"/>
            <a:ext cx="660082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323528" y="913284"/>
            <a:ext cx="5629275" cy="4019550"/>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6300192" y="1417340"/>
            <a:ext cx="2124077" cy="2919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1331640" y="481236"/>
            <a:ext cx="6552728" cy="4524315"/>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根据结构形式</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汽车列车可分为以下四种</a:t>
            </a:r>
            <a:r>
              <a:rPr lang="en-US" altLang="zh-CN" sz="2400" dirty="0" smtClean="0">
                <a:latin typeface="宋体" pitchFamily="2" charset="-122"/>
                <a:ea typeface="宋体" pitchFamily="2" charset="-122"/>
              </a:rPr>
              <a:t>:</a:t>
            </a:r>
          </a:p>
          <a:p>
            <a:pPr indent="304800" algn="just">
              <a:lnSpc>
                <a:spcPct val="150000"/>
              </a:lnSpc>
              <a:buFont typeface="Wingdings" pitchFamily="2" charset="2"/>
              <a:buChar char="p"/>
            </a:pPr>
            <a:r>
              <a:rPr lang="zh-CN" altLang="en-US" sz="2400" dirty="0" smtClean="0">
                <a:solidFill>
                  <a:srgbClr val="FF0000"/>
                </a:solidFill>
                <a:latin typeface="宋体" pitchFamily="2" charset="-122"/>
                <a:ea typeface="宋体" pitchFamily="2" charset="-122"/>
              </a:rPr>
              <a:t>半挂汽车列车</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由半挂牵引车同一辆半挂车组合。 </a:t>
            </a:r>
          </a:p>
          <a:p>
            <a:pPr indent="304800" algn="just">
              <a:lnSpc>
                <a:spcPct val="150000"/>
              </a:lnSpc>
              <a:buFont typeface="Wingdings" pitchFamily="2" charset="2"/>
              <a:buChar char="p"/>
            </a:pPr>
            <a:r>
              <a:rPr lang="zh-CN" altLang="en-US" sz="2400" dirty="0" smtClean="0">
                <a:solidFill>
                  <a:srgbClr val="FF0000"/>
                </a:solidFill>
                <a:latin typeface="宋体" pitchFamily="2" charset="-122"/>
                <a:ea typeface="宋体" pitchFamily="2" charset="-122"/>
              </a:rPr>
              <a:t>全挂汽车列车</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由汽车</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一般为货车</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同一辆或一辆以上全挂车组合。</a:t>
            </a:r>
          </a:p>
          <a:p>
            <a:pPr indent="304800" algn="just">
              <a:lnSpc>
                <a:spcPct val="150000"/>
              </a:lnSpc>
              <a:buFont typeface="Wingdings" pitchFamily="2" charset="2"/>
              <a:buChar char="p"/>
            </a:pPr>
            <a:r>
              <a:rPr lang="zh-CN" altLang="en-US" sz="2400" dirty="0" smtClean="0">
                <a:solidFill>
                  <a:srgbClr val="FF0000"/>
                </a:solidFill>
                <a:latin typeface="宋体" pitchFamily="2" charset="-122"/>
                <a:ea typeface="宋体" pitchFamily="2" charset="-122"/>
              </a:rPr>
              <a:t>双挂汽车列车</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由半挂牵引车同一辆半挂车、一辆全挂车组合。</a:t>
            </a:r>
          </a:p>
          <a:p>
            <a:pPr indent="304800" algn="just">
              <a:lnSpc>
                <a:spcPct val="150000"/>
              </a:lnSpc>
              <a:buFont typeface="Wingdings" pitchFamily="2" charset="2"/>
              <a:buChar char="p"/>
            </a:pPr>
            <a:r>
              <a:rPr lang="zh-CN" altLang="en-US" sz="2400" dirty="0" smtClean="0">
                <a:solidFill>
                  <a:srgbClr val="FF0000"/>
                </a:solidFill>
                <a:latin typeface="宋体" pitchFamily="2" charset="-122"/>
                <a:ea typeface="宋体" pitchFamily="2" charset="-122"/>
              </a:rPr>
              <a:t>特种汽车列车</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由牵引车同特种挂车组合。</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a16="http://schemas.microsoft.com/office/drawing/2014/main" xmlns="" id="{2F707FA4-5E4F-4FB1-9AEB-89F71C955C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宋体" pitchFamily="2" charset="-122"/>
                <a:ea typeface="宋体" pitchFamily="2" charset="-122"/>
              </a:rPr>
              <a:t>知识目标</a:t>
            </a:r>
          </a:p>
        </p:txBody>
      </p:sp>
      <p:sp>
        <p:nvSpPr>
          <p:cNvPr id="6" name="文本框 5">
            <a:extLst>
              <a:ext uri="{FF2B5EF4-FFF2-40B4-BE49-F238E27FC236}">
                <a16:creationId xmlns:a16="http://schemas.microsoft.com/office/drawing/2014/main" xmlns="" id="{A597F7CB-BA2E-43EF-8116-BFC6B1DEFF2B}"/>
              </a:ext>
            </a:extLst>
          </p:cNvPr>
          <p:cNvSpPr txBox="1"/>
          <p:nvPr/>
        </p:nvSpPr>
        <p:spPr>
          <a:xfrm>
            <a:off x="1043608" y="1116501"/>
            <a:ext cx="7272808" cy="3231654"/>
          </a:xfrm>
          <a:prstGeom prst="rect">
            <a:avLst/>
          </a:prstGeom>
          <a:noFill/>
        </p:spPr>
        <p:txBody>
          <a:bodyPr wrap="square" rtlCol="0">
            <a:spAutoFit/>
          </a:bodyPr>
          <a:lstStyle/>
          <a:p>
            <a:r>
              <a:rPr lang="zh-CN" altLang="en-US" sz="3200" dirty="0" smtClean="0">
                <a:solidFill>
                  <a:srgbClr val="0000FF"/>
                </a:solidFill>
                <a:latin typeface="宋体" pitchFamily="2" charset="-122"/>
                <a:ea typeface="宋体" pitchFamily="2" charset="-122"/>
              </a:rPr>
              <a:t>掌</a:t>
            </a:r>
            <a:r>
              <a:rPr lang="zh-CN" altLang="en-US" sz="3200" dirty="0">
                <a:solidFill>
                  <a:srgbClr val="0000FF"/>
                </a:solidFill>
                <a:latin typeface="宋体" pitchFamily="2" charset="-122"/>
                <a:ea typeface="宋体" pitchFamily="2" charset="-122"/>
              </a:rPr>
              <a:t>握：</a:t>
            </a:r>
            <a:endParaRPr lang="en-US" altLang="zh-CN" sz="3200" dirty="0">
              <a:solidFill>
                <a:srgbClr val="0000FF"/>
              </a:solidFill>
              <a:latin typeface="宋体" pitchFamily="2" charset="-122"/>
              <a:ea typeface="宋体" pitchFamily="2" charset="-122"/>
            </a:endParaRPr>
          </a:p>
          <a:p>
            <a:pPr>
              <a:lnSpc>
                <a:spcPct val="150000"/>
              </a:lnSpc>
            </a:pPr>
            <a:r>
              <a:rPr lang="zh-CN" altLang="en-US"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）公路运输的技术设施和装备</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smtClean="0">
                <a:latin typeface="宋体" pitchFamily="2" charset="-122"/>
                <a:ea typeface="宋体" pitchFamily="2" charset="-122"/>
              </a:rPr>
              <a:t>）公路货物运输行车组织方法</a:t>
            </a:r>
            <a:endParaRPr lang="en-US" altLang="zh-CN" sz="2400" dirty="0">
              <a:latin typeface="宋体" pitchFamily="2" charset="-122"/>
              <a:ea typeface="宋体" pitchFamily="2" charset="-122"/>
            </a:endParaRPr>
          </a:p>
          <a:p>
            <a:r>
              <a:rPr lang="zh-CN" altLang="en-US" sz="2800" dirty="0" smtClean="0">
                <a:solidFill>
                  <a:srgbClr val="0000FF"/>
                </a:solidFill>
                <a:latin typeface="宋体" pitchFamily="2" charset="-122"/>
                <a:ea typeface="宋体" pitchFamily="2" charset="-122"/>
              </a:rPr>
              <a:t>了</a:t>
            </a:r>
            <a:r>
              <a:rPr lang="zh-CN" altLang="en-US" sz="2800" dirty="0">
                <a:solidFill>
                  <a:srgbClr val="0000FF"/>
                </a:solidFill>
                <a:latin typeface="宋体" pitchFamily="2" charset="-122"/>
                <a:ea typeface="宋体" pitchFamily="2" charset="-122"/>
              </a:rPr>
              <a:t>解：</a:t>
            </a:r>
            <a:endParaRPr lang="en-US" altLang="zh-CN" sz="2800" dirty="0">
              <a:solidFill>
                <a:srgbClr val="0000FF"/>
              </a:solidFill>
              <a:latin typeface="宋体" pitchFamily="2" charset="-122"/>
              <a:ea typeface="宋体" pitchFamily="2" charset="-122"/>
            </a:endParaRPr>
          </a:p>
          <a:p>
            <a:pPr>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）公路运输的沿革与现状</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smtClean="0">
                <a:latin typeface="宋体" pitchFamily="2" charset="-122"/>
                <a:ea typeface="宋体" pitchFamily="2" charset="-122"/>
              </a:rPr>
              <a:t>）公路货物运输的作用和特点</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128838" y="1476375"/>
            <a:ext cx="4886325" cy="27622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971600" y="1129308"/>
            <a:ext cx="7128792" cy="3390305"/>
          </a:xfrm>
          <a:prstGeom prst="rect">
            <a:avLst/>
          </a:prstGeom>
          <a:noFill/>
          <a:ln w="9525">
            <a:noFill/>
            <a:miter lim="800000"/>
            <a:headEnd/>
            <a:tailEnd/>
          </a:ln>
        </p:spPr>
      </p:pic>
      <p:sp>
        <p:nvSpPr>
          <p:cNvPr id="4" name="矩形 3">
            <a:extLst>
              <a:ext uri="{FF2B5EF4-FFF2-40B4-BE49-F238E27FC236}">
                <a16:creationId xmlns:a16="http://schemas.microsoft.com/office/drawing/2014/main" xmlns="" id="{17274AA4-C536-4ADE-8C23-1CC6EC0A0C92}"/>
              </a:ext>
            </a:extLst>
          </p:cNvPr>
          <p:cNvSpPr/>
          <p:nvPr/>
        </p:nvSpPr>
        <p:spPr>
          <a:xfrm>
            <a:off x="1331640" y="1273324"/>
            <a:ext cx="6552728" cy="2862322"/>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货运站</a:t>
            </a:r>
            <a:endParaRPr lang="en-US" altLang="zh-CN" sz="2400" dirty="0" smtClean="0">
              <a:solidFill>
                <a:srgbClr val="FF0000"/>
              </a:solidFill>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主要功能包括货物的组织与承运、中转货物的保管、 货物的交付、货物的装卸以及车辆的停放、保养等内容。简易的仅有运输车辆停靠于货物装卸的场地。</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971600" y="1129308"/>
            <a:ext cx="7344816" cy="3744416"/>
          </a:xfrm>
          <a:prstGeom prst="rect">
            <a:avLst/>
          </a:prstGeom>
          <a:noFill/>
          <a:ln w="9525">
            <a:noFill/>
            <a:miter lim="800000"/>
            <a:headEnd/>
            <a:tailEnd/>
          </a:ln>
        </p:spPr>
      </p:pic>
      <p:sp>
        <p:nvSpPr>
          <p:cNvPr id="4" name="矩形 3">
            <a:extLst>
              <a:ext uri="{FF2B5EF4-FFF2-40B4-BE49-F238E27FC236}">
                <a16:creationId xmlns:a16="http://schemas.microsoft.com/office/drawing/2014/main" xmlns="" id="{17274AA4-C536-4ADE-8C23-1CC6EC0A0C92}"/>
              </a:ext>
            </a:extLst>
          </p:cNvPr>
          <p:cNvSpPr/>
          <p:nvPr/>
        </p:nvSpPr>
        <p:spPr>
          <a:xfrm>
            <a:off x="1331640" y="1273324"/>
            <a:ext cx="6552728" cy="3456384"/>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货运站</a:t>
            </a:r>
            <a:endParaRPr lang="en-US" altLang="zh-CN" sz="2400" dirty="0" smtClean="0">
              <a:solidFill>
                <a:srgbClr val="FF0000"/>
              </a:solidFill>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汽车货运站一般位于交通枢纽的城市的周边地带，也就是平常所说的停车场、公路货运站、物流中心。这些公路货运场站目前正朝着规模化、专业化、信息化的方向发展，成为公路运输的主战场，发挥着越来越重要的作用。</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3608" y="841276"/>
            <a:ext cx="7402512" cy="3629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5362575" y="1129308"/>
            <a:ext cx="3781425" cy="3762375"/>
          </a:xfrm>
          <a:prstGeom prst="rect">
            <a:avLst/>
          </a:prstGeom>
          <a:noFill/>
          <a:ln w="9525">
            <a:noFill/>
            <a:miter lim="800000"/>
            <a:headEnd/>
            <a:tailEnd/>
          </a:ln>
        </p:spPr>
      </p:pic>
      <p:sp>
        <p:nvSpPr>
          <p:cNvPr id="3" name="文本框 2">
            <a:extLst>
              <a:ext uri="{FF2B5EF4-FFF2-40B4-BE49-F238E27FC236}">
                <a16:creationId xmlns:a16="http://schemas.microsoft.com/office/drawing/2014/main" xmlns="" id="{C495479F-8938-467C-B6A1-5D2B4DC4F2A9}"/>
              </a:ext>
            </a:extLst>
          </p:cNvPr>
          <p:cNvSpPr txBox="1"/>
          <p:nvPr/>
        </p:nvSpPr>
        <p:spPr>
          <a:xfrm>
            <a:off x="629816" y="12119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4</a:t>
            </a:r>
            <a:r>
              <a:rPr lang="zh-CN" altLang="en-US" sz="3200" b="1" dirty="0" smtClean="0">
                <a:solidFill>
                  <a:srgbClr val="7030A0"/>
                </a:solidFill>
                <a:latin typeface="宋体" pitchFamily="2" charset="-122"/>
                <a:ea typeface="宋体" pitchFamily="2" charset="-122"/>
              </a:rPr>
              <a:t>、公路货物运输种类</a:t>
            </a:r>
            <a:endParaRPr lang="zh-CN" altLang="en-US" sz="3200" b="1" dirty="0">
              <a:solidFill>
                <a:srgbClr val="7030A0"/>
              </a:solidFill>
              <a:latin typeface="宋体" pitchFamily="2" charset="-122"/>
              <a:ea typeface="宋体" pitchFamily="2" charset="-122"/>
            </a:endParaRPr>
          </a:p>
        </p:txBody>
      </p:sp>
      <p:sp>
        <p:nvSpPr>
          <p:cNvPr id="5" name="矩形 4">
            <a:extLst>
              <a:ext uri="{FF2B5EF4-FFF2-40B4-BE49-F238E27FC236}">
                <a16:creationId xmlns:a16="http://schemas.microsoft.com/office/drawing/2014/main" xmlns="" id="{17274AA4-C536-4ADE-8C23-1CC6EC0A0C92}"/>
              </a:ext>
            </a:extLst>
          </p:cNvPr>
          <p:cNvSpPr/>
          <p:nvPr/>
        </p:nvSpPr>
        <p:spPr>
          <a:xfrm>
            <a:off x="539552" y="697260"/>
            <a:ext cx="6408712" cy="4967514"/>
          </a:xfrm>
          <a:prstGeom prst="rect">
            <a:avLst/>
          </a:prstGeom>
        </p:spPr>
        <p:txBody>
          <a:bodyPr wrap="square">
            <a:spAutoFit/>
          </a:bodyPr>
          <a:lstStyle/>
          <a:p>
            <a:pPr indent="304800" algn="just">
              <a:lnSpc>
                <a:spcPct val="12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按货运营运方式分类</a:t>
            </a:r>
            <a:endParaRPr lang="en-US" altLang="zh-CN" sz="2400" dirty="0" smtClean="0">
              <a:solidFill>
                <a:srgbClr val="FF0000"/>
              </a:solidFill>
              <a:latin typeface="宋体" pitchFamily="2" charset="-122"/>
              <a:ea typeface="宋体" pitchFamily="2" charset="-122"/>
            </a:endParaRPr>
          </a:p>
          <a:p>
            <a:pPr indent="304800" algn="just">
              <a:lnSpc>
                <a:spcPct val="120000"/>
              </a:lnSpc>
            </a:pPr>
            <a:r>
              <a:rPr lang="zh-CN" altLang="en-US" sz="2400" dirty="0" smtClean="0">
                <a:latin typeface="宋体" pitchFamily="2" charset="-122"/>
                <a:ea typeface="宋体" pitchFamily="2" charset="-122"/>
              </a:rPr>
              <a:t>公路货物可分为整车运输、零担运输、集装箱运输、联合运输和包车运输。</a:t>
            </a:r>
            <a:endParaRPr lang="en-US" altLang="zh-CN" sz="2400" dirty="0" smtClean="0">
              <a:latin typeface="宋体" pitchFamily="2" charset="-122"/>
              <a:ea typeface="宋体" pitchFamily="2" charset="-122"/>
            </a:endParaRPr>
          </a:p>
          <a:p>
            <a:pPr indent="304800" algn="just">
              <a:lnSpc>
                <a:spcPct val="120000"/>
              </a:lnSpc>
              <a:buFont typeface="Wingdings" pitchFamily="2" charset="2"/>
              <a:buChar char="u"/>
            </a:pPr>
            <a:r>
              <a:rPr lang="zh-CN" altLang="en-US" sz="2400" dirty="0" smtClean="0">
                <a:solidFill>
                  <a:srgbClr val="FF0000"/>
                </a:solidFill>
                <a:latin typeface="宋体" pitchFamily="2" charset="-122"/>
                <a:ea typeface="宋体" pitchFamily="2" charset="-122"/>
              </a:rPr>
              <a:t>按照托运的货物是否保险或报价分类</a:t>
            </a:r>
            <a:endParaRPr lang="en-US" altLang="zh-CN" sz="2400" dirty="0" smtClean="0">
              <a:solidFill>
                <a:srgbClr val="FF0000"/>
              </a:solidFill>
              <a:latin typeface="宋体" pitchFamily="2" charset="-122"/>
              <a:ea typeface="宋体" pitchFamily="2" charset="-122"/>
            </a:endParaRPr>
          </a:p>
          <a:p>
            <a:pPr indent="304800" algn="just">
              <a:lnSpc>
                <a:spcPct val="120000"/>
              </a:lnSpc>
            </a:pPr>
            <a:r>
              <a:rPr lang="zh-CN" altLang="en-US" sz="2400" dirty="0" smtClean="0">
                <a:latin typeface="宋体" pitchFamily="2" charset="-122"/>
                <a:ea typeface="宋体" pitchFamily="2" charset="-122"/>
              </a:rPr>
              <a:t>分为不保险（不保价）运输、保险运输和保价运输。 </a:t>
            </a:r>
          </a:p>
          <a:p>
            <a:pPr indent="304800" algn="just">
              <a:lnSpc>
                <a:spcPct val="12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按货物种类分类</a:t>
            </a:r>
            <a:endParaRPr lang="en-US" altLang="zh-CN" sz="2400" dirty="0" smtClean="0">
              <a:solidFill>
                <a:srgbClr val="FF0000"/>
              </a:solidFill>
              <a:latin typeface="宋体" pitchFamily="2" charset="-122"/>
              <a:ea typeface="宋体" pitchFamily="2" charset="-122"/>
            </a:endParaRPr>
          </a:p>
          <a:p>
            <a:pPr indent="304800" algn="just">
              <a:lnSpc>
                <a:spcPct val="120000"/>
              </a:lnSpc>
            </a:pPr>
            <a:r>
              <a:rPr lang="zh-CN" altLang="en-US" sz="2400" dirty="0" smtClean="0">
                <a:latin typeface="宋体" pitchFamily="2" charset="-122"/>
                <a:ea typeface="宋体" pitchFamily="2" charset="-122"/>
              </a:rPr>
              <a:t>分为普通货物运输和特种货物运输</a:t>
            </a:r>
          </a:p>
          <a:p>
            <a:pPr indent="304800" algn="just">
              <a:lnSpc>
                <a:spcPct val="12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按运送速度分类</a:t>
            </a:r>
            <a:endParaRPr lang="en-US" altLang="zh-CN" sz="2400" dirty="0" smtClean="0">
              <a:solidFill>
                <a:srgbClr val="FF0000"/>
              </a:solidFill>
              <a:latin typeface="宋体" pitchFamily="2" charset="-122"/>
              <a:ea typeface="宋体" pitchFamily="2" charset="-122"/>
            </a:endParaRPr>
          </a:p>
          <a:p>
            <a:pPr indent="304800" algn="just">
              <a:lnSpc>
                <a:spcPct val="120000"/>
              </a:lnSpc>
              <a:spcAft>
                <a:spcPts val="0"/>
              </a:spcAft>
            </a:pPr>
            <a:r>
              <a:rPr lang="zh-CN" altLang="en-US" sz="2400" dirty="0" smtClean="0">
                <a:latin typeface="宋体" pitchFamily="2" charset="-122"/>
                <a:ea typeface="宋体" pitchFamily="2" charset="-122"/>
              </a:rPr>
              <a:t>按运送速度分为一般货物运输（慢运或普通速度运输）、快件货物运输和特快专运。</a:t>
            </a:r>
          </a:p>
        </p:txBody>
      </p:sp>
      <p:pic>
        <p:nvPicPr>
          <p:cNvPr id="6" name="Picture 2"/>
          <p:cNvPicPr>
            <a:picLocks noChangeAspect="1" noChangeArrowheads="1"/>
          </p:cNvPicPr>
          <p:nvPr/>
        </p:nvPicPr>
        <p:blipFill>
          <a:blip r:embed="rId4" cstate="print"/>
          <a:srcRect/>
          <a:stretch>
            <a:fillRect/>
          </a:stretch>
        </p:blipFill>
        <p:spPr bwMode="auto">
          <a:xfrm>
            <a:off x="22151" y="49188"/>
            <a:ext cx="733425" cy="7429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3779912" y="1273324"/>
            <a:ext cx="4968552" cy="3970318"/>
          </a:xfrm>
          <a:prstGeom prst="rect">
            <a:avLst/>
          </a:prstGeom>
          <a:noFill/>
        </p:spPr>
        <p:txBody>
          <a:bodyPr wrap="square" rtlCol="0">
            <a:spAutoFit/>
          </a:bodyPr>
          <a:lstStyle/>
          <a:p>
            <a:pPr indent="457200">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公路运输未来的发展趋势</a:t>
            </a:r>
          </a:p>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）公路建设加强，特别是高速公路得到迅速发展</a:t>
            </a:r>
          </a:p>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）调整汽车吨位构成，向汽车列车化方向发展 </a:t>
            </a:r>
          </a:p>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）开展多种运输方式</a:t>
            </a:r>
          </a:p>
          <a:p>
            <a:pPr indent="457200">
              <a:lnSpc>
                <a:spcPct val="150000"/>
              </a:lnSpc>
            </a:pP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ITS</a:t>
            </a:r>
            <a:r>
              <a:rPr lang="zh-CN" altLang="en-US" sz="2400" dirty="0" smtClean="0">
                <a:latin typeface="宋体" panose="02010600030101010101" pitchFamily="2" charset="-122"/>
                <a:ea typeface="宋体" panose="02010600030101010101" pitchFamily="2" charset="-122"/>
              </a:rPr>
              <a:t>智能运输系统蓬勃发展</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18434" name="Picture 2"/>
          <p:cNvPicPr>
            <a:picLocks noChangeAspect="1" noChangeArrowheads="1"/>
          </p:cNvPicPr>
          <p:nvPr/>
        </p:nvPicPr>
        <p:blipFill>
          <a:blip r:embed="rId2" cstate="print"/>
          <a:srcRect/>
          <a:stretch>
            <a:fillRect/>
          </a:stretch>
        </p:blipFill>
        <p:spPr bwMode="auto">
          <a:xfrm>
            <a:off x="395536" y="1705372"/>
            <a:ext cx="2775328" cy="28274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a16="http://schemas.microsoft.com/office/drawing/2014/main" xmlns=""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graphicFrame>
        <p:nvGraphicFramePr>
          <p:cNvPr id="4" name="表格 3"/>
          <p:cNvGraphicFramePr>
            <a:graphicFrameLocks noGrp="1"/>
          </p:cNvGraphicFramePr>
          <p:nvPr/>
        </p:nvGraphicFramePr>
        <p:xfrm>
          <a:off x="611557" y="1216124"/>
          <a:ext cx="7560842" cy="3657600"/>
        </p:xfrm>
        <a:graphic>
          <a:graphicData uri="http://schemas.openxmlformats.org/drawingml/2006/table">
            <a:tbl>
              <a:tblPr/>
              <a:tblGrid>
                <a:gridCol w="1889767"/>
                <a:gridCol w="1889767"/>
                <a:gridCol w="1890654"/>
                <a:gridCol w="1890654"/>
              </a:tblGrid>
              <a:tr h="0">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货箱长（</a:t>
                      </a:r>
                      <a:r>
                        <a:rPr lang="en-US" sz="2000" kern="100">
                          <a:latin typeface="宋体" pitchFamily="2" charset="-122"/>
                          <a:ea typeface="宋体" pitchFamily="2" charset="-122"/>
                          <a:cs typeface="Times New Roman"/>
                        </a:rPr>
                        <a:t>m</a:t>
                      </a:r>
                      <a:r>
                        <a:rPr lang="zh-CN" sz="2000" kern="100">
                          <a:latin typeface="宋体" pitchFamily="2" charset="-122"/>
                          <a:ea typeface="宋体" pitchFamily="2"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车厢内宽（</a:t>
                      </a:r>
                      <a:r>
                        <a:rPr lang="en-US" sz="2000" kern="100">
                          <a:latin typeface="宋体" pitchFamily="2" charset="-122"/>
                          <a:ea typeface="宋体" pitchFamily="2" charset="-122"/>
                          <a:cs typeface="Times New Roman"/>
                        </a:rPr>
                        <a:t>m</a:t>
                      </a:r>
                      <a:r>
                        <a:rPr lang="zh-CN" sz="2000" kern="100">
                          <a:latin typeface="宋体" pitchFamily="2" charset="-122"/>
                          <a:ea typeface="宋体" pitchFamily="2"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实际载货能力（</a:t>
                      </a:r>
                      <a:r>
                        <a:rPr lang="en-US" sz="2000" kern="100">
                          <a:latin typeface="宋体" pitchFamily="2" charset="-122"/>
                          <a:ea typeface="宋体" pitchFamily="2" charset="-122"/>
                          <a:cs typeface="Times New Roman"/>
                        </a:rPr>
                        <a:t>t</a:t>
                      </a:r>
                      <a:r>
                        <a:rPr lang="zh-CN" sz="2000" kern="100">
                          <a:latin typeface="宋体" pitchFamily="2" charset="-122"/>
                          <a:ea typeface="宋体" pitchFamily="2"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适合运输里程</a:t>
                      </a:r>
                      <a:r>
                        <a:rPr lang="en-US" sz="2000" kern="100">
                          <a:latin typeface="宋体" pitchFamily="2" charset="-122"/>
                          <a:ea typeface="宋体" pitchFamily="2" charset="-122"/>
                          <a:cs typeface="Times New Roman"/>
                        </a:rPr>
                        <a:t>(</a:t>
                      </a:r>
                      <a:r>
                        <a:rPr lang="zh-CN" sz="2000" kern="100">
                          <a:latin typeface="宋体" pitchFamily="2" charset="-122"/>
                          <a:ea typeface="宋体" pitchFamily="2" charset="-122"/>
                          <a:cs typeface="Times New Roman"/>
                        </a:rPr>
                        <a:t>往返</a:t>
                      </a:r>
                      <a:r>
                        <a:rPr lang="en-US" sz="2000" kern="100">
                          <a:latin typeface="宋体" pitchFamily="2" charset="-122"/>
                          <a:ea typeface="宋体" pitchFamily="2" charset="-122"/>
                          <a:cs typeface="Times New Roman"/>
                        </a:rPr>
                        <a:t>)</a:t>
                      </a:r>
                      <a:r>
                        <a:rPr lang="zh-CN" sz="2000" kern="100">
                          <a:latin typeface="宋体" pitchFamily="2" charset="-122"/>
                          <a:ea typeface="宋体" pitchFamily="2" charset="-122"/>
                          <a:cs typeface="Times New Roman"/>
                        </a:rPr>
                        <a:t>（</a:t>
                      </a:r>
                      <a:r>
                        <a:rPr lang="en-US" sz="2000" kern="100">
                          <a:latin typeface="宋体" pitchFamily="2" charset="-122"/>
                          <a:ea typeface="宋体" pitchFamily="2" charset="-122"/>
                          <a:cs typeface="Times New Roman"/>
                        </a:rPr>
                        <a:t>km</a:t>
                      </a:r>
                      <a:r>
                        <a:rPr lang="zh-CN" sz="2000" kern="100">
                          <a:latin typeface="宋体" pitchFamily="2" charset="-122"/>
                          <a:ea typeface="宋体" pitchFamily="2" charset="-122"/>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2.8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1.8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500</a:t>
                      </a:r>
                      <a:r>
                        <a:rPr lang="zh-CN" sz="2000" kern="100">
                          <a:latin typeface="宋体" pitchFamily="2" charset="-122"/>
                          <a:ea typeface="宋体" pitchFamily="2" charset="-122"/>
                          <a:cs typeface="Times New Roman"/>
                        </a:rPr>
                        <a:t>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3.8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1.8-2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3-4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600</a:t>
                      </a:r>
                      <a:r>
                        <a:rPr lang="zh-CN" sz="2000" kern="100">
                          <a:latin typeface="宋体" pitchFamily="2" charset="-122"/>
                          <a:ea typeface="宋体" pitchFamily="2" charset="-122"/>
                          <a:cs typeface="Times New Roman"/>
                        </a:rPr>
                        <a:t>左右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4.2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3-5</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500-800</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5.1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2-2.2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3-7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1000</a:t>
                      </a:r>
                      <a:r>
                        <a:rPr lang="zh-CN" sz="2000" kern="100">
                          <a:latin typeface="宋体" pitchFamily="2" charset="-122"/>
                          <a:ea typeface="宋体" pitchFamily="2" charset="-122"/>
                          <a:cs typeface="Times New Roman"/>
                        </a:rPr>
                        <a:t>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6.1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2-2.2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8</a:t>
                      </a:r>
                      <a:r>
                        <a:rPr lang="zh-CN" sz="2000" kern="100">
                          <a:latin typeface="宋体" pitchFamily="2" charset="-122"/>
                          <a:ea typeface="宋体" pitchFamily="2" charset="-122"/>
                          <a:cs typeface="Times New Roman"/>
                        </a:rPr>
                        <a:t>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1000</a:t>
                      </a:r>
                      <a:r>
                        <a:rPr lang="zh-CN" sz="2000" kern="100">
                          <a:latin typeface="宋体" pitchFamily="2" charset="-122"/>
                          <a:ea typeface="宋体" pitchFamily="2" charset="-122"/>
                          <a:cs typeface="Times New Roman"/>
                        </a:rPr>
                        <a:t>以下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7.2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2.2-2.3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11</a:t>
                      </a:r>
                      <a:r>
                        <a:rPr lang="zh-CN" sz="2000" kern="100">
                          <a:latin typeface="宋体" pitchFamily="2" charset="-122"/>
                          <a:ea typeface="宋体" pitchFamily="2" charset="-122"/>
                          <a:cs typeface="Times New Roman"/>
                        </a:rPr>
                        <a:t>以下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1000</a:t>
                      </a:r>
                      <a:r>
                        <a:rPr lang="zh-CN" sz="2000" kern="100">
                          <a:latin typeface="宋体" pitchFamily="2" charset="-122"/>
                          <a:ea typeface="宋体" pitchFamily="2" charset="-122"/>
                          <a:cs typeface="Times New Roman"/>
                        </a:rPr>
                        <a:t>以上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8.1-8.6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2.3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10-15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1000</a:t>
                      </a:r>
                      <a:r>
                        <a:rPr lang="zh-CN" sz="2000" kern="100">
                          <a:latin typeface="宋体" pitchFamily="2" charset="-122"/>
                          <a:ea typeface="宋体" pitchFamily="2" charset="-122"/>
                          <a:cs typeface="Times New Roman"/>
                        </a:rPr>
                        <a:t>以上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9.6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2.3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15-25</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1000</a:t>
                      </a:r>
                      <a:r>
                        <a:rPr lang="zh-CN" sz="2000" kern="100">
                          <a:latin typeface="宋体" pitchFamily="2" charset="-122"/>
                          <a:ea typeface="宋体" pitchFamily="2" charset="-122"/>
                          <a:cs typeface="Times New Roman"/>
                        </a:rPr>
                        <a:t>以上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12.5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2.3-2.4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15-100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1000</a:t>
                      </a:r>
                      <a:r>
                        <a:rPr lang="zh-CN" sz="2000" kern="100">
                          <a:latin typeface="宋体" pitchFamily="2" charset="-122"/>
                          <a:ea typeface="宋体" pitchFamily="2" charset="-122"/>
                          <a:cs typeface="Times New Roman"/>
                        </a:rPr>
                        <a:t>以上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14.5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2.3-2.4</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15100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dirty="0">
                          <a:latin typeface="宋体" pitchFamily="2" charset="-122"/>
                          <a:ea typeface="宋体" pitchFamily="2" charset="-122"/>
                          <a:cs typeface="Times New Roman"/>
                        </a:rPr>
                        <a:t>1000</a:t>
                      </a:r>
                      <a:r>
                        <a:rPr lang="zh-CN" sz="2000" kern="100" dirty="0">
                          <a:latin typeface="宋体" pitchFamily="2" charset="-122"/>
                          <a:ea typeface="宋体" pitchFamily="2" charset="-122"/>
                          <a:cs typeface="Times New Roman"/>
                        </a:rPr>
                        <a:t>以上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3923928" y="625252"/>
            <a:ext cx="2690870" cy="635265"/>
          </a:xfrm>
        </p:spPr>
        <p:txBody>
          <a:bodyPr/>
          <a:lstStyle/>
          <a:p>
            <a:r>
              <a:rPr lang="zh-CN" altLang="en-US" dirty="0" smtClean="0">
                <a:solidFill>
                  <a:srgbClr val="00B050"/>
                </a:solidFill>
                <a:latin typeface="宋体" pitchFamily="2" charset="-122"/>
                <a:ea typeface="宋体" pitchFamily="2" charset="-122"/>
              </a:rPr>
              <a:t>能力目</a:t>
            </a:r>
            <a:r>
              <a:rPr lang="zh-CN" altLang="en-US" dirty="0">
                <a:solidFill>
                  <a:srgbClr val="00B050"/>
                </a:solidFill>
                <a:latin typeface="宋体" pitchFamily="2" charset="-122"/>
                <a:ea typeface="宋体" pitchFamily="2" charset="-122"/>
              </a:rPr>
              <a:t>标</a:t>
            </a:r>
          </a:p>
        </p:txBody>
      </p:sp>
      <p:pic>
        <p:nvPicPr>
          <p:cNvPr id="1026" name="Picture 2"/>
          <p:cNvPicPr>
            <a:picLocks noChangeAspect="1" noChangeArrowheads="1"/>
          </p:cNvPicPr>
          <p:nvPr/>
        </p:nvPicPr>
        <p:blipFill>
          <a:blip r:embed="rId2" cstate="print"/>
          <a:srcRect/>
          <a:stretch>
            <a:fillRect/>
          </a:stretch>
        </p:blipFill>
        <p:spPr bwMode="auto">
          <a:xfrm>
            <a:off x="683568" y="1129308"/>
            <a:ext cx="1438275" cy="1400175"/>
          </a:xfrm>
          <a:prstGeom prst="rect">
            <a:avLst/>
          </a:prstGeom>
          <a:noFill/>
          <a:ln w="9525">
            <a:noFill/>
            <a:miter lim="800000"/>
            <a:headEnd/>
            <a:tailEnd/>
          </a:ln>
        </p:spPr>
      </p:pic>
      <p:sp>
        <p:nvSpPr>
          <p:cNvPr id="7" name="文本框 1">
            <a:extLst>
              <a:ext uri="{FF2B5EF4-FFF2-40B4-BE49-F238E27FC236}">
                <a16:creationId xmlns:a16="http://schemas.microsoft.com/office/drawing/2014/main" xmlns="" id="{D73F1835-0B77-4B38-875C-0F22DE0BBCB2}"/>
              </a:ext>
            </a:extLst>
          </p:cNvPr>
          <p:cNvSpPr txBox="1"/>
          <p:nvPr/>
        </p:nvSpPr>
        <p:spPr>
          <a:xfrm>
            <a:off x="3131840" y="1561356"/>
            <a:ext cx="4752528" cy="3329758"/>
          </a:xfrm>
          <a:prstGeom prst="rect">
            <a:avLst/>
          </a:prstGeom>
          <a:noFill/>
        </p:spPr>
        <p:txBody>
          <a:bodyPr wrap="square" rtlCol="0">
            <a:spAutoFit/>
          </a:bodyPr>
          <a:lstStyle/>
          <a:p>
            <a:pPr>
              <a:lnSpc>
                <a:spcPct val="150000"/>
              </a:lnSpc>
            </a:pP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、能填制公路货运单证</a:t>
            </a:r>
            <a:endParaRPr lang="en-US" altLang="zh-CN" sz="2400" dirty="0" smtClean="0">
              <a:latin typeface="宋体" pitchFamily="2" charset="-122"/>
              <a:ea typeface="宋体" pitchFamily="2" charset="-122"/>
            </a:endParaRPr>
          </a:p>
          <a:p>
            <a:pPr>
              <a:lnSpc>
                <a:spcPct val="150000"/>
              </a:lnSpc>
            </a:pP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、整车零担运输货物组织</a:t>
            </a:r>
            <a:endParaRPr lang="en-US" altLang="zh-CN" sz="2400" dirty="0" smtClean="0">
              <a:latin typeface="宋体" pitchFamily="2" charset="-122"/>
              <a:ea typeface="宋体" pitchFamily="2" charset="-122"/>
            </a:endParaRPr>
          </a:p>
          <a:p>
            <a:pPr>
              <a:lnSpc>
                <a:spcPct val="150000"/>
              </a:lnSpc>
            </a:pP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、公路运输生产计划编制</a:t>
            </a:r>
            <a:endParaRPr lang="en-US" altLang="zh-CN" sz="2400" dirty="0" smtClean="0">
              <a:latin typeface="宋体" pitchFamily="2" charset="-122"/>
              <a:ea typeface="宋体" pitchFamily="2" charset="-122"/>
            </a:endParaRPr>
          </a:p>
          <a:p>
            <a:pPr>
              <a:lnSpc>
                <a:spcPct val="150000"/>
              </a:lnSpc>
            </a:pP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、公路货物运输组织管理</a:t>
            </a:r>
            <a:endParaRPr lang="en-US" altLang="zh-CN" sz="2400" dirty="0" smtClean="0">
              <a:latin typeface="宋体" pitchFamily="2" charset="-122"/>
              <a:ea typeface="宋体" pitchFamily="2" charset="-122"/>
            </a:endParaRPr>
          </a:p>
          <a:p>
            <a:pPr>
              <a:lnSpc>
                <a:spcPct val="150000"/>
              </a:lnSpc>
            </a:pPr>
            <a:r>
              <a:rPr lang="en-US" altLang="zh-CN" sz="2400" dirty="0" smtClean="0">
                <a:latin typeface="宋体" pitchFamily="2" charset="-122"/>
                <a:ea typeface="宋体" pitchFamily="2" charset="-122"/>
              </a:rPr>
              <a:t>5</a:t>
            </a:r>
            <a:r>
              <a:rPr lang="zh-CN" altLang="en-US" sz="2400" dirty="0" smtClean="0">
                <a:latin typeface="宋体" pitchFamily="2" charset="-122"/>
                <a:ea typeface="宋体" pitchFamily="2" charset="-122"/>
              </a:rPr>
              <a:t>、公路货物运输运费计算</a:t>
            </a:r>
            <a:endParaRPr lang="en-US" altLang="zh-CN" sz="2400" dirty="0" smtClean="0">
              <a:latin typeface="宋体" pitchFamily="2" charset="-122"/>
              <a:ea typeface="宋体" pitchFamily="2" charset="-122"/>
            </a:endParaRPr>
          </a:p>
          <a:p>
            <a:pPr>
              <a:lnSpc>
                <a:spcPct val="150000"/>
              </a:lnSpc>
            </a:pPr>
            <a:r>
              <a:rPr lang="en-US" altLang="zh-CN" sz="2400" dirty="0" smtClean="0">
                <a:latin typeface="宋体" pitchFamily="2" charset="-122"/>
                <a:ea typeface="宋体" pitchFamily="2" charset="-122"/>
              </a:rPr>
              <a:t>6</a:t>
            </a:r>
            <a:r>
              <a:rPr lang="zh-CN" altLang="en-US" sz="2400" dirty="0" smtClean="0">
                <a:latin typeface="宋体" pitchFamily="2" charset="-122"/>
                <a:ea typeface="宋体" pitchFamily="2" charset="-122"/>
              </a:rPr>
              <a:t>、车辆时间进度及路线的安排</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904656"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a:t>
            </a:r>
            <a:r>
              <a:rPr lang="zh-CN" altLang="en-US" sz="3200" b="1" dirty="0" smtClean="0">
                <a:solidFill>
                  <a:srgbClr val="FFC000"/>
                </a:solidFill>
                <a:latin typeface="宋体" pitchFamily="2" charset="-122"/>
                <a:ea typeface="宋体" pitchFamily="2" charset="-122"/>
              </a:rPr>
              <a:t>：公路货物运输基础知识</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1921396"/>
            <a:ext cx="7128792" cy="3324628"/>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在现代化运输的发展过程中，世界上许多国家有一个共同的发展规律，即海运、铁路发展在先，公路运输则后来居上。</a:t>
            </a:r>
            <a:r>
              <a:rPr lang="en-US" altLang="zh-CN" sz="2400" dirty="0" smtClean="0">
                <a:latin typeface="宋体" panose="02010600030101010101" pitchFamily="2" charset="-122"/>
                <a:ea typeface="宋体" panose="02010600030101010101" pitchFamily="2" charset="-122"/>
              </a:rPr>
              <a:t>20</a:t>
            </a:r>
            <a:r>
              <a:rPr lang="zh-CN" altLang="en-US" sz="2400" dirty="0" smtClean="0">
                <a:latin typeface="宋体" panose="02010600030101010101" pitchFamily="2" charset="-122"/>
                <a:ea typeface="宋体" panose="02010600030101010101" pitchFamily="2" charset="-122"/>
              </a:rPr>
              <a:t>世纪</a:t>
            </a:r>
            <a:r>
              <a:rPr lang="en-US" altLang="zh-CN" sz="2400" dirty="0" smtClean="0">
                <a:latin typeface="宋体" panose="02010600030101010101" pitchFamily="2" charset="-122"/>
                <a:ea typeface="宋体" panose="02010600030101010101" pitchFamily="2" charset="-122"/>
              </a:rPr>
              <a:t>60</a:t>
            </a:r>
            <a:r>
              <a:rPr lang="zh-CN" altLang="en-US" sz="2400" dirty="0" smtClean="0">
                <a:latin typeface="宋体" panose="02010600030101010101" pitchFamily="2" charset="-122"/>
                <a:ea typeface="宋体" panose="02010600030101010101" pitchFamily="2" charset="-122"/>
              </a:rPr>
              <a:t>年代以后，公路运输发展速度大大超过了铁路和其他运输方式。到</a:t>
            </a:r>
            <a:r>
              <a:rPr lang="en-US" altLang="zh-CN" sz="2400" dirty="0" smtClean="0">
                <a:latin typeface="宋体" panose="02010600030101010101" pitchFamily="2" charset="-122"/>
                <a:ea typeface="宋体" panose="02010600030101010101" pitchFamily="2" charset="-122"/>
              </a:rPr>
              <a:t>20</a:t>
            </a:r>
            <a:r>
              <a:rPr lang="zh-CN" altLang="en-US" sz="2400" dirty="0" smtClean="0">
                <a:latin typeface="宋体" panose="02010600030101010101" pitchFamily="2" charset="-122"/>
                <a:ea typeface="宋体" panose="02010600030101010101" pitchFamily="2" charset="-122"/>
              </a:rPr>
              <a:t>世纪</a:t>
            </a:r>
            <a:r>
              <a:rPr lang="en-US" altLang="zh-CN" sz="2400" dirty="0" smtClean="0">
                <a:latin typeface="宋体" panose="02010600030101010101" pitchFamily="2" charset="-122"/>
                <a:ea typeface="宋体" panose="02010600030101010101" pitchFamily="2" charset="-122"/>
              </a:rPr>
              <a:t>70</a:t>
            </a:r>
            <a:r>
              <a:rPr lang="zh-CN" altLang="en-US" sz="2400" dirty="0" smtClean="0">
                <a:latin typeface="宋体" panose="02010600030101010101" pitchFamily="2" charset="-122"/>
                <a:ea typeface="宋体" panose="02010600030101010101" pitchFamily="2" charset="-122"/>
              </a:rPr>
              <a:t>年代，经济发达国家大多改变了一个世纪以来以铁路为中心的局面，公路运输在交通运输中成为骨干运输方式之一。在我国，公路运输同样具有重要的地位。</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6" name="Picture 4"/>
          <p:cNvPicPr>
            <a:picLocks noChangeAspect="1" noChangeArrowheads="1"/>
          </p:cNvPicPr>
          <p:nvPr/>
        </p:nvPicPr>
        <p:blipFill>
          <a:blip r:embed="rId2" cstate="print"/>
          <a:srcRect/>
          <a:stretch>
            <a:fillRect/>
          </a:stretch>
        </p:blipFill>
        <p:spPr bwMode="auto">
          <a:xfrm>
            <a:off x="7382402" y="4718644"/>
            <a:ext cx="1761598" cy="99635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904656"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a:t>
            </a:r>
            <a:r>
              <a:rPr lang="zh-CN" altLang="en-US" sz="3200" b="1" dirty="0" smtClean="0">
                <a:solidFill>
                  <a:srgbClr val="FFC000"/>
                </a:solidFill>
                <a:latin typeface="宋体" pitchFamily="2" charset="-122"/>
                <a:ea typeface="宋体" pitchFamily="2" charset="-122"/>
              </a:rPr>
              <a:t>：公路货物运输基础知识</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592502"/>
            <a:ext cx="7128792" cy="1123641"/>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请总结出我国公路运输未来的发展状况，列出公路货运的主力型号？</a:t>
            </a:r>
            <a:endParaRPr lang="zh-CN" altLang="en-US" sz="2400" dirty="0"/>
          </a:p>
        </p:txBody>
      </p:sp>
      <p:pic>
        <p:nvPicPr>
          <p:cNvPr id="6" name="Picture 2"/>
          <p:cNvPicPr>
            <a:picLocks noChangeAspect="1" noChangeArrowheads="1"/>
          </p:cNvPicPr>
          <p:nvPr/>
        </p:nvPicPr>
        <p:blipFill>
          <a:blip r:embed="rId2" cstate="print"/>
          <a:srcRect/>
          <a:stretch>
            <a:fillRect/>
          </a:stretch>
        </p:blipFill>
        <p:spPr bwMode="auto">
          <a:xfrm>
            <a:off x="611560" y="1633364"/>
            <a:ext cx="1285875" cy="9906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236296" y="3865612"/>
            <a:ext cx="1095375" cy="11334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5" y="841276"/>
            <a:ext cx="553998" cy="4464496"/>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任务一</a:t>
            </a:r>
            <a:r>
              <a:rPr lang="zh-CN" altLang="en-US" sz="2400" b="1" dirty="0" smtClean="0">
                <a:solidFill>
                  <a:schemeClr val="bg1"/>
                </a:solidFill>
                <a:latin typeface="宋体" pitchFamily="2" charset="-122"/>
                <a:ea typeface="宋体" pitchFamily="2" charset="-122"/>
              </a:rPr>
              <a:t>：公路货物运输基础知识</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777454" y="1906489"/>
            <a:ext cx="4104456" cy="2677656"/>
          </a:xfrm>
          <a:prstGeom prst="rect">
            <a:avLst/>
          </a:prstGeom>
          <a:noFill/>
        </p:spPr>
        <p:txBody>
          <a:bodyPr wrap="square" rtlCol="0">
            <a:spAutoFit/>
          </a:bodyPr>
          <a:lstStyle/>
          <a:p>
            <a:r>
              <a:rPr lang="zh-CN" altLang="en-US" sz="2400" dirty="0" smtClean="0"/>
              <a:t>公路货物运输的发展状况</a:t>
            </a:r>
            <a:endParaRPr lang="en-US" altLang="zh-CN" sz="2400" dirty="0" smtClean="0"/>
          </a:p>
          <a:p>
            <a:endParaRPr lang="en-US" altLang="zh-CN" sz="2400" dirty="0"/>
          </a:p>
          <a:p>
            <a:r>
              <a:rPr lang="zh-CN" altLang="en-US" sz="2400" dirty="0" smtClean="0"/>
              <a:t>作用和特点</a:t>
            </a:r>
            <a:endParaRPr lang="en-US" altLang="zh-CN" sz="2400" dirty="0" smtClean="0"/>
          </a:p>
          <a:p>
            <a:endParaRPr lang="en-US" altLang="zh-CN" sz="2400" dirty="0"/>
          </a:p>
          <a:p>
            <a:r>
              <a:rPr lang="zh-CN" altLang="en-US" sz="2400" dirty="0" smtClean="0"/>
              <a:t>公路运</a:t>
            </a:r>
            <a:r>
              <a:rPr lang="zh-CN" altLang="en-US" sz="2400" dirty="0"/>
              <a:t>输</a:t>
            </a:r>
            <a:r>
              <a:rPr lang="zh-CN" altLang="en-US" sz="2400" dirty="0" smtClean="0"/>
              <a:t>的技术设施和装备</a:t>
            </a:r>
            <a:endParaRPr lang="en-US" altLang="zh-CN" sz="2400" dirty="0"/>
          </a:p>
          <a:p>
            <a:endParaRPr lang="en-US" altLang="zh-CN" sz="2400" dirty="0"/>
          </a:p>
          <a:p>
            <a:r>
              <a:rPr lang="zh-CN" altLang="en-US" sz="2400" dirty="0" smtClean="0"/>
              <a:t>公路货物运输种类</a:t>
            </a:r>
            <a:endParaRPr lang="zh-CN" altLang="en-US"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728841"/>
            <a:ext cx="336691" cy="344683"/>
          </a:xfrm>
          <a:prstGeom prst="rect">
            <a:avLst/>
          </a:prstGeom>
        </p:spPr>
      </p:pic>
      <p:pic>
        <p:nvPicPr>
          <p:cNvPr id="28" name="图形 27" descr="枞树">
            <a:extLst>
              <a:ext uri="{FF2B5EF4-FFF2-40B4-BE49-F238E27FC236}">
                <a16:creationId xmlns:a16="http://schemas.microsoft.com/office/drawing/2014/main" xmlns="" id="{1AF2ED81-338E-49F5-BE72-D68A9F0D1D5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2380" y="3448921"/>
            <a:ext cx="336691" cy="344683"/>
          </a:xfrm>
          <a:prstGeom prst="rect">
            <a:avLst/>
          </a:prstGeom>
        </p:spPr>
      </p:pic>
      <p:pic>
        <p:nvPicPr>
          <p:cNvPr id="29" name="图形 28" descr="枞树">
            <a:extLst>
              <a:ext uri="{FF2B5EF4-FFF2-40B4-BE49-F238E27FC236}">
                <a16:creationId xmlns:a16="http://schemas.microsoft.com/office/drawing/2014/main" xmlns="" id="{3BEDA0AC-4316-4071-A7CC-29183D762396}"/>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80360" y="4153644"/>
            <a:ext cx="336691" cy="344683"/>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5305772"/>
            <a:ext cx="0" cy="40922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、公路货物运输的发展状况</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a16="http://schemas.microsoft.com/office/drawing/2014/main" xmlns="" id="{17274AA4-C536-4ADE-8C23-1CC6EC0A0C92}"/>
              </a:ext>
            </a:extLst>
          </p:cNvPr>
          <p:cNvSpPr/>
          <p:nvPr/>
        </p:nvSpPr>
        <p:spPr>
          <a:xfrm>
            <a:off x="827584" y="1273324"/>
            <a:ext cx="7272808" cy="4524315"/>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公路运输的含义：</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公路运输</a:t>
            </a:r>
            <a:r>
              <a:rPr lang="zh-CN" altLang="en-US" sz="2400" dirty="0" smtClean="0">
                <a:solidFill>
                  <a:srgbClr val="FF0000"/>
                </a:solidFill>
                <a:latin typeface="宋体" pitchFamily="2" charset="-122"/>
                <a:ea typeface="宋体" pitchFamily="2" charset="-122"/>
              </a:rPr>
              <a:t>广义</a:t>
            </a:r>
            <a:r>
              <a:rPr lang="zh-CN" altLang="en-US" sz="2400" dirty="0" smtClean="0">
                <a:latin typeface="宋体" pitchFamily="2" charset="-122"/>
                <a:ea typeface="宋体" pitchFamily="2" charset="-122"/>
              </a:rPr>
              <a:t>的概念是指利用一定的载运工具（人力车、畜力车、拖拉机、汽车等）沿公路（一般土路、有路面铺装的道路、高速公路）实现旅客或货物空间位移的过程。</a:t>
            </a:r>
          </a:p>
          <a:p>
            <a:pPr indent="304800" algn="just">
              <a:lnSpc>
                <a:spcPct val="150000"/>
              </a:lnSpc>
            </a:pPr>
            <a:r>
              <a:rPr lang="zh-CN" altLang="en-US" sz="2400" dirty="0" smtClean="0">
                <a:latin typeface="宋体" pitchFamily="2" charset="-122"/>
                <a:ea typeface="宋体" pitchFamily="2" charset="-122"/>
              </a:rPr>
              <a:t>公路运输</a:t>
            </a:r>
            <a:r>
              <a:rPr lang="zh-CN" altLang="en-US" sz="2400" dirty="0" smtClean="0">
                <a:solidFill>
                  <a:srgbClr val="FF0000"/>
                </a:solidFill>
                <a:latin typeface="宋体" pitchFamily="2" charset="-122"/>
                <a:ea typeface="宋体" pitchFamily="2" charset="-122"/>
              </a:rPr>
              <a:t>狭义</a:t>
            </a:r>
            <a:r>
              <a:rPr lang="zh-CN" altLang="en-US" sz="2400" dirty="0" smtClean="0">
                <a:latin typeface="宋体" pitchFamily="2" charset="-122"/>
                <a:ea typeface="宋体" pitchFamily="2" charset="-122"/>
              </a:rPr>
              <a:t>的概念是指由于汽车已成为现代公路运输的主要载运工具，因此，现代的公路运输即是指汽车运输。</a:t>
            </a:r>
          </a:p>
        </p:txBody>
      </p:sp>
      <p:pic>
        <p:nvPicPr>
          <p:cNvPr id="5" name="Picture 3"/>
          <p:cNvPicPr>
            <a:picLocks noChangeAspect="1" noChangeArrowheads="1"/>
          </p:cNvPicPr>
          <p:nvPr/>
        </p:nvPicPr>
        <p:blipFill>
          <a:blip r:embed="rId2" cstate="print"/>
          <a:srcRect/>
          <a:stretch>
            <a:fillRect/>
          </a:stretch>
        </p:blipFill>
        <p:spPr bwMode="auto">
          <a:xfrm>
            <a:off x="6564288" y="337220"/>
            <a:ext cx="2579712" cy="138705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179512" y="481236"/>
            <a:ext cx="733425" cy="7429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3528</Words>
  <Application>Microsoft Office PowerPoint</Application>
  <PresentationFormat>全屏显示(16:10)</PresentationFormat>
  <Paragraphs>231</Paragraphs>
  <Slides>46</Slides>
  <Notes>1</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uu</vt:lpstr>
      <vt:lpstr>幻灯片 1</vt:lpstr>
      <vt:lpstr>项目三   认识运输</vt:lpstr>
      <vt:lpstr>知识目标</vt:lpstr>
      <vt:lpstr>知识目标</vt:lpstr>
      <vt:lpstr>能力目标</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590</cp:revision>
  <dcterms:created xsi:type="dcterms:W3CDTF">2014-09-04T05:16:00Z</dcterms:created>
  <dcterms:modified xsi:type="dcterms:W3CDTF">2017-08-12T02:17:10Z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