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588" r:id="rId2"/>
    <p:sldId id="261" r:id="rId3"/>
    <p:sldId id="324" r:id="rId4"/>
    <p:sldId id="597" r:id="rId5"/>
    <p:sldId id="382" r:id="rId6"/>
    <p:sldId id="381" r:id="rId7"/>
    <p:sldId id="600" r:id="rId8"/>
    <p:sldId id="601" r:id="rId9"/>
    <p:sldId id="602" r:id="rId10"/>
    <p:sldId id="603" r:id="rId11"/>
    <p:sldId id="604" r:id="rId12"/>
    <p:sldId id="630" r:id="rId13"/>
    <p:sldId id="605" r:id="rId14"/>
    <p:sldId id="606" r:id="rId15"/>
    <p:sldId id="607" r:id="rId16"/>
    <p:sldId id="608" r:id="rId17"/>
    <p:sldId id="609" r:id="rId18"/>
    <p:sldId id="599" r:id="rId19"/>
    <p:sldId id="610" r:id="rId20"/>
    <p:sldId id="611" r:id="rId21"/>
    <p:sldId id="612" r:id="rId22"/>
    <p:sldId id="613" r:id="rId23"/>
    <p:sldId id="614" r:id="rId24"/>
    <p:sldId id="615" r:id="rId25"/>
    <p:sldId id="616" r:id="rId26"/>
    <p:sldId id="617" r:id="rId27"/>
    <p:sldId id="618" r:id="rId28"/>
    <p:sldId id="631" r:id="rId29"/>
    <p:sldId id="632" r:id="rId30"/>
    <p:sldId id="619" r:id="rId31"/>
    <p:sldId id="620" r:id="rId32"/>
    <p:sldId id="621" r:id="rId33"/>
    <p:sldId id="622" r:id="rId34"/>
    <p:sldId id="624" r:id="rId35"/>
    <p:sldId id="625" r:id="rId36"/>
    <p:sldId id="626" r:id="rId37"/>
    <p:sldId id="627" r:id="rId38"/>
    <p:sldId id="628" r:id="rId39"/>
    <p:sldId id="629" r:id="rId40"/>
    <p:sldId id="633" r:id="rId41"/>
    <p:sldId id="634" r:id="rId42"/>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a:extLst>
              <a:ext uri="{FF2B5EF4-FFF2-40B4-BE49-F238E27FC236}">
                <a16:creationId xmlns="" xmlns:a16="http://schemas.microsoft.com/office/drawing/2014/main" id="{3A8767CE-6346-4233-8C01-3A72E4F351C9}"/>
              </a:ext>
            </a:extLst>
          </p:cNvPr>
          <p:cNvSpPr txBox="1"/>
          <p:nvPr/>
        </p:nvSpPr>
        <p:spPr>
          <a:xfrm>
            <a:off x="1763688" y="1489348"/>
            <a:ext cx="3384376"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第四步</a:t>
            </a:r>
            <a:endParaRPr lang="zh-CN" altLang="en-US" sz="2400" b="1" dirty="0">
              <a:solidFill>
                <a:srgbClr val="FF0000"/>
              </a:solidFill>
              <a:latin typeface="宋体" pitchFamily="2" charset="-122"/>
              <a:ea typeface="宋体" pitchFamily="2" charset="-122"/>
            </a:endParaRPr>
          </a:p>
        </p:txBody>
      </p:sp>
      <p:grpSp>
        <p:nvGrpSpPr>
          <p:cNvPr id="4" name="组合 3"/>
          <p:cNvGrpSpPr/>
          <p:nvPr/>
        </p:nvGrpSpPr>
        <p:grpSpPr>
          <a:xfrm>
            <a:off x="1691680" y="1705372"/>
            <a:ext cx="5760640" cy="3312368"/>
            <a:chOff x="1691680" y="1849388"/>
            <a:chExt cx="5760640" cy="3312368"/>
          </a:xfrm>
        </p:grpSpPr>
        <p:sp>
          <p:nvSpPr>
            <p:cNvPr id="5" name="TextBox 4"/>
            <p:cNvSpPr txBox="1"/>
            <p:nvPr/>
          </p:nvSpPr>
          <p:spPr>
            <a:xfrm>
              <a:off x="1691680" y="2785492"/>
              <a:ext cx="504056" cy="584775"/>
            </a:xfrm>
            <a:prstGeom prst="rect">
              <a:avLst/>
            </a:prstGeom>
            <a:noFill/>
          </p:spPr>
          <p:txBody>
            <a:bodyPr wrap="square" rtlCol="0">
              <a:spAutoFit/>
            </a:bodyPr>
            <a:lstStyle/>
            <a:p>
              <a:r>
                <a:rPr lang="zh-CN" altLang="en-US" sz="3200" dirty="0" smtClean="0"/>
                <a:t>①</a:t>
              </a:r>
              <a:endParaRPr lang="zh-CN" altLang="en-US" sz="3200" dirty="0"/>
            </a:p>
          </p:txBody>
        </p:sp>
        <p:sp>
          <p:nvSpPr>
            <p:cNvPr id="7" name="TextBox 6"/>
            <p:cNvSpPr txBox="1"/>
            <p:nvPr/>
          </p:nvSpPr>
          <p:spPr>
            <a:xfrm>
              <a:off x="3779912" y="1849388"/>
              <a:ext cx="504056" cy="584775"/>
            </a:xfrm>
            <a:prstGeom prst="rect">
              <a:avLst/>
            </a:prstGeom>
            <a:noFill/>
          </p:spPr>
          <p:txBody>
            <a:bodyPr wrap="square" rtlCol="0">
              <a:spAutoFit/>
            </a:bodyPr>
            <a:lstStyle/>
            <a:p>
              <a:r>
                <a:rPr lang="zh-CN" altLang="en-US" sz="3200" dirty="0" smtClean="0"/>
                <a:t>②</a:t>
              </a:r>
              <a:endParaRPr lang="zh-CN" altLang="en-US" sz="3200" dirty="0"/>
            </a:p>
          </p:txBody>
        </p:sp>
        <p:sp>
          <p:nvSpPr>
            <p:cNvPr id="8" name="TextBox 7"/>
            <p:cNvSpPr txBox="1"/>
            <p:nvPr/>
          </p:nvSpPr>
          <p:spPr>
            <a:xfrm>
              <a:off x="6948264" y="2929508"/>
              <a:ext cx="504056" cy="584775"/>
            </a:xfrm>
            <a:prstGeom prst="rect">
              <a:avLst/>
            </a:prstGeom>
            <a:noFill/>
          </p:spPr>
          <p:txBody>
            <a:bodyPr wrap="square" rtlCol="0">
              <a:spAutoFit/>
            </a:bodyPr>
            <a:lstStyle/>
            <a:p>
              <a:r>
                <a:rPr lang="zh-CN" altLang="en-US" sz="3200" dirty="0" smtClean="0"/>
                <a:t>⑥</a:t>
              </a:r>
              <a:endParaRPr lang="zh-CN" altLang="en-US" sz="3200" dirty="0"/>
            </a:p>
          </p:txBody>
        </p:sp>
        <p:sp>
          <p:nvSpPr>
            <p:cNvPr id="9" name="TextBox 8"/>
            <p:cNvSpPr txBox="1"/>
            <p:nvPr/>
          </p:nvSpPr>
          <p:spPr>
            <a:xfrm>
              <a:off x="3347864" y="3289548"/>
              <a:ext cx="504056" cy="584775"/>
            </a:xfrm>
            <a:prstGeom prst="rect">
              <a:avLst/>
            </a:prstGeom>
            <a:noFill/>
          </p:spPr>
          <p:txBody>
            <a:bodyPr wrap="square" rtlCol="0">
              <a:spAutoFit/>
            </a:bodyPr>
            <a:lstStyle/>
            <a:p>
              <a:r>
                <a:rPr lang="zh-CN" altLang="en-US" sz="3200" dirty="0" smtClean="0"/>
                <a:t>③</a:t>
              </a:r>
              <a:endParaRPr lang="zh-CN" altLang="en-US" sz="3200" dirty="0"/>
            </a:p>
          </p:txBody>
        </p:sp>
        <p:sp>
          <p:nvSpPr>
            <p:cNvPr id="10" name="TextBox 9"/>
            <p:cNvSpPr txBox="1"/>
            <p:nvPr/>
          </p:nvSpPr>
          <p:spPr>
            <a:xfrm>
              <a:off x="5580112" y="3361556"/>
              <a:ext cx="504056" cy="584775"/>
            </a:xfrm>
            <a:prstGeom prst="rect">
              <a:avLst/>
            </a:prstGeom>
            <a:noFill/>
          </p:spPr>
          <p:txBody>
            <a:bodyPr wrap="square" rtlCol="0">
              <a:spAutoFit/>
            </a:bodyPr>
            <a:lstStyle/>
            <a:p>
              <a:r>
                <a:rPr lang="zh-CN" altLang="en-US" sz="3200" dirty="0" smtClean="0"/>
                <a:t>⑤</a:t>
              </a:r>
              <a:endParaRPr lang="zh-CN" altLang="en-US" sz="3200" dirty="0"/>
            </a:p>
          </p:txBody>
        </p:sp>
        <p:sp>
          <p:nvSpPr>
            <p:cNvPr id="11" name="TextBox 10"/>
            <p:cNvSpPr txBox="1"/>
            <p:nvPr/>
          </p:nvSpPr>
          <p:spPr>
            <a:xfrm>
              <a:off x="4283968" y="4576981"/>
              <a:ext cx="504056" cy="584775"/>
            </a:xfrm>
            <a:prstGeom prst="rect">
              <a:avLst/>
            </a:prstGeom>
            <a:noFill/>
          </p:spPr>
          <p:txBody>
            <a:bodyPr wrap="square" rtlCol="0">
              <a:spAutoFit/>
            </a:bodyPr>
            <a:lstStyle/>
            <a:p>
              <a:r>
                <a:rPr lang="zh-CN" altLang="en-US" sz="3200" dirty="0" smtClean="0"/>
                <a:t>④</a:t>
              </a:r>
              <a:endParaRPr lang="zh-CN" altLang="en-US" sz="3200" dirty="0"/>
            </a:p>
          </p:txBody>
        </p:sp>
        <p:cxnSp>
          <p:nvCxnSpPr>
            <p:cNvPr id="12" name="直接连接符 11"/>
            <p:cNvCxnSpPr/>
            <p:nvPr/>
          </p:nvCxnSpPr>
          <p:spPr>
            <a:xfrm>
              <a:off x="2051720" y="3289548"/>
              <a:ext cx="2376264" cy="15121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195736" y="3145532"/>
              <a:ext cx="1296144" cy="3600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779912" y="3793604"/>
              <a:ext cx="720080" cy="93610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716016" y="3865612"/>
              <a:ext cx="1008112" cy="93610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11" idx="3"/>
            </p:cNvCxnSpPr>
            <p:nvPr/>
          </p:nvCxnSpPr>
          <p:spPr>
            <a:xfrm flipH="1">
              <a:off x="4788024" y="3433564"/>
              <a:ext cx="2304256" cy="14358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9" idx="3"/>
            </p:cNvCxnSpPr>
            <p:nvPr/>
          </p:nvCxnSpPr>
          <p:spPr>
            <a:xfrm>
              <a:off x="3851920" y="3581936"/>
              <a:ext cx="1800200" cy="139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3"/>
            </p:cNvCxnSpPr>
            <p:nvPr/>
          </p:nvCxnSpPr>
          <p:spPr>
            <a:xfrm flipV="1">
              <a:off x="6084168" y="3289548"/>
              <a:ext cx="936104" cy="3643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123728" y="2281436"/>
              <a:ext cx="1800200" cy="72008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07904" y="2281436"/>
              <a:ext cx="288032" cy="11521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211960" y="2281436"/>
              <a:ext cx="1512168" cy="12961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7" idx="3"/>
            </p:cNvCxnSpPr>
            <p:nvPr/>
          </p:nvCxnSpPr>
          <p:spPr>
            <a:xfrm>
              <a:off x="4283968" y="2141776"/>
              <a:ext cx="2808312" cy="10037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39752" y="3793604"/>
              <a:ext cx="720080" cy="369332"/>
            </a:xfrm>
            <a:prstGeom prst="rect">
              <a:avLst/>
            </a:prstGeom>
            <a:noFill/>
          </p:spPr>
          <p:txBody>
            <a:bodyPr wrap="square" rtlCol="0">
              <a:spAutoFit/>
            </a:bodyPr>
            <a:lstStyle/>
            <a:p>
              <a:r>
                <a:rPr lang="en-US" altLang="zh-CN" dirty="0" smtClean="0"/>
                <a:t>30</a:t>
              </a:r>
              <a:endParaRPr lang="zh-CN" altLang="en-US" dirty="0"/>
            </a:p>
          </p:txBody>
        </p:sp>
        <p:sp>
          <p:nvSpPr>
            <p:cNvPr id="24" name="TextBox 23"/>
            <p:cNvSpPr txBox="1"/>
            <p:nvPr/>
          </p:nvSpPr>
          <p:spPr>
            <a:xfrm>
              <a:off x="6084168" y="4000336"/>
              <a:ext cx="720080" cy="369332"/>
            </a:xfrm>
            <a:prstGeom prst="rect">
              <a:avLst/>
            </a:prstGeom>
            <a:noFill/>
          </p:spPr>
          <p:txBody>
            <a:bodyPr wrap="square" rtlCol="0">
              <a:spAutoFit/>
            </a:bodyPr>
            <a:lstStyle/>
            <a:p>
              <a:r>
                <a:rPr lang="en-US" altLang="zh-CN" dirty="0" smtClean="0"/>
                <a:t>18</a:t>
              </a:r>
              <a:endParaRPr lang="zh-CN" altLang="en-US" dirty="0"/>
            </a:p>
          </p:txBody>
        </p:sp>
        <p:sp>
          <p:nvSpPr>
            <p:cNvPr id="25" name="TextBox 24"/>
            <p:cNvSpPr txBox="1"/>
            <p:nvPr/>
          </p:nvSpPr>
          <p:spPr>
            <a:xfrm>
              <a:off x="3995936" y="3865612"/>
              <a:ext cx="720080" cy="369332"/>
            </a:xfrm>
            <a:prstGeom prst="rect">
              <a:avLst/>
            </a:prstGeom>
            <a:noFill/>
          </p:spPr>
          <p:txBody>
            <a:bodyPr wrap="square" rtlCol="0">
              <a:spAutoFit/>
            </a:bodyPr>
            <a:lstStyle/>
            <a:p>
              <a:r>
                <a:rPr lang="en-US" altLang="zh-CN" dirty="0" smtClean="0"/>
                <a:t>6</a:t>
              </a:r>
              <a:endParaRPr lang="zh-CN" altLang="en-US" dirty="0"/>
            </a:p>
          </p:txBody>
        </p:sp>
        <p:sp>
          <p:nvSpPr>
            <p:cNvPr id="26" name="TextBox 25"/>
            <p:cNvSpPr txBox="1"/>
            <p:nvPr/>
          </p:nvSpPr>
          <p:spPr>
            <a:xfrm>
              <a:off x="5076056" y="3793604"/>
              <a:ext cx="720080" cy="369332"/>
            </a:xfrm>
            <a:prstGeom prst="rect">
              <a:avLst/>
            </a:prstGeom>
            <a:noFill/>
          </p:spPr>
          <p:txBody>
            <a:bodyPr wrap="square" rtlCol="0">
              <a:spAutoFit/>
            </a:bodyPr>
            <a:lstStyle/>
            <a:p>
              <a:r>
                <a:rPr lang="en-US" altLang="zh-CN" dirty="0" smtClean="0"/>
                <a:t>5</a:t>
              </a:r>
              <a:endParaRPr lang="zh-CN" altLang="en-US" dirty="0"/>
            </a:p>
          </p:txBody>
        </p:sp>
        <p:sp>
          <p:nvSpPr>
            <p:cNvPr id="27" name="TextBox 26"/>
            <p:cNvSpPr txBox="1"/>
            <p:nvPr/>
          </p:nvSpPr>
          <p:spPr>
            <a:xfrm>
              <a:off x="2492152" y="2929508"/>
              <a:ext cx="720080" cy="369332"/>
            </a:xfrm>
            <a:prstGeom prst="rect">
              <a:avLst/>
            </a:prstGeom>
            <a:noFill/>
          </p:spPr>
          <p:txBody>
            <a:bodyPr wrap="square" rtlCol="0">
              <a:spAutoFit/>
            </a:bodyPr>
            <a:lstStyle/>
            <a:p>
              <a:r>
                <a:rPr lang="en-US" altLang="zh-CN" dirty="0" smtClean="0"/>
                <a:t>20</a:t>
              </a:r>
              <a:endParaRPr lang="zh-CN" altLang="en-US" dirty="0"/>
            </a:p>
          </p:txBody>
        </p:sp>
        <p:sp>
          <p:nvSpPr>
            <p:cNvPr id="28" name="TextBox 27"/>
            <p:cNvSpPr txBox="1"/>
            <p:nvPr/>
          </p:nvSpPr>
          <p:spPr>
            <a:xfrm>
              <a:off x="4139952" y="3280256"/>
              <a:ext cx="720080" cy="369332"/>
            </a:xfrm>
            <a:prstGeom prst="rect">
              <a:avLst/>
            </a:prstGeom>
            <a:noFill/>
          </p:spPr>
          <p:txBody>
            <a:bodyPr wrap="square" rtlCol="0">
              <a:spAutoFit/>
            </a:bodyPr>
            <a:lstStyle/>
            <a:p>
              <a:r>
                <a:rPr lang="en-US" altLang="zh-CN" dirty="0" smtClean="0"/>
                <a:t>12</a:t>
              </a:r>
              <a:endParaRPr lang="zh-CN" altLang="en-US" dirty="0"/>
            </a:p>
          </p:txBody>
        </p:sp>
        <p:sp>
          <p:nvSpPr>
            <p:cNvPr id="29" name="TextBox 28"/>
            <p:cNvSpPr txBox="1"/>
            <p:nvPr/>
          </p:nvSpPr>
          <p:spPr>
            <a:xfrm>
              <a:off x="6012160" y="3217540"/>
              <a:ext cx="720080" cy="369332"/>
            </a:xfrm>
            <a:prstGeom prst="rect">
              <a:avLst/>
            </a:prstGeom>
            <a:noFill/>
          </p:spPr>
          <p:txBody>
            <a:bodyPr wrap="square" rtlCol="0">
              <a:spAutoFit/>
            </a:bodyPr>
            <a:lstStyle/>
            <a:p>
              <a:r>
                <a:rPr lang="en-US" altLang="zh-CN" dirty="0" smtClean="0"/>
                <a:t>16</a:t>
              </a:r>
              <a:endParaRPr lang="zh-CN" altLang="en-US" dirty="0"/>
            </a:p>
          </p:txBody>
        </p:sp>
        <p:sp>
          <p:nvSpPr>
            <p:cNvPr id="30" name="TextBox 29"/>
            <p:cNvSpPr txBox="1"/>
            <p:nvPr/>
          </p:nvSpPr>
          <p:spPr>
            <a:xfrm>
              <a:off x="2492152" y="2416160"/>
              <a:ext cx="720080" cy="369332"/>
            </a:xfrm>
            <a:prstGeom prst="rect">
              <a:avLst/>
            </a:prstGeom>
            <a:noFill/>
          </p:spPr>
          <p:txBody>
            <a:bodyPr wrap="square" rtlCol="0">
              <a:spAutoFit/>
            </a:bodyPr>
            <a:lstStyle/>
            <a:p>
              <a:r>
                <a:rPr lang="en-US" altLang="zh-CN" dirty="0" smtClean="0"/>
                <a:t>22</a:t>
              </a:r>
              <a:endParaRPr lang="zh-CN" altLang="en-US" dirty="0"/>
            </a:p>
          </p:txBody>
        </p:sp>
        <p:sp>
          <p:nvSpPr>
            <p:cNvPr id="31" name="TextBox 30"/>
            <p:cNvSpPr txBox="1"/>
            <p:nvPr/>
          </p:nvSpPr>
          <p:spPr>
            <a:xfrm>
              <a:off x="3347864" y="2641476"/>
              <a:ext cx="720080" cy="369332"/>
            </a:xfrm>
            <a:prstGeom prst="rect">
              <a:avLst/>
            </a:prstGeom>
            <a:noFill/>
          </p:spPr>
          <p:txBody>
            <a:bodyPr wrap="square" rtlCol="0">
              <a:spAutoFit/>
            </a:bodyPr>
            <a:lstStyle/>
            <a:p>
              <a:r>
                <a:rPr lang="en-US" altLang="zh-CN" dirty="0" smtClean="0"/>
                <a:t>17</a:t>
              </a:r>
              <a:endParaRPr lang="zh-CN" altLang="en-US" dirty="0"/>
            </a:p>
          </p:txBody>
        </p:sp>
        <p:sp>
          <p:nvSpPr>
            <p:cNvPr id="32" name="TextBox 31"/>
            <p:cNvSpPr txBox="1"/>
            <p:nvPr/>
          </p:nvSpPr>
          <p:spPr>
            <a:xfrm>
              <a:off x="4427984" y="2713484"/>
              <a:ext cx="720080" cy="369332"/>
            </a:xfrm>
            <a:prstGeom prst="rect">
              <a:avLst/>
            </a:prstGeom>
            <a:noFill/>
          </p:spPr>
          <p:txBody>
            <a:bodyPr wrap="square" rtlCol="0">
              <a:spAutoFit/>
            </a:bodyPr>
            <a:lstStyle/>
            <a:p>
              <a:r>
                <a:rPr lang="en-US" altLang="zh-CN" dirty="0" smtClean="0"/>
                <a:t>10</a:t>
              </a:r>
              <a:endParaRPr lang="zh-CN" altLang="en-US" dirty="0"/>
            </a:p>
          </p:txBody>
        </p:sp>
        <p:sp>
          <p:nvSpPr>
            <p:cNvPr id="33" name="TextBox 32"/>
            <p:cNvSpPr txBox="1"/>
            <p:nvPr/>
          </p:nvSpPr>
          <p:spPr>
            <a:xfrm>
              <a:off x="5436096" y="2281436"/>
              <a:ext cx="720080" cy="369332"/>
            </a:xfrm>
            <a:prstGeom prst="rect">
              <a:avLst/>
            </a:prstGeom>
            <a:noFill/>
          </p:spPr>
          <p:txBody>
            <a:bodyPr wrap="square" rtlCol="0">
              <a:spAutoFit/>
            </a:bodyPr>
            <a:lstStyle/>
            <a:p>
              <a:r>
                <a:rPr lang="en-US" altLang="zh-CN" dirty="0" smtClean="0"/>
                <a:t>27</a:t>
              </a:r>
              <a:endParaRPr lang="zh-CN" altLang="en-US" dirty="0"/>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a:extLst>
              <a:ext uri="{FF2B5EF4-FFF2-40B4-BE49-F238E27FC236}">
                <a16:creationId xmlns="" xmlns:a16="http://schemas.microsoft.com/office/drawing/2014/main" id="{3A8767CE-6346-4233-8C01-3A72E4F351C9}"/>
              </a:ext>
            </a:extLst>
          </p:cNvPr>
          <p:cNvSpPr txBox="1"/>
          <p:nvPr/>
        </p:nvSpPr>
        <p:spPr>
          <a:xfrm>
            <a:off x="1763688" y="1057300"/>
            <a:ext cx="3384376"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第五步</a:t>
            </a:r>
            <a:endParaRPr lang="zh-CN" altLang="en-US" sz="2400" b="1" dirty="0">
              <a:solidFill>
                <a:srgbClr val="FF0000"/>
              </a:solidFill>
              <a:latin typeface="宋体" pitchFamily="2" charset="-122"/>
              <a:ea typeface="宋体" pitchFamily="2" charset="-122"/>
            </a:endParaRPr>
          </a:p>
        </p:txBody>
      </p:sp>
      <p:sp>
        <p:nvSpPr>
          <p:cNvPr id="5" name="文本框 1">
            <a:extLst>
              <a:ext uri="{FF2B5EF4-FFF2-40B4-BE49-F238E27FC236}">
                <a16:creationId xmlns="" xmlns:a16="http://schemas.microsoft.com/office/drawing/2014/main" id="{3A8767CE-6346-4233-8C01-3A72E4F351C9}"/>
              </a:ext>
            </a:extLst>
          </p:cNvPr>
          <p:cNvSpPr txBox="1"/>
          <p:nvPr/>
        </p:nvSpPr>
        <p:spPr>
          <a:xfrm>
            <a:off x="2051720" y="4513684"/>
            <a:ext cx="3384376" cy="461665"/>
          </a:xfrm>
          <a:prstGeom prst="rect">
            <a:avLst/>
          </a:prstGeom>
          <a:noFill/>
        </p:spPr>
        <p:txBody>
          <a:bodyPr wrap="square" rtlCol="0">
            <a:spAutoFit/>
          </a:bodyPr>
          <a:lstStyle/>
          <a:p>
            <a:r>
              <a:rPr lang="en-US" altLang="zh-CN" sz="2400" b="1" dirty="0" smtClean="0">
                <a:latin typeface="宋体" pitchFamily="2" charset="-122"/>
                <a:ea typeface="宋体" pitchFamily="2" charset="-122"/>
              </a:rPr>
              <a:t>1-3-4-6 </a:t>
            </a:r>
            <a:r>
              <a:rPr lang="zh-CN" altLang="en-US" sz="2400" b="1" dirty="0" smtClean="0">
                <a:latin typeface="宋体" pitchFamily="2" charset="-122"/>
                <a:ea typeface="宋体" pitchFamily="2" charset="-122"/>
              </a:rPr>
              <a:t>最短距离</a:t>
            </a:r>
            <a:r>
              <a:rPr lang="en-US" altLang="zh-CN" sz="2400" b="1" dirty="0" smtClean="0">
                <a:latin typeface="宋体" pitchFamily="2" charset="-122"/>
                <a:ea typeface="宋体" pitchFamily="2" charset="-122"/>
              </a:rPr>
              <a:t>44</a:t>
            </a:r>
            <a:endParaRPr lang="zh-CN" altLang="en-US" sz="2400" b="1" dirty="0">
              <a:latin typeface="宋体" pitchFamily="2" charset="-122"/>
              <a:ea typeface="宋体" pitchFamily="2" charset="-122"/>
            </a:endParaRPr>
          </a:p>
        </p:txBody>
      </p:sp>
      <p:grpSp>
        <p:nvGrpSpPr>
          <p:cNvPr id="7" name="组合 6"/>
          <p:cNvGrpSpPr/>
          <p:nvPr/>
        </p:nvGrpSpPr>
        <p:grpSpPr>
          <a:xfrm>
            <a:off x="1691680" y="1345332"/>
            <a:ext cx="5760640" cy="3312368"/>
            <a:chOff x="1691680" y="1849388"/>
            <a:chExt cx="5760640" cy="3312368"/>
          </a:xfrm>
        </p:grpSpPr>
        <p:sp>
          <p:nvSpPr>
            <p:cNvPr id="8" name="TextBox 7"/>
            <p:cNvSpPr txBox="1"/>
            <p:nvPr/>
          </p:nvSpPr>
          <p:spPr>
            <a:xfrm>
              <a:off x="1691680" y="2785492"/>
              <a:ext cx="504056" cy="584775"/>
            </a:xfrm>
            <a:prstGeom prst="rect">
              <a:avLst/>
            </a:prstGeom>
            <a:noFill/>
          </p:spPr>
          <p:txBody>
            <a:bodyPr wrap="square" rtlCol="0">
              <a:spAutoFit/>
            </a:bodyPr>
            <a:lstStyle/>
            <a:p>
              <a:r>
                <a:rPr lang="zh-CN" altLang="en-US" sz="3200" dirty="0" smtClean="0"/>
                <a:t>①</a:t>
              </a:r>
              <a:endParaRPr lang="zh-CN" altLang="en-US" sz="3200" dirty="0"/>
            </a:p>
          </p:txBody>
        </p:sp>
        <p:sp>
          <p:nvSpPr>
            <p:cNvPr id="9" name="TextBox 8"/>
            <p:cNvSpPr txBox="1"/>
            <p:nvPr/>
          </p:nvSpPr>
          <p:spPr>
            <a:xfrm>
              <a:off x="3779912" y="1849388"/>
              <a:ext cx="504056" cy="584775"/>
            </a:xfrm>
            <a:prstGeom prst="rect">
              <a:avLst/>
            </a:prstGeom>
            <a:noFill/>
          </p:spPr>
          <p:txBody>
            <a:bodyPr wrap="square" rtlCol="0">
              <a:spAutoFit/>
            </a:bodyPr>
            <a:lstStyle/>
            <a:p>
              <a:r>
                <a:rPr lang="zh-CN" altLang="en-US" sz="3200" dirty="0" smtClean="0"/>
                <a:t>②</a:t>
              </a:r>
              <a:endParaRPr lang="zh-CN" altLang="en-US" sz="3200" dirty="0"/>
            </a:p>
          </p:txBody>
        </p:sp>
        <p:sp>
          <p:nvSpPr>
            <p:cNvPr id="10" name="TextBox 9"/>
            <p:cNvSpPr txBox="1"/>
            <p:nvPr/>
          </p:nvSpPr>
          <p:spPr>
            <a:xfrm>
              <a:off x="6948264" y="2929508"/>
              <a:ext cx="504056" cy="584775"/>
            </a:xfrm>
            <a:prstGeom prst="rect">
              <a:avLst/>
            </a:prstGeom>
            <a:noFill/>
          </p:spPr>
          <p:txBody>
            <a:bodyPr wrap="square" rtlCol="0">
              <a:spAutoFit/>
            </a:bodyPr>
            <a:lstStyle/>
            <a:p>
              <a:r>
                <a:rPr lang="zh-CN" altLang="en-US" sz="3200" dirty="0" smtClean="0"/>
                <a:t>⑥</a:t>
              </a:r>
              <a:endParaRPr lang="zh-CN" altLang="en-US" sz="3200" dirty="0"/>
            </a:p>
          </p:txBody>
        </p:sp>
        <p:sp>
          <p:nvSpPr>
            <p:cNvPr id="11" name="TextBox 10"/>
            <p:cNvSpPr txBox="1"/>
            <p:nvPr/>
          </p:nvSpPr>
          <p:spPr>
            <a:xfrm>
              <a:off x="3347864" y="3289548"/>
              <a:ext cx="504056" cy="584775"/>
            </a:xfrm>
            <a:prstGeom prst="rect">
              <a:avLst/>
            </a:prstGeom>
            <a:noFill/>
          </p:spPr>
          <p:txBody>
            <a:bodyPr wrap="square" rtlCol="0">
              <a:spAutoFit/>
            </a:bodyPr>
            <a:lstStyle/>
            <a:p>
              <a:r>
                <a:rPr lang="zh-CN" altLang="en-US" sz="3200" dirty="0" smtClean="0"/>
                <a:t>③</a:t>
              </a:r>
              <a:endParaRPr lang="zh-CN" altLang="en-US" sz="3200" dirty="0"/>
            </a:p>
          </p:txBody>
        </p:sp>
        <p:sp>
          <p:nvSpPr>
            <p:cNvPr id="12" name="TextBox 11"/>
            <p:cNvSpPr txBox="1"/>
            <p:nvPr/>
          </p:nvSpPr>
          <p:spPr>
            <a:xfrm>
              <a:off x="5580112" y="3361556"/>
              <a:ext cx="504056" cy="584775"/>
            </a:xfrm>
            <a:prstGeom prst="rect">
              <a:avLst/>
            </a:prstGeom>
            <a:noFill/>
          </p:spPr>
          <p:txBody>
            <a:bodyPr wrap="square" rtlCol="0">
              <a:spAutoFit/>
            </a:bodyPr>
            <a:lstStyle/>
            <a:p>
              <a:r>
                <a:rPr lang="zh-CN" altLang="en-US" sz="3200" dirty="0" smtClean="0"/>
                <a:t>⑤</a:t>
              </a:r>
              <a:endParaRPr lang="zh-CN" altLang="en-US" sz="3200" dirty="0"/>
            </a:p>
          </p:txBody>
        </p:sp>
        <p:sp>
          <p:nvSpPr>
            <p:cNvPr id="13" name="TextBox 12"/>
            <p:cNvSpPr txBox="1"/>
            <p:nvPr/>
          </p:nvSpPr>
          <p:spPr>
            <a:xfrm>
              <a:off x="4283968" y="4576981"/>
              <a:ext cx="504056" cy="584775"/>
            </a:xfrm>
            <a:prstGeom prst="rect">
              <a:avLst/>
            </a:prstGeom>
            <a:noFill/>
          </p:spPr>
          <p:txBody>
            <a:bodyPr wrap="square" rtlCol="0">
              <a:spAutoFit/>
            </a:bodyPr>
            <a:lstStyle/>
            <a:p>
              <a:r>
                <a:rPr lang="zh-CN" altLang="en-US" sz="3200" dirty="0" smtClean="0"/>
                <a:t>④</a:t>
              </a:r>
              <a:endParaRPr lang="zh-CN" altLang="en-US" sz="3200" dirty="0"/>
            </a:p>
          </p:txBody>
        </p:sp>
        <p:cxnSp>
          <p:nvCxnSpPr>
            <p:cNvPr id="14" name="直接连接符 13"/>
            <p:cNvCxnSpPr/>
            <p:nvPr/>
          </p:nvCxnSpPr>
          <p:spPr>
            <a:xfrm>
              <a:off x="2051720" y="3289548"/>
              <a:ext cx="2376264" cy="15121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95736" y="3145532"/>
              <a:ext cx="1296144" cy="3600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779912" y="3793604"/>
              <a:ext cx="720080" cy="93610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716016" y="3865612"/>
              <a:ext cx="1008112" cy="93610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13" idx="3"/>
            </p:cNvCxnSpPr>
            <p:nvPr/>
          </p:nvCxnSpPr>
          <p:spPr>
            <a:xfrm flipH="1">
              <a:off x="4788024" y="3433564"/>
              <a:ext cx="2304256" cy="143580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3"/>
            </p:cNvCxnSpPr>
            <p:nvPr/>
          </p:nvCxnSpPr>
          <p:spPr>
            <a:xfrm>
              <a:off x="3851920" y="3581936"/>
              <a:ext cx="1800200" cy="139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2" idx="3"/>
            </p:cNvCxnSpPr>
            <p:nvPr/>
          </p:nvCxnSpPr>
          <p:spPr>
            <a:xfrm flipV="1">
              <a:off x="6084168" y="3289548"/>
              <a:ext cx="936104" cy="3643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123728" y="2281436"/>
              <a:ext cx="1800200" cy="72008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707904" y="2281436"/>
              <a:ext cx="288032" cy="11521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211960" y="2281436"/>
              <a:ext cx="1512168" cy="12961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3"/>
            </p:cNvCxnSpPr>
            <p:nvPr/>
          </p:nvCxnSpPr>
          <p:spPr>
            <a:xfrm>
              <a:off x="4283968" y="2141776"/>
              <a:ext cx="2808312" cy="10037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39752" y="3793604"/>
              <a:ext cx="720080" cy="369332"/>
            </a:xfrm>
            <a:prstGeom prst="rect">
              <a:avLst/>
            </a:prstGeom>
            <a:noFill/>
          </p:spPr>
          <p:txBody>
            <a:bodyPr wrap="square" rtlCol="0">
              <a:spAutoFit/>
            </a:bodyPr>
            <a:lstStyle/>
            <a:p>
              <a:r>
                <a:rPr lang="en-US" altLang="zh-CN" dirty="0" smtClean="0"/>
                <a:t>30</a:t>
              </a:r>
              <a:endParaRPr lang="zh-CN" altLang="en-US" dirty="0"/>
            </a:p>
          </p:txBody>
        </p:sp>
        <p:sp>
          <p:nvSpPr>
            <p:cNvPr id="26" name="TextBox 25"/>
            <p:cNvSpPr txBox="1"/>
            <p:nvPr/>
          </p:nvSpPr>
          <p:spPr>
            <a:xfrm>
              <a:off x="6084168" y="4000336"/>
              <a:ext cx="720080" cy="369332"/>
            </a:xfrm>
            <a:prstGeom prst="rect">
              <a:avLst/>
            </a:prstGeom>
            <a:noFill/>
          </p:spPr>
          <p:txBody>
            <a:bodyPr wrap="square" rtlCol="0">
              <a:spAutoFit/>
            </a:bodyPr>
            <a:lstStyle/>
            <a:p>
              <a:r>
                <a:rPr lang="en-US" altLang="zh-CN" dirty="0" smtClean="0"/>
                <a:t>18</a:t>
              </a:r>
              <a:endParaRPr lang="zh-CN" altLang="en-US" dirty="0"/>
            </a:p>
          </p:txBody>
        </p:sp>
        <p:sp>
          <p:nvSpPr>
            <p:cNvPr id="27" name="TextBox 26"/>
            <p:cNvSpPr txBox="1"/>
            <p:nvPr/>
          </p:nvSpPr>
          <p:spPr>
            <a:xfrm>
              <a:off x="3995936" y="3865612"/>
              <a:ext cx="720080" cy="369332"/>
            </a:xfrm>
            <a:prstGeom prst="rect">
              <a:avLst/>
            </a:prstGeom>
            <a:noFill/>
          </p:spPr>
          <p:txBody>
            <a:bodyPr wrap="square" rtlCol="0">
              <a:spAutoFit/>
            </a:bodyPr>
            <a:lstStyle/>
            <a:p>
              <a:r>
                <a:rPr lang="en-US" altLang="zh-CN" dirty="0" smtClean="0"/>
                <a:t>6</a:t>
              </a:r>
              <a:endParaRPr lang="zh-CN" altLang="en-US" dirty="0"/>
            </a:p>
          </p:txBody>
        </p:sp>
        <p:sp>
          <p:nvSpPr>
            <p:cNvPr id="28" name="TextBox 27"/>
            <p:cNvSpPr txBox="1"/>
            <p:nvPr/>
          </p:nvSpPr>
          <p:spPr>
            <a:xfrm>
              <a:off x="5076056" y="3793604"/>
              <a:ext cx="720080" cy="369332"/>
            </a:xfrm>
            <a:prstGeom prst="rect">
              <a:avLst/>
            </a:prstGeom>
            <a:noFill/>
          </p:spPr>
          <p:txBody>
            <a:bodyPr wrap="square" rtlCol="0">
              <a:spAutoFit/>
            </a:bodyPr>
            <a:lstStyle/>
            <a:p>
              <a:r>
                <a:rPr lang="en-US" altLang="zh-CN" dirty="0" smtClean="0"/>
                <a:t>5</a:t>
              </a:r>
              <a:endParaRPr lang="zh-CN" altLang="en-US" dirty="0"/>
            </a:p>
          </p:txBody>
        </p:sp>
        <p:sp>
          <p:nvSpPr>
            <p:cNvPr id="29" name="TextBox 28"/>
            <p:cNvSpPr txBox="1"/>
            <p:nvPr/>
          </p:nvSpPr>
          <p:spPr>
            <a:xfrm>
              <a:off x="2492152" y="2929508"/>
              <a:ext cx="720080" cy="369332"/>
            </a:xfrm>
            <a:prstGeom prst="rect">
              <a:avLst/>
            </a:prstGeom>
            <a:noFill/>
          </p:spPr>
          <p:txBody>
            <a:bodyPr wrap="square" rtlCol="0">
              <a:spAutoFit/>
            </a:bodyPr>
            <a:lstStyle/>
            <a:p>
              <a:r>
                <a:rPr lang="en-US" altLang="zh-CN" dirty="0" smtClean="0"/>
                <a:t>20</a:t>
              </a:r>
              <a:endParaRPr lang="zh-CN" altLang="en-US" dirty="0"/>
            </a:p>
          </p:txBody>
        </p:sp>
        <p:sp>
          <p:nvSpPr>
            <p:cNvPr id="30" name="TextBox 29"/>
            <p:cNvSpPr txBox="1"/>
            <p:nvPr/>
          </p:nvSpPr>
          <p:spPr>
            <a:xfrm>
              <a:off x="4139952" y="3280256"/>
              <a:ext cx="720080" cy="369332"/>
            </a:xfrm>
            <a:prstGeom prst="rect">
              <a:avLst/>
            </a:prstGeom>
            <a:noFill/>
          </p:spPr>
          <p:txBody>
            <a:bodyPr wrap="square" rtlCol="0">
              <a:spAutoFit/>
            </a:bodyPr>
            <a:lstStyle/>
            <a:p>
              <a:r>
                <a:rPr lang="en-US" altLang="zh-CN" dirty="0" smtClean="0"/>
                <a:t>12</a:t>
              </a:r>
              <a:endParaRPr lang="zh-CN" altLang="en-US" dirty="0"/>
            </a:p>
          </p:txBody>
        </p:sp>
        <p:sp>
          <p:nvSpPr>
            <p:cNvPr id="31" name="TextBox 30"/>
            <p:cNvSpPr txBox="1"/>
            <p:nvPr/>
          </p:nvSpPr>
          <p:spPr>
            <a:xfrm>
              <a:off x="6012160" y="3217540"/>
              <a:ext cx="720080" cy="369332"/>
            </a:xfrm>
            <a:prstGeom prst="rect">
              <a:avLst/>
            </a:prstGeom>
            <a:noFill/>
          </p:spPr>
          <p:txBody>
            <a:bodyPr wrap="square" rtlCol="0">
              <a:spAutoFit/>
            </a:bodyPr>
            <a:lstStyle/>
            <a:p>
              <a:r>
                <a:rPr lang="en-US" altLang="zh-CN" dirty="0" smtClean="0"/>
                <a:t>16</a:t>
              </a:r>
              <a:endParaRPr lang="zh-CN" altLang="en-US" dirty="0"/>
            </a:p>
          </p:txBody>
        </p:sp>
        <p:sp>
          <p:nvSpPr>
            <p:cNvPr id="32" name="TextBox 31"/>
            <p:cNvSpPr txBox="1"/>
            <p:nvPr/>
          </p:nvSpPr>
          <p:spPr>
            <a:xfrm>
              <a:off x="2492152" y="2416160"/>
              <a:ext cx="720080" cy="369332"/>
            </a:xfrm>
            <a:prstGeom prst="rect">
              <a:avLst/>
            </a:prstGeom>
            <a:noFill/>
          </p:spPr>
          <p:txBody>
            <a:bodyPr wrap="square" rtlCol="0">
              <a:spAutoFit/>
            </a:bodyPr>
            <a:lstStyle/>
            <a:p>
              <a:r>
                <a:rPr lang="en-US" altLang="zh-CN" dirty="0" smtClean="0"/>
                <a:t>22</a:t>
              </a:r>
              <a:endParaRPr lang="zh-CN" altLang="en-US" dirty="0"/>
            </a:p>
          </p:txBody>
        </p:sp>
        <p:sp>
          <p:nvSpPr>
            <p:cNvPr id="33" name="TextBox 32"/>
            <p:cNvSpPr txBox="1"/>
            <p:nvPr/>
          </p:nvSpPr>
          <p:spPr>
            <a:xfrm>
              <a:off x="3347864" y="2641476"/>
              <a:ext cx="720080" cy="369332"/>
            </a:xfrm>
            <a:prstGeom prst="rect">
              <a:avLst/>
            </a:prstGeom>
            <a:noFill/>
          </p:spPr>
          <p:txBody>
            <a:bodyPr wrap="square" rtlCol="0">
              <a:spAutoFit/>
            </a:bodyPr>
            <a:lstStyle/>
            <a:p>
              <a:r>
                <a:rPr lang="en-US" altLang="zh-CN" dirty="0" smtClean="0"/>
                <a:t>17</a:t>
              </a:r>
              <a:endParaRPr lang="zh-CN" altLang="en-US" dirty="0"/>
            </a:p>
          </p:txBody>
        </p:sp>
        <p:sp>
          <p:nvSpPr>
            <p:cNvPr id="34" name="TextBox 33"/>
            <p:cNvSpPr txBox="1"/>
            <p:nvPr/>
          </p:nvSpPr>
          <p:spPr>
            <a:xfrm>
              <a:off x="4427984" y="2713484"/>
              <a:ext cx="720080" cy="369332"/>
            </a:xfrm>
            <a:prstGeom prst="rect">
              <a:avLst/>
            </a:prstGeom>
            <a:noFill/>
          </p:spPr>
          <p:txBody>
            <a:bodyPr wrap="square" rtlCol="0">
              <a:spAutoFit/>
            </a:bodyPr>
            <a:lstStyle/>
            <a:p>
              <a:r>
                <a:rPr lang="en-US" altLang="zh-CN" dirty="0" smtClean="0"/>
                <a:t>10</a:t>
              </a:r>
              <a:endParaRPr lang="zh-CN" altLang="en-US" dirty="0"/>
            </a:p>
          </p:txBody>
        </p:sp>
        <p:sp>
          <p:nvSpPr>
            <p:cNvPr id="35" name="TextBox 34"/>
            <p:cNvSpPr txBox="1"/>
            <p:nvPr/>
          </p:nvSpPr>
          <p:spPr>
            <a:xfrm>
              <a:off x="5436096" y="2281436"/>
              <a:ext cx="720080" cy="369332"/>
            </a:xfrm>
            <a:prstGeom prst="rect">
              <a:avLst/>
            </a:prstGeom>
            <a:noFill/>
          </p:spPr>
          <p:txBody>
            <a:bodyPr wrap="square" rtlCol="0">
              <a:spAutoFit/>
            </a:bodyPr>
            <a:lstStyle/>
            <a:p>
              <a:r>
                <a:rPr lang="en-US" altLang="zh-CN" dirty="0" smtClean="0"/>
                <a:t>27</a:t>
              </a:r>
              <a:endParaRPr lang="zh-CN" altLang="en-US" dirty="0"/>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 xmlns:a16="http://schemas.microsoft.com/office/drawing/2014/main" id="{3A8767CE-6346-4233-8C01-3A72E4F351C9}"/>
              </a:ext>
            </a:extLst>
          </p:cNvPr>
          <p:cNvSpPr txBox="1"/>
          <p:nvPr/>
        </p:nvSpPr>
        <p:spPr>
          <a:xfrm>
            <a:off x="1115616" y="769268"/>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endParaRPr lang="zh-CN" altLang="en-US" sz="2800" b="1" dirty="0">
              <a:solidFill>
                <a:srgbClr val="7030A0"/>
              </a:solidFill>
              <a:latin typeface="宋体" pitchFamily="2" charset="-122"/>
              <a:ea typeface="宋体" pitchFamily="2" charset="-122"/>
            </a:endParaRPr>
          </a:p>
        </p:txBody>
      </p:sp>
      <p:sp>
        <p:nvSpPr>
          <p:cNvPr id="4" name="矩形 3"/>
          <p:cNvSpPr/>
          <p:nvPr/>
        </p:nvSpPr>
        <p:spPr>
          <a:xfrm>
            <a:off x="2555776" y="1489348"/>
            <a:ext cx="6048672" cy="3416320"/>
          </a:xfrm>
          <a:prstGeom prst="rect">
            <a:avLst/>
          </a:prstGeom>
        </p:spPr>
        <p:txBody>
          <a:bodyPr wrap="square">
            <a:spAutoFit/>
          </a:bodyPr>
          <a:lstStyle/>
          <a:p>
            <a:pPr indent="457200">
              <a:lnSpc>
                <a:spcPct val="150000"/>
              </a:lnSpc>
            </a:pPr>
            <a:r>
              <a:rPr lang="zh-CN" altLang="en-US" sz="2400" dirty="0" smtClean="0">
                <a:latin typeface="宋体" pitchFamily="2" charset="-122"/>
                <a:ea typeface="宋体" pitchFamily="2" charset="-122"/>
              </a:rPr>
              <a:t>下图</a:t>
            </a:r>
            <a:r>
              <a:rPr lang="zh-CN" altLang="zh-CN" sz="2400" dirty="0" smtClean="0">
                <a:latin typeface="宋体" pitchFamily="2" charset="-122"/>
                <a:ea typeface="宋体" pitchFamily="2" charset="-122"/>
              </a:rPr>
              <a:t>是一张公路网络示意图，其中①为始发点，⑥为终点，②、③、④、⑤是网络中的节点，节点与节点之间以线路连接，线路上标明了两个节点之间的距离，以运行时间（</a:t>
            </a:r>
            <a:r>
              <a:rPr lang="en-US" altLang="zh-CN" sz="2400" dirty="0" smtClean="0">
                <a:latin typeface="宋体" pitchFamily="2" charset="-122"/>
                <a:ea typeface="宋体" pitchFamily="2" charset="-122"/>
              </a:rPr>
              <a:t>min</a:t>
            </a:r>
            <a:r>
              <a:rPr lang="zh-CN" altLang="zh-CN" sz="2400" dirty="0" smtClean="0">
                <a:latin typeface="宋体" pitchFamily="2" charset="-122"/>
                <a:ea typeface="宋体" pitchFamily="2" charset="-122"/>
              </a:rPr>
              <a:t>）来表示。要求确定一条从起点①到终点⑥最短的运输路线 </a:t>
            </a:r>
            <a:endParaRPr lang="zh-CN" altLang="zh-CN" sz="2400" dirty="0">
              <a:latin typeface="宋体" pitchFamily="2" charset="-122"/>
              <a:ea typeface="宋体" pitchFamily="2" charset="-122"/>
            </a:endParaRPr>
          </a:p>
        </p:txBody>
      </p:sp>
      <p:pic>
        <p:nvPicPr>
          <p:cNvPr id="2050" name="Picture 2"/>
          <p:cNvPicPr>
            <a:picLocks noChangeAspect="1" noChangeArrowheads="1"/>
          </p:cNvPicPr>
          <p:nvPr/>
        </p:nvPicPr>
        <p:blipFill>
          <a:blip r:embed="rId2" cstate="print"/>
          <a:srcRect/>
          <a:stretch>
            <a:fillRect/>
          </a:stretch>
        </p:blipFill>
        <p:spPr bwMode="auto">
          <a:xfrm>
            <a:off x="323529" y="1932168"/>
            <a:ext cx="1800200" cy="295053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 xmlns:a16="http://schemas.microsoft.com/office/drawing/2014/main" id="{3A8767CE-6346-4233-8C01-3A72E4F351C9}"/>
              </a:ext>
            </a:extLst>
          </p:cNvPr>
          <p:cNvSpPr txBox="1"/>
          <p:nvPr/>
        </p:nvSpPr>
        <p:spPr>
          <a:xfrm>
            <a:off x="1115616" y="769268"/>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endParaRPr lang="zh-CN" altLang="en-US" sz="2800" b="1" dirty="0">
              <a:solidFill>
                <a:srgbClr val="7030A0"/>
              </a:solidFill>
              <a:latin typeface="宋体" pitchFamily="2" charset="-122"/>
              <a:ea typeface="宋体" pitchFamily="2" charset="-122"/>
            </a:endParaRPr>
          </a:p>
        </p:txBody>
      </p:sp>
      <p:grpSp>
        <p:nvGrpSpPr>
          <p:cNvPr id="34" name="组合 33"/>
          <p:cNvGrpSpPr/>
          <p:nvPr/>
        </p:nvGrpSpPr>
        <p:grpSpPr>
          <a:xfrm>
            <a:off x="1691680" y="1705372"/>
            <a:ext cx="5760640" cy="3312368"/>
            <a:chOff x="1691680" y="1849388"/>
            <a:chExt cx="5760640" cy="3312368"/>
          </a:xfrm>
        </p:grpSpPr>
        <p:sp>
          <p:nvSpPr>
            <p:cNvPr id="35" name="TextBox 34"/>
            <p:cNvSpPr txBox="1"/>
            <p:nvPr/>
          </p:nvSpPr>
          <p:spPr>
            <a:xfrm>
              <a:off x="1691680" y="2785492"/>
              <a:ext cx="504056" cy="584775"/>
            </a:xfrm>
            <a:prstGeom prst="rect">
              <a:avLst/>
            </a:prstGeom>
            <a:noFill/>
          </p:spPr>
          <p:txBody>
            <a:bodyPr wrap="square" rtlCol="0">
              <a:spAutoFit/>
            </a:bodyPr>
            <a:lstStyle/>
            <a:p>
              <a:r>
                <a:rPr lang="zh-CN" altLang="en-US" sz="3200" dirty="0" smtClean="0"/>
                <a:t>①</a:t>
              </a:r>
              <a:endParaRPr lang="zh-CN" altLang="en-US" sz="3200" dirty="0"/>
            </a:p>
          </p:txBody>
        </p:sp>
        <p:sp>
          <p:nvSpPr>
            <p:cNvPr id="36" name="TextBox 35"/>
            <p:cNvSpPr txBox="1"/>
            <p:nvPr/>
          </p:nvSpPr>
          <p:spPr>
            <a:xfrm>
              <a:off x="3779912" y="1849388"/>
              <a:ext cx="504056" cy="584775"/>
            </a:xfrm>
            <a:prstGeom prst="rect">
              <a:avLst/>
            </a:prstGeom>
            <a:noFill/>
          </p:spPr>
          <p:txBody>
            <a:bodyPr wrap="square" rtlCol="0">
              <a:spAutoFit/>
            </a:bodyPr>
            <a:lstStyle/>
            <a:p>
              <a:r>
                <a:rPr lang="zh-CN" altLang="en-US" sz="3200" dirty="0" smtClean="0"/>
                <a:t>②</a:t>
              </a:r>
              <a:endParaRPr lang="zh-CN" altLang="en-US" sz="3200" dirty="0"/>
            </a:p>
          </p:txBody>
        </p:sp>
        <p:sp>
          <p:nvSpPr>
            <p:cNvPr id="37" name="TextBox 36"/>
            <p:cNvSpPr txBox="1"/>
            <p:nvPr/>
          </p:nvSpPr>
          <p:spPr>
            <a:xfrm>
              <a:off x="6948264" y="2929508"/>
              <a:ext cx="504056" cy="584775"/>
            </a:xfrm>
            <a:prstGeom prst="rect">
              <a:avLst/>
            </a:prstGeom>
            <a:noFill/>
          </p:spPr>
          <p:txBody>
            <a:bodyPr wrap="square" rtlCol="0">
              <a:spAutoFit/>
            </a:bodyPr>
            <a:lstStyle/>
            <a:p>
              <a:r>
                <a:rPr lang="zh-CN" altLang="en-US" sz="3200" dirty="0" smtClean="0"/>
                <a:t>⑥</a:t>
              </a:r>
              <a:endParaRPr lang="zh-CN" altLang="en-US" sz="3200" dirty="0"/>
            </a:p>
          </p:txBody>
        </p:sp>
        <p:sp>
          <p:nvSpPr>
            <p:cNvPr id="38" name="TextBox 37"/>
            <p:cNvSpPr txBox="1"/>
            <p:nvPr/>
          </p:nvSpPr>
          <p:spPr>
            <a:xfrm>
              <a:off x="3347864" y="3289548"/>
              <a:ext cx="504056" cy="584775"/>
            </a:xfrm>
            <a:prstGeom prst="rect">
              <a:avLst/>
            </a:prstGeom>
            <a:noFill/>
          </p:spPr>
          <p:txBody>
            <a:bodyPr wrap="square" rtlCol="0">
              <a:spAutoFit/>
            </a:bodyPr>
            <a:lstStyle/>
            <a:p>
              <a:r>
                <a:rPr lang="zh-CN" altLang="en-US" sz="3200" dirty="0" smtClean="0"/>
                <a:t>③</a:t>
              </a:r>
              <a:endParaRPr lang="zh-CN" altLang="en-US" sz="3200" dirty="0"/>
            </a:p>
          </p:txBody>
        </p:sp>
        <p:sp>
          <p:nvSpPr>
            <p:cNvPr id="39" name="TextBox 38"/>
            <p:cNvSpPr txBox="1"/>
            <p:nvPr/>
          </p:nvSpPr>
          <p:spPr>
            <a:xfrm>
              <a:off x="5580112" y="3361556"/>
              <a:ext cx="504056" cy="584775"/>
            </a:xfrm>
            <a:prstGeom prst="rect">
              <a:avLst/>
            </a:prstGeom>
            <a:noFill/>
          </p:spPr>
          <p:txBody>
            <a:bodyPr wrap="square" rtlCol="0">
              <a:spAutoFit/>
            </a:bodyPr>
            <a:lstStyle/>
            <a:p>
              <a:r>
                <a:rPr lang="zh-CN" altLang="en-US" sz="3200" dirty="0" smtClean="0"/>
                <a:t>⑤</a:t>
              </a:r>
              <a:endParaRPr lang="zh-CN" altLang="en-US" sz="3200" dirty="0"/>
            </a:p>
          </p:txBody>
        </p:sp>
        <p:sp>
          <p:nvSpPr>
            <p:cNvPr id="40" name="TextBox 39"/>
            <p:cNvSpPr txBox="1"/>
            <p:nvPr/>
          </p:nvSpPr>
          <p:spPr>
            <a:xfrm>
              <a:off x="4283968" y="4576981"/>
              <a:ext cx="504056" cy="584775"/>
            </a:xfrm>
            <a:prstGeom prst="rect">
              <a:avLst/>
            </a:prstGeom>
            <a:noFill/>
          </p:spPr>
          <p:txBody>
            <a:bodyPr wrap="square" rtlCol="0">
              <a:spAutoFit/>
            </a:bodyPr>
            <a:lstStyle/>
            <a:p>
              <a:r>
                <a:rPr lang="zh-CN" altLang="en-US" sz="3200" dirty="0" smtClean="0"/>
                <a:t>④</a:t>
              </a:r>
              <a:endParaRPr lang="zh-CN" altLang="en-US" sz="3200" dirty="0"/>
            </a:p>
          </p:txBody>
        </p:sp>
        <p:cxnSp>
          <p:nvCxnSpPr>
            <p:cNvPr id="41" name="直接连接符 40"/>
            <p:cNvCxnSpPr/>
            <p:nvPr/>
          </p:nvCxnSpPr>
          <p:spPr>
            <a:xfrm>
              <a:off x="2051720" y="3289548"/>
              <a:ext cx="2376264" cy="15121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195736" y="3145532"/>
              <a:ext cx="1296144" cy="3600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779912" y="3793604"/>
              <a:ext cx="720080"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4716016" y="3865612"/>
              <a:ext cx="1008112"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40" idx="3"/>
            </p:cNvCxnSpPr>
            <p:nvPr/>
          </p:nvCxnSpPr>
          <p:spPr>
            <a:xfrm flipH="1">
              <a:off x="4788024" y="3433564"/>
              <a:ext cx="2304256" cy="14358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8" idx="3"/>
            </p:cNvCxnSpPr>
            <p:nvPr/>
          </p:nvCxnSpPr>
          <p:spPr>
            <a:xfrm>
              <a:off x="3851920" y="3581936"/>
              <a:ext cx="1800200" cy="139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9" idx="3"/>
            </p:cNvCxnSpPr>
            <p:nvPr/>
          </p:nvCxnSpPr>
          <p:spPr>
            <a:xfrm flipV="1">
              <a:off x="6084168" y="3289548"/>
              <a:ext cx="936104" cy="3643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123728" y="2281436"/>
              <a:ext cx="1800200" cy="7200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707904" y="2281436"/>
              <a:ext cx="288032" cy="11521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211960" y="2281436"/>
              <a:ext cx="1512168" cy="12961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6" idx="3"/>
            </p:cNvCxnSpPr>
            <p:nvPr/>
          </p:nvCxnSpPr>
          <p:spPr>
            <a:xfrm>
              <a:off x="4283968" y="2141776"/>
              <a:ext cx="2808312" cy="10037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339752" y="3793604"/>
              <a:ext cx="720080" cy="369332"/>
            </a:xfrm>
            <a:prstGeom prst="rect">
              <a:avLst/>
            </a:prstGeom>
            <a:noFill/>
          </p:spPr>
          <p:txBody>
            <a:bodyPr wrap="square" rtlCol="0">
              <a:spAutoFit/>
            </a:bodyPr>
            <a:lstStyle/>
            <a:p>
              <a:r>
                <a:rPr lang="en-US" altLang="zh-CN" dirty="0" smtClean="0"/>
                <a:t>22</a:t>
              </a:r>
              <a:endParaRPr lang="zh-CN" altLang="en-US" dirty="0"/>
            </a:p>
          </p:txBody>
        </p:sp>
        <p:sp>
          <p:nvSpPr>
            <p:cNvPr id="53" name="TextBox 52"/>
            <p:cNvSpPr txBox="1"/>
            <p:nvPr/>
          </p:nvSpPr>
          <p:spPr>
            <a:xfrm>
              <a:off x="6084168" y="4000336"/>
              <a:ext cx="720080" cy="369332"/>
            </a:xfrm>
            <a:prstGeom prst="rect">
              <a:avLst/>
            </a:prstGeom>
            <a:noFill/>
          </p:spPr>
          <p:txBody>
            <a:bodyPr wrap="square" rtlCol="0">
              <a:spAutoFit/>
            </a:bodyPr>
            <a:lstStyle/>
            <a:p>
              <a:r>
                <a:rPr lang="en-US" altLang="zh-CN" dirty="0" smtClean="0"/>
                <a:t>27</a:t>
              </a:r>
              <a:endParaRPr lang="zh-CN" altLang="en-US" dirty="0"/>
            </a:p>
          </p:txBody>
        </p:sp>
        <p:sp>
          <p:nvSpPr>
            <p:cNvPr id="54" name="TextBox 53"/>
            <p:cNvSpPr txBox="1"/>
            <p:nvPr/>
          </p:nvSpPr>
          <p:spPr>
            <a:xfrm>
              <a:off x="3995936" y="3865612"/>
              <a:ext cx="720080" cy="369332"/>
            </a:xfrm>
            <a:prstGeom prst="rect">
              <a:avLst/>
            </a:prstGeom>
            <a:noFill/>
          </p:spPr>
          <p:txBody>
            <a:bodyPr wrap="square" rtlCol="0">
              <a:spAutoFit/>
            </a:bodyPr>
            <a:lstStyle/>
            <a:p>
              <a:r>
                <a:rPr lang="en-US" altLang="zh-CN" dirty="0" smtClean="0"/>
                <a:t>5</a:t>
              </a:r>
              <a:endParaRPr lang="zh-CN" altLang="en-US" dirty="0"/>
            </a:p>
          </p:txBody>
        </p:sp>
        <p:sp>
          <p:nvSpPr>
            <p:cNvPr id="55" name="TextBox 54"/>
            <p:cNvSpPr txBox="1"/>
            <p:nvPr/>
          </p:nvSpPr>
          <p:spPr>
            <a:xfrm>
              <a:off x="5076056" y="3793604"/>
              <a:ext cx="720080" cy="369332"/>
            </a:xfrm>
            <a:prstGeom prst="rect">
              <a:avLst/>
            </a:prstGeom>
            <a:noFill/>
          </p:spPr>
          <p:txBody>
            <a:bodyPr wrap="square" rtlCol="0">
              <a:spAutoFit/>
            </a:bodyPr>
            <a:lstStyle/>
            <a:p>
              <a:r>
                <a:rPr lang="en-US" altLang="zh-CN" dirty="0" smtClean="0"/>
                <a:t>12</a:t>
              </a:r>
              <a:endParaRPr lang="zh-CN" altLang="en-US" dirty="0"/>
            </a:p>
          </p:txBody>
        </p:sp>
        <p:sp>
          <p:nvSpPr>
            <p:cNvPr id="56" name="TextBox 55"/>
            <p:cNvSpPr txBox="1"/>
            <p:nvPr/>
          </p:nvSpPr>
          <p:spPr>
            <a:xfrm>
              <a:off x="2492152" y="2929508"/>
              <a:ext cx="720080" cy="369332"/>
            </a:xfrm>
            <a:prstGeom prst="rect">
              <a:avLst/>
            </a:prstGeom>
            <a:noFill/>
          </p:spPr>
          <p:txBody>
            <a:bodyPr wrap="square" rtlCol="0">
              <a:spAutoFit/>
            </a:bodyPr>
            <a:lstStyle/>
            <a:p>
              <a:r>
                <a:rPr lang="en-US" altLang="zh-CN" dirty="0" smtClean="0"/>
                <a:t>20</a:t>
              </a:r>
              <a:endParaRPr lang="zh-CN" altLang="en-US" dirty="0"/>
            </a:p>
          </p:txBody>
        </p:sp>
        <p:sp>
          <p:nvSpPr>
            <p:cNvPr id="57" name="TextBox 56"/>
            <p:cNvSpPr txBox="1"/>
            <p:nvPr/>
          </p:nvSpPr>
          <p:spPr>
            <a:xfrm>
              <a:off x="4139952" y="3280256"/>
              <a:ext cx="720080" cy="369332"/>
            </a:xfrm>
            <a:prstGeom prst="rect">
              <a:avLst/>
            </a:prstGeom>
            <a:noFill/>
          </p:spPr>
          <p:txBody>
            <a:bodyPr wrap="square" rtlCol="0">
              <a:spAutoFit/>
            </a:bodyPr>
            <a:lstStyle/>
            <a:p>
              <a:r>
                <a:rPr lang="en-US" altLang="zh-CN" dirty="0" smtClean="0"/>
                <a:t>17</a:t>
              </a:r>
              <a:endParaRPr lang="zh-CN" altLang="en-US" dirty="0"/>
            </a:p>
          </p:txBody>
        </p:sp>
        <p:sp>
          <p:nvSpPr>
            <p:cNvPr id="58" name="TextBox 57"/>
            <p:cNvSpPr txBox="1"/>
            <p:nvPr/>
          </p:nvSpPr>
          <p:spPr>
            <a:xfrm>
              <a:off x="6012160" y="3217540"/>
              <a:ext cx="720080" cy="369332"/>
            </a:xfrm>
            <a:prstGeom prst="rect">
              <a:avLst/>
            </a:prstGeom>
            <a:noFill/>
          </p:spPr>
          <p:txBody>
            <a:bodyPr wrap="square" rtlCol="0">
              <a:spAutoFit/>
            </a:bodyPr>
            <a:lstStyle/>
            <a:p>
              <a:r>
                <a:rPr lang="en-US" altLang="zh-CN" dirty="0" smtClean="0"/>
                <a:t>16</a:t>
              </a:r>
              <a:endParaRPr lang="zh-CN" altLang="en-US" dirty="0"/>
            </a:p>
          </p:txBody>
        </p:sp>
        <p:sp>
          <p:nvSpPr>
            <p:cNvPr id="59" name="TextBox 58"/>
            <p:cNvSpPr txBox="1"/>
            <p:nvPr/>
          </p:nvSpPr>
          <p:spPr>
            <a:xfrm>
              <a:off x="2492152" y="2416160"/>
              <a:ext cx="720080" cy="369332"/>
            </a:xfrm>
            <a:prstGeom prst="rect">
              <a:avLst/>
            </a:prstGeom>
            <a:noFill/>
          </p:spPr>
          <p:txBody>
            <a:bodyPr wrap="square" rtlCol="0">
              <a:spAutoFit/>
            </a:bodyPr>
            <a:lstStyle/>
            <a:p>
              <a:r>
                <a:rPr lang="en-US" altLang="zh-CN" dirty="0" smtClean="0"/>
                <a:t>30</a:t>
              </a:r>
              <a:endParaRPr lang="zh-CN" altLang="en-US" dirty="0"/>
            </a:p>
          </p:txBody>
        </p:sp>
        <p:sp>
          <p:nvSpPr>
            <p:cNvPr id="60" name="TextBox 59"/>
            <p:cNvSpPr txBox="1"/>
            <p:nvPr/>
          </p:nvSpPr>
          <p:spPr>
            <a:xfrm>
              <a:off x="3347864" y="2641476"/>
              <a:ext cx="720080" cy="369332"/>
            </a:xfrm>
            <a:prstGeom prst="rect">
              <a:avLst/>
            </a:prstGeom>
            <a:noFill/>
          </p:spPr>
          <p:txBody>
            <a:bodyPr wrap="square" rtlCol="0">
              <a:spAutoFit/>
            </a:bodyPr>
            <a:lstStyle/>
            <a:p>
              <a:r>
                <a:rPr lang="en-US" altLang="zh-CN" dirty="0" smtClean="0"/>
                <a:t>6</a:t>
              </a:r>
              <a:endParaRPr lang="zh-CN" altLang="en-US" dirty="0"/>
            </a:p>
          </p:txBody>
        </p:sp>
        <p:sp>
          <p:nvSpPr>
            <p:cNvPr id="61" name="TextBox 60"/>
            <p:cNvSpPr txBox="1"/>
            <p:nvPr/>
          </p:nvSpPr>
          <p:spPr>
            <a:xfrm>
              <a:off x="4427984" y="2713484"/>
              <a:ext cx="720080" cy="369332"/>
            </a:xfrm>
            <a:prstGeom prst="rect">
              <a:avLst/>
            </a:prstGeom>
            <a:noFill/>
          </p:spPr>
          <p:txBody>
            <a:bodyPr wrap="square" rtlCol="0">
              <a:spAutoFit/>
            </a:bodyPr>
            <a:lstStyle/>
            <a:p>
              <a:r>
                <a:rPr lang="en-US" altLang="zh-CN" dirty="0" smtClean="0"/>
                <a:t>10</a:t>
              </a:r>
              <a:endParaRPr lang="zh-CN" altLang="en-US" dirty="0"/>
            </a:p>
          </p:txBody>
        </p:sp>
        <p:sp>
          <p:nvSpPr>
            <p:cNvPr id="62" name="TextBox 61"/>
            <p:cNvSpPr txBox="1"/>
            <p:nvPr/>
          </p:nvSpPr>
          <p:spPr>
            <a:xfrm>
              <a:off x="5436096" y="2281436"/>
              <a:ext cx="720080" cy="369332"/>
            </a:xfrm>
            <a:prstGeom prst="rect">
              <a:avLst/>
            </a:prstGeom>
            <a:noFill/>
          </p:spPr>
          <p:txBody>
            <a:bodyPr wrap="square" rtlCol="0">
              <a:spAutoFit/>
            </a:bodyPr>
            <a:lstStyle/>
            <a:p>
              <a:r>
                <a:rPr lang="en-US" altLang="zh-CN" dirty="0" smtClean="0"/>
                <a:t>18</a:t>
              </a:r>
              <a:endParaRPr lang="zh-CN" altLang="en-US" dirty="0"/>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603041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、起讫点重合的问题</a:t>
            </a:r>
            <a:endParaRPr lang="zh-CN" altLang="en-US" sz="3200" b="1" dirty="0">
              <a:solidFill>
                <a:srgbClr val="7030A0"/>
              </a:solidFill>
              <a:latin typeface="宋体" pitchFamily="2" charset="-122"/>
              <a:ea typeface="宋体" pitchFamily="2" charset="-122"/>
            </a:endParaRPr>
          </a:p>
        </p:txBody>
      </p:sp>
      <p:sp>
        <p:nvSpPr>
          <p:cNvPr id="43" name="Rectangle 3"/>
          <p:cNvSpPr txBox="1">
            <a:spLocks noChangeArrowheads="1"/>
          </p:cNvSpPr>
          <p:nvPr/>
        </p:nvSpPr>
        <p:spPr bwMode="auto">
          <a:xfrm>
            <a:off x="683568" y="1145356"/>
            <a:ext cx="7848872" cy="3512344"/>
          </a:xfrm>
          <a:prstGeom prst="rect">
            <a:avLst/>
          </a:prstGeom>
          <a:noFill/>
          <a:ln w="9525">
            <a:noFill/>
            <a:miter lim="800000"/>
            <a:headEnd/>
            <a:tailEnd/>
          </a:ln>
        </p:spPr>
        <p:txBody>
          <a:bodyPr lIns="76932" tIns="38466" rIns="76932" bIns="38466"/>
          <a:lstStyle/>
          <a:p>
            <a:pPr indent="371301" eaLnBrk="0" fontAlgn="base" hangingPunct="0">
              <a:lnSpc>
                <a:spcPct val="150000"/>
              </a:lnSpc>
              <a:spcAft>
                <a:spcPct val="0"/>
              </a:spcAft>
              <a:buClr>
                <a:srgbClr val="BBE0E3"/>
              </a:buClr>
              <a:buSzPct val="70000"/>
              <a:defRPr/>
            </a:pPr>
            <a:r>
              <a:rPr lang="zh-CN" altLang="en-US" sz="2400" b="1" kern="0" dirty="0" smtClean="0">
                <a:solidFill>
                  <a:srgbClr val="FF0000"/>
                </a:solidFill>
                <a:latin typeface="宋体" pitchFamily="2" charset="-122"/>
                <a:ea typeface="宋体" pitchFamily="2" charset="-122"/>
              </a:rPr>
              <a:t>两点原则：</a:t>
            </a:r>
            <a:endParaRPr lang="en-US" altLang="zh-CN" sz="2400" b="1" kern="0" dirty="0" smtClean="0">
              <a:solidFill>
                <a:srgbClr val="FF0000"/>
              </a:solidFill>
              <a:latin typeface="宋体" pitchFamily="2" charset="-122"/>
              <a:ea typeface="宋体" pitchFamily="2" charset="-122"/>
            </a:endParaRPr>
          </a:p>
          <a:p>
            <a:pPr indent="371301" eaLnBrk="0" fontAlgn="base" hangingPunct="0">
              <a:lnSpc>
                <a:spcPct val="150000"/>
              </a:lnSpc>
              <a:spcAft>
                <a:spcPct val="0"/>
              </a:spcAft>
              <a:buSzPct val="70000"/>
              <a:buFont typeface="Wingdings" pitchFamily="2" charset="2"/>
              <a:buChar char="ü"/>
              <a:defRPr/>
            </a:pPr>
            <a:r>
              <a:rPr lang="zh-CN" altLang="en-US" sz="2400" kern="0" dirty="0" smtClean="0">
                <a:solidFill>
                  <a:srgbClr val="000000"/>
                </a:solidFill>
                <a:latin typeface="宋体" pitchFamily="2" charset="-122"/>
                <a:ea typeface="宋体" pitchFamily="2" charset="-122"/>
              </a:rPr>
              <a:t>运行路线不发生交叉 </a:t>
            </a:r>
          </a:p>
          <a:p>
            <a:pPr indent="371301" eaLnBrk="0" fontAlgn="base" hangingPunct="0">
              <a:lnSpc>
                <a:spcPct val="150000"/>
              </a:lnSpc>
              <a:spcAft>
                <a:spcPct val="0"/>
              </a:spcAft>
              <a:buSzPct val="70000"/>
              <a:buFont typeface="Wingdings" pitchFamily="2" charset="2"/>
              <a:buChar char="ü"/>
              <a:defRPr/>
            </a:pPr>
            <a:r>
              <a:rPr lang="zh-CN" altLang="en-US" sz="2400" kern="0" dirty="0" smtClean="0">
                <a:solidFill>
                  <a:srgbClr val="000000"/>
                </a:solidFill>
                <a:latin typeface="宋体" pitchFamily="2" charset="-122"/>
                <a:ea typeface="宋体" pitchFamily="2" charset="-122"/>
              </a:rPr>
              <a:t>运行路线形成泪滴状</a:t>
            </a:r>
          </a:p>
        </p:txBody>
      </p:sp>
      <p:grpSp>
        <p:nvGrpSpPr>
          <p:cNvPr id="5" name="Group 79"/>
          <p:cNvGrpSpPr>
            <a:grpSpLocks/>
          </p:cNvGrpSpPr>
          <p:nvPr/>
        </p:nvGrpSpPr>
        <p:grpSpPr bwMode="auto">
          <a:xfrm>
            <a:off x="4572000" y="3361556"/>
            <a:ext cx="4104431" cy="1808055"/>
            <a:chOff x="1202" y="2399"/>
            <a:chExt cx="3480" cy="1863"/>
          </a:xfrm>
        </p:grpSpPr>
        <p:sp>
          <p:nvSpPr>
            <p:cNvPr id="6" name="Rectangle 54"/>
            <p:cNvSpPr>
              <a:spLocks noChangeArrowheads="1"/>
            </p:cNvSpPr>
            <p:nvPr/>
          </p:nvSpPr>
          <p:spPr bwMode="auto">
            <a:xfrm>
              <a:off x="1894" y="2399"/>
              <a:ext cx="260" cy="231"/>
            </a:xfrm>
            <a:prstGeom prst="rect">
              <a:avLst/>
            </a:prstGeom>
            <a:noFill/>
            <a:ln w="25400">
              <a:noFill/>
              <a:miter lim="800000"/>
              <a:headEnd/>
              <a:tailEnd/>
            </a:ln>
          </p:spPr>
          <p:txBody>
            <a:bodyPr wrap="none">
              <a:spAutoFit/>
            </a:bodyPr>
            <a:lstStyle/>
            <a:p>
              <a:r>
                <a:rPr lang="en-US" altLang="zh-CN" sz="1800"/>
                <a:t>●</a:t>
              </a:r>
            </a:p>
          </p:txBody>
        </p:sp>
        <p:sp>
          <p:nvSpPr>
            <p:cNvPr id="7" name="Rectangle 60"/>
            <p:cNvSpPr>
              <a:spLocks noChangeArrowheads="1"/>
            </p:cNvSpPr>
            <p:nvPr/>
          </p:nvSpPr>
          <p:spPr bwMode="auto">
            <a:xfrm>
              <a:off x="3949" y="2399"/>
              <a:ext cx="260" cy="231"/>
            </a:xfrm>
            <a:prstGeom prst="rect">
              <a:avLst/>
            </a:prstGeom>
            <a:noFill/>
            <a:ln w="25400">
              <a:noFill/>
              <a:miter lim="800000"/>
              <a:headEnd/>
              <a:tailEnd/>
            </a:ln>
          </p:spPr>
          <p:txBody>
            <a:bodyPr wrap="none">
              <a:spAutoFit/>
            </a:bodyPr>
            <a:lstStyle/>
            <a:p>
              <a:r>
                <a:rPr lang="en-US" altLang="zh-CN" sz="1800" dirty="0"/>
                <a:t>●</a:t>
              </a:r>
            </a:p>
          </p:txBody>
        </p:sp>
        <p:grpSp>
          <p:nvGrpSpPr>
            <p:cNvPr id="8" name="Group 78"/>
            <p:cNvGrpSpPr>
              <a:grpSpLocks/>
            </p:cNvGrpSpPr>
            <p:nvPr/>
          </p:nvGrpSpPr>
          <p:grpSpPr bwMode="auto">
            <a:xfrm>
              <a:off x="1202" y="2614"/>
              <a:ext cx="3480" cy="1648"/>
              <a:chOff x="1202" y="2387"/>
              <a:chExt cx="3480" cy="1868"/>
            </a:xfrm>
          </p:grpSpPr>
          <p:sp>
            <p:nvSpPr>
              <p:cNvPr id="9" name="Rectangle 55"/>
              <p:cNvSpPr>
                <a:spLocks noChangeArrowheads="1"/>
              </p:cNvSpPr>
              <p:nvPr/>
            </p:nvSpPr>
            <p:spPr bwMode="auto">
              <a:xfrm>
                <a:off x="1882" y="3993"/>
                <a:ext cx="260" cy="262"/>
              </a:xfrm>
              <a:prstGeom prst="rect">
                <a:avLst/>
              </a:prstGeom>
              <a:noFill/>
              <a:ln w="25400">
                <a:noFill/>
                <a:miter lim="800000"/>
                <a:headEnd/>
                <a:tailEnd/>
              </a:ln>
            </p:spPr>
            <p:txBody>
              <a:bodyPr wrap="none">
                <a:spAutoFit/>
              </a:bodyPr>
              <a:lstStyle/>
              <a:p>
                <a:r>
                  <a:rPr lang="en-US" altLang="zh-CN" sz="1800" dirty="0"/>
                  <a:t>●</a:t>
                </a:r>
              </a:p>
            </p:txBody>
          </p:sp>
          <p:sp>
            <p:nvSpPr>
              <p:cNvPr id="10" name="Rectangle 56"/>
              <p:cNvSpPr>
                <a:spLocks noChangeArrowheads="1"/>
              </p:cNvSpPr>
              <p:nvPr/>
            </p:nvSpPr>
            <p:spPr bwMode="auto">
              <a:xfrm>
                <a:off x="1202" y="2816"/>
                <a:ext cx="260" cy="262"/>
              </a:xfrm>
              <a:prstGeom prst="rect">
                <a:avLst/>
              </a:prstGeom>
              <a:noFill/>
              <a:ln w="25400">
                <a:noFill/>
                <a:miter lim="800000"/>
                <a:headEnd/>
                <a:tailEnd/>
              </a:ln>
            </p:spPr>
            <p:txBody>
              <a:bodyPr wrap="none">
                <a:spAutoFit/>
              </a:bodyPr>
              <a:lstStyle/>
              <a:p>
                <a:r>
                  <a:rPr lang="en-US" altLang="zh-CN" sz="1800" dirty="0"/>
                  <a:t>●</a:t>
                </a:r>
              </a:p>
            </p:txBody>
          </p:sp>
          <p:sp>
            <p:nvSpPr>
              <p:cNvPr id="11" name="Rectangle 57"/>
              <p:cNvSpPr>
                <a:spLocks noChangeArrowheads="1"/>
              </p:cNvSpPr>
              <p:nvPr/>
            </p:nvSpPr>
            <p:spPr bwMode="auto">
              <a:xfrm>
                <a:off x="2064" y="2816"/>
                <a:ext cx="260" cy="261"/>
              </a:xfrm>
              <a:prstGeom prst="rect">
                <a:avLst/>
              </a:prstGeom>
              <a:noFill/>
              <a:ln w="25400">
                <a:noFill/>
                <a:miter lim="800000"/>
                <a:headEnd/>
                <a:tailEnd/>
              </a:ln>
            </p:spPr>
            <p:txBody>
              <a:bodyPr wrap="none">
                <a:spAutoFit/>
              </a:bodyPr>
              <a:lstStyle/>
              <a:p>
                <a:r>
                  <a:rPr lang="en-US" altLang="zh-CN" sz="1800" dirty="0"/>
                  <a:t>●</a:t>
                </a:r>
              </a:p>
            </p:txBody>
          </p:sp>
          <p:sp>
            <p:nvSpPr>
              <p:cNvPr id="12" name="Rectangle 58"/>
              <p:cNvSpPr>
                <a:spLocks noChangeArrowheads="1"/>
              </p:cNvSpPr>
              <p:nvPr/>
            </p:nvSpPr>
            <p:spPr bwMode="auto">
              <a:xfrm>
                <a:off x="2336" y="3152"/>
                <a:ext cx="260" cy="262"/>
              </a:xfrm>
              <a:prstGeom prst="rect">
                <a:avLst/>
              </a:prstGeom>
              <a:noFill/>
              <a:ln w="25400">
                <a:noFill/>
                <a:miter lim="800000"/>
                <a:headEnd/>
                <a:tailEnd/>
              </a:ln>
            </p:spPr>
            <p:txBody>
              <a:bodyPr wrap="none">
                <a:spAutoFit/>
              </a:bodyPr>
              <a:lstStyle/>
              <a:p>
                <a:r>
                  <a:rPr lang="en-US" altLang="zh-CN" sz="1800" dirty="0"/>
                  <a:t>●</a:t>
                </a:r>
              </a:p>
            </p:txBody>
          </p:sp>
          <p:sp>
            <p:nvSpPr>
              <p:cNvPr id="13" name="Rectangle 59"/>
              <p:cNvSpPr>
                <a:spLocks noChangeArrowheads="1"/>
              </p:cNvSpPr>
              <p:nvPr/>
            </p:nvSpPr>
            <p:spPr bwMode="auto">
              <a:xfrm>
                <a:off x="2336" y="2648"/>
                <a:ext cx="260" cy="261"/>
              </a:xfrm>
              <a:prstGeom prst="rect">
                <a:avLst/>
              </a:prstGeom>
              <a:noFill/>
              <a:ln w="25400">
                <a:noFill/>
                <a:miter lim="800000"/>
                <a:headEnd/>
                <a:tailEnd/>
              </a:ln>
            </p:spPr>
            <p:txBody>
              <a:bodyPr wrap="none">
                <a:spAutoFit/>
              </a:bodyPr>
              <a:lstStyle/>
              <a:p>
                <a:r>
                  <a:rPr lang="en-US" altLang="zh-CN" sz="1800" dirty="0"/>
                  <a:t>●</a:t>
                </a:r>
              </a:p>
            </p:txBody>
          </p:sp>
          <p:sp>
            <p:nvSpPr>
              <p:cNvPr id="14" name="Rectangle 61"/>
              <p:cNvSpPr>
                <a:spLocks noChangeArrowheads="1"/>
              </p:cNvSpPr>
              <p:nvPr/>
            </p:nvSpPr>
            <p:spPr bwMode="auto">
              <a:xfrm>
                <a:off x="3949" y="3993"/>
                <a:ext cx="260" cy="262"/>
              </a:xfrm>
              <a:prstGeom prst="rect">
                <a:avLst/>
              </a:prstGeom>
              <a:noFill/>
              <a:ln w="25400">
                <a:noFill/>
                <a:miter lim="800000"/>
                <a:headEnd/>
                <a:tailEnd/>
              </a:ln>
            </p:spPr>
            <p:txBody>
              <a:bodyPr wrap="none">
                <a:spAutoFit/>
              </a:bodyPr>
              <a:lstStyle/>
              <a:p>
                <a:r>
                  <a:rPr lang="en-US" altLang="zh-CN" sz="1800" dirty="0"/>
                  <a:t>●</a:t>
                </a:r>
              </a:p>
            </p:txBody>
          </p:sp>
          <p:sp>
            <p:nvSpPr>
              <p:cNvPr id="15" name="Rectangle 62"/>
              <p:cNvSpPr>
                <a:spLocks noChangeArrowheads="1"/>
              </p:cNvSpPr>
              <p:nvPr/>
            </p:nvSpPr>
            <p:spPr bwMode="auto">
              <a:xfrm>
                <a:off x="3288" y="2816"/>
                <a:ext cx="260" cy="262"/>
              </a:xfrm>
              <a:prstGeom prst="rect">
                <a:avLst/>
              </a:prstGeom>
              <a:noFill/>
              <a:ln w="25400">
                <a:noFill/>
                <a:miter lim="800000"/>
                <a:headEnd/>
                <a:tailEnd/>
              </a:ln>
            </p:spPr>
            <p:txBody>
              <a:bodyPr wrap="none">
                <a:spAutoFit/>
              </a:bodyPr>
              <a:lstStyle/>
              <a:p>
                <a:r>
                  <a:rPr lang="en-US" altLang="zh-CN" sz="1800" dirty="0"/>
                  <a:t>●</a:t>
                </a:r>
              </a:p>
            </p:txBody>
          </p:sp>
          <p:sp>
            <p:nvSpPr>
              <p:cNvPr id="16" name="Rectangle 63"/>
              <p:cNvSpPr>
                <a:spLocks noChangeArrowheads="1"/>
              </p:cNvSpPr>
              <p:nvPr/>
            </p:nvSpPr>
            <p:spPr bwMode="auto">
              <a:xfrm>
                <a:off x="4133" y="2732"/>
                <a:ext cx="260" cy="261"/>
              </a:xfrm>
              <a:prstGeom prst="rect">
                <a:avLst/>
              </a:prstGeom>
              <a:noFill/>
              <a:ln w="25400">
                <a:noFill/>
                <a:miter lim="800000"/>
                <a:headEnd/>
                <a:tailEnd/>
              </a:ln>
            </p:spPr>
            <p:txBody>
              <a:bodyPr wrap="none">
                <a:spAutoFit/>
              </a:bodyPr>
              <a:lstStyle/>
              <a:p>
                <a:r>
                  <a:rPr lang="en-US" altLang="zh-CN" sz="1800" dirty="0"/>
                  <a:t>●</a:t>
                </a:r>
              </a:p>
            </p:txBody>
          </p:sp>
          <p:sp>
            <p:nvSpPr>
              <p:cNvPr id="17" name="Rectangle 64"/>
              <p:cNvSpPr>
                <a:spLocks noChangeArrowheads="1"/>
              </p:cNvSpPr>
              <p:nvPr/>
            </p:nvSpPr>
            <p:spPr bwMode="auto">
              <a:xfrm>
                <a:off x="4422" y="3152"/>
                <a:ext cx="260" cy="262"/>
              </a:xfrm>
              <a:prstGeom prst="rect">
                <a:avLst/>
              </a:prstGeom>
              <a:noFill/>
              <a:ln w="25400">
                <a:noFill/>
                <a:miter lim="800000"/>
                <a:headEnd/>
                <a:tailEnd/>
              </a:ln>
            </p:spPr>
            <p:txBody>
              <a:bodyPr wrap="none">
                <a:spAutoFit/>
              </a:bodyPr>
              <a:lstStyle/>
              <a:p>
                <a:r>
                  <a:rPr lang="en-US" altLang="zh-CN" sz="1800" dirty="0"/>
                  <a:t>●</a:t>
                </a:r>
              </a:p>
            </p:txBody>
          </p:sp>
          <p:sp>
            <p:nvSpPr>
              <p:cNvPr id="18" name="Rectangle 65"/>
              <p:cNvSpPr>
                <a:spLocks noChangeArrowheads="1"/>
              </p:cNvSpPr>
              <p:nvPr/>
            </p:nvSpPr>
            <p:spPr bwMode="auto">
              <a:xfrm>
                <a:off x="4422" y="2648"/>
                <a:ext cx="260" cy="261"/>
              </a:xfrm>
              <a:prstGeom prst="rect">
                <a:avLst/>
              </a:prstGeom>
              <a:noFill/>
              <a:ln w="25400">
                <a:noFill/>
                <a:miter lim="800000"/>
                <a:headEnd/>
                <a:tailEnd/>
              </a:ln>
            </p:spPr>
            <p:txBody>
              <a:bodyPr wrap="none">
                <a:spAutoFit/>
              </a:bodyPr>
              <a:lstStyle/>
              <a:p>
                <a:r>
                  <a:rPr lang="en-US" altLang="zh-CN" sz="1800" dirty="0"/>
                  <a:t>●</a:t>
                </a:r>
              </a:p>
            </p:txBody>
          </p:sp>
          <p:sp>
            <p:nvSpPr>
              <p:cNvPr id="19" name="Line 66"/>
              <p:cNvSpPr>
                <a:spLocks noChangeShapeType="1"/>
              </p:cNvSpPr>
              <p:nvPr/>
            </p:nvSpPr>
            <p:spPr bwMode="auto">
              <a:xfrm flipH="1">
                <a:off x="3424" y="2432"/>
                <a:ext cx="635" cy="590"/>
              </a:xfrm>
              <a:prstGeom prst="line">
                <a:avLst/>
              </a:prstGeom>
              <a:noFill/>
              <a:ln w="25400">
                <a:solidFill>
                  <a:schemeClr val="tx1"/>
                </a:solidFill>
                <a:round/>
                <a:headEnd/>
                <a:tailEnd/>
              </a:ln>
            </p:spPr>
            <p:txBody>
              <a:bodyPr/>
              <a:lstStyle/>
              <a:p>
                <a:endParaRPr lang="zh-CN" altLang="en-US"/>
              </a:p>
            </p:txBody>
          </p:sp>
          <p:sp>
            <p:nvSpPr>
              <p:cNvPr id="20" name="Line 67"/>
              <p:cNvSpPr>
                <a:spLocks noChangeShapeType="1"/>
              </p:cNvSpPr>
              <p:nvPr/>
            </p:nvSpPr>
            <p:spPr bwMode="auto">
              <a:xfrm>
                <a:off x="3424" y="3022"/>
                <a:ext cx="635" cy="1134"/>
              </a:xfrm>
              <a:prstGeom prst="line">
                <a:avLst/>
              </a:prstGeom>
              <a:noFill/>
              <a:ln w="25400">
                <a:solidFill>
                  <a:schemeClr val="tx1"/>
                </a:solidFill>
                <a:round/>
                <a:headEnd/>
                <a:tailEnd/>
              </a:ln>
            </p:spPr>
            <p:txBody>
              <a:bodyPr/>
              <a:lstStyle/>
              <a:p>
                <a:endParaRPr lang="zh-CN" altLang="en-US"/>
              </a:p>
            </p:txBody>
          </p:sp>
          <p:sp>
            <p:nvSpPr>
              <p:cNvPr id="21" name="Line 68"/>
              <p:cNvSpPr>
                <a:spLocks noChangeShapeType="1"/>
              </p:cNvSpPr>
              <p:nvPr/>
            </p:nvSpPr>
            <p:spPr bwMode="auto">
              <a:xfrm flipH="1">
                <a:off x="4105" y="3339"/>
                <a:ext cx="453" cy="862"/>
              </a:xfrm>
              <a:prstGeom prst="line">
                <a:avLst/>
              </a:prstGeom>
              <a:noFill/>
              <a:ln w="25400">
                <a:solidFill>
                  <a:schemeClr val="tx1"/>
                </a:solidFill>
                <a:round/>
                <a:headEnd/>
                <a:tailEnd/>
              </a:ln>
            </p:spPr>
            <p:txBody>
              <a:bodyPr/>
              <a:lstStyle/>
              <a:p>
                <a:endParaRPr lang="zh-CN" altLang="en-US"/>
              </a:p>
            </p:txBody>
          </p:sp>
          <p:sp>
            <p:nvSpPr>
              <p:cNvPr id="22" name="Line 69"/>
              <p:cNvSpPr>
                <a:spLocks noChangeShapeType="1"/>
              </p:cNvSpPr>
              <p:nvPr/>
            </p:nvSpPr>
            <p:spPr bwMode="auto">
              <a:xfrm flipH="1" flipV="1">
                <a:off x="4241" y="2976"/>
                <a:ext cx="317" cy="363"/>
              </a:xfrm>
              <a:prstGeom prst="line">
                <a:avLst/>
              </a:prstGeom>
              <a:noFill/>
              <a:ln w="25400">
                <a:solidFill>
                  <a:schemeClr val="tx1"/>
                </a:solidFill>
                <a:round/>
                <a:headEnd/>
                <a:tailEnd/>
              </a:ln>
            </p:spPr>
            <p:txBody>
              <a:bodyPr/>
              <a:lstStyle/>
              <a:p>
                <a:endParaRPr lang="zh-CN" altLang="en-US"/>
              </a:p>
            </p:txBody>
          </p:sp>
          <p:sp>
            <p:nvSpPr>
              <p:cNvPr id="23" name="Line 70"/>
              <p:cNvSpPr>
                <a:spLocks noChangeShapeType="1"/>
              </p:cNvSpPr>
              <p:nvPr/>
            </p:nvSpPr>
            <p:spPr bwMode="auto">
              <a:xfrm flipV="1">
                <a:off x="4286" y="2886"/>
                <a:ext cx="272" cy="90"/>
              </a:xfrm>
              <a:prstGeom prst="line">
                <a:avLst/>
              </a:prstGeom>
              <a:noFill/>
              <a:ln w="25400">
                <a:solidFill>
                  <a:schemeClr val="tx1"/>
                </a:solidFill>
                <a:round/>
                <a:headEnd/>
                <a:tailEnd/>
              </a:ln>
            </p:spPr>
            <p:txBody>
              <a:bodyPr/>
              <a:lstStyle/>
              <a:p>
                <a:endParaRPr lang="zh-CN" altLang="en-US"/>
              </a:p>
            </p:txBody>
          </p:sp>
          <p:sp>
            <p:nvSpPr>
              <p:cNvPr id="24" name="Line 71"/>
              <p:cNvSpPr>
                <a:spLocks noChangeShapeType="1"/>
              </p:cNvSpPr>
              <p:nvPr/>
            </p:nvSpPr>
            <p:spPr bwMode="auto">
              <a:xfrm flipH="1" flipV="1">
                <a:off x="4105" y="2432"/>
                <a:ext cx="453" cy="454"/>
              </a:xfrm>
              <a:prstGeom prst="line">
                <a:avLst/>
              </a:prstGeom>
              <a:noFill/>
              <a:ln w="25400">
                <a:solidFill>
                  <a:schemeClr val="tx1"/>
                </a:solidFill>
                <a:round/>
                <a:headEnd/>
                <a:tailEnd/>
              </a:ln>
            </p:spPr>
            <p:txBody>
              <a:bodyPr/>
              <a:lstStyle/>
              <a:p>
                <a:endParaRPr lang="zh-CN" altLang="en-US"/>
              </a:p>
            </p:txBody>
          </p:sp>
          <p:sp>
            <p:nvSpPr>
              <p:cNvPr id="25" name="Line 72"/>
              <p:cNvSpPr>
                <a:spLocks noChangeShapeType="1"/>
              </p:cNvSpPr>
              <p:nvPr/>
            </p:nvSpPr>
            <p:spPr bwMode="auto">
              <a:xfrm flipH="1">
                <a:off x="1338" y="2387"/>
                <a:ext cx="680" cy="635"/>
              </a:xfrm>
              <a:prstGeom prst="line">
                <a:avLst/>
              </a:prstGeom>
              <a:noFill/>
              <a:ln w="25400">
                <a:solidFill>
                  <a:schemeClr val="tx1"/>
                </a:solidFill>
                <a:round/>
                <a:headEnd/>
                <a:tailEnd/>
              </a:ln>
            </p:spPr>
            <p:txBody>
              <a:bodyPr/>
              <a:lstStyle/>
              <a:p>
                <a:endParaRPr lang="zh-CN" altLang="en-US"/>
              </a:p>
            </p:txBody>
          </p:sp>
          <p:sp>
            <p:nvSpPr>
              <p:cNvPr id="26" name="Line 73"/>
              <p:cNvSpPr>
                <a:spLocks noChangeShapeType="1"/>
              </p:cNvSpPr>
              <p:nvPr/>
            </p:nvSpPr>
            <p:spPr bwMode="auto">
              <a:xfrm>
                <a:off x="1338" y="3022"/>
                <a:ext cx="680" cy="1179"/>
              </a:xfrm>
              <a:prstGeom prst="line">
                <a:avLst/>
              </a:prstGeom>
              <a:noFill/>
              <a:ln w="25400">
                <a:solidFill>
                  <a:schemeClr val="tx1"/>
                </a:solidFill>
                <a:round/>
                <a:headEnd/>
                <a:tailEnd/>
              </a:ln>
            </p:spPr>
            <p:txBody>
              <a:bodyPr/>
              <a:lstStyle/>
              <a:p>
                <a:endParaRPr lang="zh-CN" altLang="en-US"/>
              </a:p>
            </p:txBody>
          </p:sp>
          <p:sp>
            <p:nvSpPr>
              <p:cNvPr id="27" name="Line 74"/>
              <p:cNvSpPr>
                <a:spLocks noChangeShapeType="1"/>
              </p:cNvSpPr>
              <p:nvPr/>
            </p:nvSpPr>
            <p:spPr bwMode="auto">
              <a:xfrm flipV="1">
                <a:off x="2018" y="3022"/>
                <a:ext cx="182" cy="1179"/>
              </a:xfrm>
              <a:prstGeom prst="line">
                <a:avLst/>
              </a:prstGeom>
              <a:noFill/>
              <a:ln w="25400">
                <a:solidFill>
                  <a:schemeClr val="tx1"/>
                </a:solidFill>
                <a:round/>
                <a:headEnd/>
                <a:tailEnd/>
              </a:ln>
            </p:spPr>
            <p:txBody>
              <a:bodyPr/>
              <a:lstStyle/>
              <a:p>
                <a:endParaRPr lang="zh-CN" altLang="en-US"/>
              </a:p>
            </p:txBody>
          </p:sp>
          <p:sp>
            <p:nvSpPr>
              <p:cNvPr id="28" name="Line 75"/>
              <p:cNvSpPr>
                <a:spLocks noChangeShapeType="1"/>
              </p:cNvSpPr>
              <p:nvPr/>
            </p:nvSpPr>
            <p:spPr bwMode="auto">
              <a:xfrm flipV="1">
                <a:off x="2200" y="2840"/>
                <a:ext cx="272" cy="182"/>
              </a:xfrm>
              <a:prstGeom prst="line">
                <a:avLst/>
              </a:prstGeom>
              <a:noFill/>
              <a:ln w="25400">
                <a:solidFill>
                  <a:schemeClr val="tx1"/>
                </a:solidFill>
                <a:round/>
                <a:headEnd/>
                <a:tailEnd/>
              </a:ln>
            </p:spPr>
            <p:txBody>
              <a:bodyPr/>
              <a:lstStyle/>
              <a:p>
                <a:endParaRPr lang="zh-CN" altLang="en-US"/>
              </a:p>
            </p:txBody>
          </p:sp>
          <p:sp>
            <p:nvSpPr>
              <p:cNvPr id="29" name="Line 76"/>
              <p:cNvSpPr>
                <a:spLocks noChangeShapeType="1"/>
              </p:cNvSpPr>
              <p:nvPr/>
            </p:nvSpPr>
            <p:spPr bwMode="auto">
              <a:xfrm>
                <a:off x="2472" y="2840"/>
                <a:ext cx="0" cy="545"/>
              </a:xfrm>
              <a:prstGeom prst="line">
                <a:avLst/>
              </a:prstGeom>
              <a:noFill/>
              <a:ln w="25400">
                <a:solidFill>
                  <a:schemeClr val="tx1"/>
                </a:solidFill>
                <a:round/>
                <a:headEnd/>
                <a:tailEnd/>
              </a:ln>
            </p:spPr>
            <p:txBody>
              <a:bodyPr/>
              <a:lstStyle/>
              <a:p>
                <a:endParaRPr lang="zh-CN" altLang="en-US"/>
              </a:p>
            </p:txBody>
          </p:sp>
          <p:sp>
            <p:nvSpPr>
              <p:cNvPr id="30" name="Line 77"/>
              <p:cNvSpPr>
                <a:spLocks noChangeShapeType="1"/>
              </p:cNvSpPr>
              <p:nvPr/>
            </p:nvSpPr>
            <p:spPr bwMode="auto">
              <a:xfrm flipH="1" flipV="1">
                <a:off x="2018" y="2387"/>
                <a:ext cx="454" cy="998"/>
              </a:xfrm>
              <a:prstGeom prst="line">
                <a:avLst/>
              </a:prstGeom>
              <a:noFill/>
              <a:ln w="25400">
                <a:solidFill>
                  <a:schemeClr val="tx1"/>
                </a:solidFill>
                <a:round/>
                <a:headEnd/>
                <a:tailEnd/>
              </a:ln>
            </p:spPr>
            <p:txBody>
              <a:bodyPr/>
              <a:lstStyle/>
              <a:p>
                <a:endParaRPr lang="zh-CN" altLang="en-US"/>
              </a:p>
            </p:txBody>
          </p:sp>
        </p:grpSp>
      </p:grpSp>
      <p:sp>
        <p:nvSpPr>
          <p:cNvPr id="32" name="横卷形 31"/>
          <p:cNvSpPr/>
          <p:nvPr/>
        </p:nvSpPr>
        <p:spPr>
          <a:xfrm>
            <a:off x="251520" y="1489348"/>
            <a:ext cx="4248472" cy="2160240"/>
          </a:xfrm>
          <a:prstGeom prst="horizontalScroll">
            <a:avLst/>
          </a:prstGeom>
          <a:noFill/>
          <a:ln>
            <a:solidFill>
              <a:srgbClr val="7030A0"/>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右箭头 9"/>
          <p:cNvSpPr>
            <a:spLocks noChangeArrowheads="1"/>
          </p:cNvSpPr>
          <p:nvPr/>
        </p:nvSpPr>
        <p:spPr bwMode="auto">
          <a:xfrm>
            <a:off x="2464372" y="2122742"/>
            <a:ext cx="3765459" cy="425936"/>
          </a:xfrm>
          <a:prstGeom prst="rightArrow">
            <a:avLst>
              <a:gd name="adj1" fmla="val 50000"/>
              <a:gd name="adj2" fmla="val 50092"/>
            </a:avLst>
          </a:prstGeom>
          <a:solidFill>
            <a:srgbClr val="0070C0"/>
          </a:solidFill>
          <a:ln>
            <a:noFill/>
          </a:ln>
          <a:effectLst/>
          <a:extLst/>
        </p:spPr>
        <p:txBody>
          <a:bodyPr lIns="128296" tIns="64146" rIns="128296" bIns="64146"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25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1" name="右箭头 10"/>
          <p:cNvSpPr>
            <a:spLocks noChangeArrowheads="1"/>
          </p:cNvSpPr>
          <p:nvPr/>
        </p:nvSpPr>
        <p:spPr bwMode="auto">
          <a:xfrm flipH="1">
            <a:off x="2639456" y="2911484"/>
            <a:ext cx="3899061" cy="424116"/>
          </a:xfrm>
          <a:prstGeom prst="rightArrow">
            <a:avLst>
              <a:gd name="adj1" fmla="val 50000"/>
              <a:gd name="adj2" fmla="val 50064"/>
            </a:avLst>
          </a:prstGeom>
          <a:solidFill>
            <a:srgbClr val="0070C0"/>
          </a:solidFill>
          <a:ln>
            <a:noFill/>
          </a:ln>
          <a:effectLst/>
          <a:extLst/>
        </p:spPr>
        <p:txBody>
          <a:bodyPr lIns="128296" tIns="64146" rIns="128296" bIns="64146"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25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2" name="椭圆 11"/>
          <p:cNvSpPr>
            <a:spLocks noChangeArrowheads="1"/>
          </p:cNvSpPr>
          <p:nvPr/>
        </p:nvSpPr>
        <p:spPr bwMode="auto">
          <a:xfrm>
            <a:off x="384839" y="1849388"/>
            <a:ext cx="1984690" cy="2055046"/>
          </a:xfrm>
          <a:prstGeom prst="ellipse">
            <a:avLst/>
          </a:prstGeom>
          <a:solidFill>
            <a:srgbClr val="0070C0"/>
          </a:solidFill>
          <a:ln>
            <a:noFill/>
          </a:ln>
          <a:effectLst/>
          <a:extLst/>
        </p:spPr>
        <p:txBody>
          <a:bodyPr lIns="128296" tIns="64146" rIns="128296" bIns="64146" anchor="ctr"/>
          <a:lstStyle/>
          <a:p>
            <a:pPr marL="0" marR="0" lvl="0" indent="0" defTabSz="914400" eaLnBrk="1" fontAlgn="auto" latinLnBrk="0" hangingPunct="1">
              <a:lnSpc>
                <a:spcPct val="120000"/>
              </a:lnSpc>
              <a:spcBef>
                <a:spcPts val="0"/>
              </a:spcBef>
              <a:spcAft>
                <a:spcPts val="0"/>
              </a:spcAft>
              <a:buClrTx/>
              <a:buSzTx/>
              <a:buFontTx/>
              <a:buNone/>
              <a:tabLst/>
              <a:defRPr/>
            </a:pPr>
            <a:r>
              <a:rPr lang="zh-CN" altLang="en-US" sz="2500" kern="0" dirty="0" smtClean="0">
                <a:solidFill>
                  <a:srgbClr val="FFFFFF"/>
                </a:solidFill>
                <a:latin typeface="微软雅黑" pitchFamily="34" charset="-122"/>
                <a:ea typeface="微软雅黑" pitchFamily="34" charset="-122"/>
              </a:rPr>
              <a:t>表上作业法</a:t>
            </a:r>
            <a:endParaRPr kumimoji="0" lang="zh-CN" altLang="en-US" sz="25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13" name="椭圆 12"/>
          <p:cNvSpPr>
            <a:spLocks noChangeArrowheads="1"/>
          </p:cNvSpPr>
          <p:nvPr/>
        </p:nvSpPr>
        <p:spPr bwMode="auto">
          <a:xfrm>
            <a:off x="6618001" y="1849388"/>
            <a:ext cx="1986447" cy="2055046"/>
          </a:xfrm>
          <a:prstGeom prst="ellipse">
            <a:avLst/>
          </a:prstGeom>
          <a:solidFill>
            <a:srgbClr val="0070C0"/>
          </a:solidFill>
          <a:ln>
            <a:noFill/>
          </a:ln>
          <a:effectLst/>
          <a:extLst/>
        </p:spPr>
        <p:txBody>
          <a:bodyPr lIns="128296" tIns="64146" rIns="128296" bIns="64146" anchor="ct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5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图上作业法</a:t>
            </a:r>
            <a:endParaRPr kumimoji="0" lang="zh-CN" altLang="en-US" sz="25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14" name="矩形 13"/>
          <p:cNvSpPr/>
          <p:nvPr/>
        </p:nvSpPr>
        <p:spPr>
          <a:xfrm>
            <a:off x="3803002" y="2165817"/>
            <a:ext cx="1573336" cy="1345155"/>
          </a:xfrm>
          <a:prstGeom prst="rect">
            <a:avLst/>
          </a:prstGeom>
          <a:gradFill>
            <a:gsLst>
              <a:gs pos="0">
                <a:srgbClr val="8488C4"/>
              </a:gs>
              <a:gs pos="53000">
                <a:srgbClr val="D4DEFF"/>
              </a:gs>
              <a:gs pos="83000">
                <a:srgbClr val="D4DEFF"/>
              </a:gs>
              <a:gs pos="100000">
                <a:srgbClr val="96AB94"/>
              </a:gs>
            </a:gsLst>
            <a:lin ang="5400000" scaled="0"/>
          </a:gradFill>
          <a:ln w="3175" cap="flat" cmpd="sng" algn="ctr">
            <a:noFill/>
            <a:prstDash val="solid"/>
          </a:ln>
          <a:effectLst/>
        </p:spPr>
        <p:txBody>
          <a:bodyPr lIns="128296" tIns="64146" rIns="128296" bIns="64146" anchor="ctr"/>
          <a:lstStyle/>
          <a:p>
            <a:pPr>
              <a:lnSpc>
                <a:spcPct val="120000"/>
              </a:lnSpc>
              <a:defRPr/>
            </a:pPr>
            <a:r>
              <a:rPr lang="zh-CN" altLang="en-US" sz="2400" b="1" kern="0" dirty="0" smtClean="0">
                <a:solidFill>
                  <a:srgbClr val="414455"/>
                </a:solidFill>
                <a:latin typeface="宋体" pitchFamily="2" charset="-122"/>
                <a:ea typeface="宋体" pitchFamily="2" charset="-122"/>
              </a:rPr>
              <a:t>多起讫点问题</a:t>
            </a:r>
            <a:endParaRPr lang="zh-CN" altLang="en-US" sz="2400" b="1" kern="0" dirty="0">
              <a:solidFill>
                <a:srgbClr val="414455"/>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360"/>
                                          </p:val>
                                        </p:tav>
                                        <p:tav tm="100000">
                                          <p:val>
                                            <p:fltVal val="0"/>
                                          </p:val>
                                        </p:tav>
                                      </p:tavLst>
                                    </p:anim>
                                    <p:animEffect transition="in" filter="fade">
                                      <p:cBhvr>
                                        <p:cTn id="16" dur="500"/>
                                        <p:tgtEl>
                                          <p:spTgt spid="13"/>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Left)">
                                      <p:cBhvr>
                                        <p:cTn id="20" dur="500"/>
                                        <p:tgtEl>
                                          <p:spTgt spid="10"/>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Right)">
                                      <p:cBhvr>
                                        <p:cTn id="23" dur="500"/>
                                        <p:tgtEl>
                                          <p:spTgt spid="11"/>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492283" y="3622749"/>
            <a:ext cx="2651717" cy="2092251"/>
          </a:xfrm>
          <a:prstGeom prst="rect">
            <a:avLst/>
          </a:prstGeom>
          <a:noFill/>
          <a:ln w="9525">
            <a:noFill/>
            <a:miter lim="800000"/>
            <a:headEnd/>
            <a:tailEnd/>
          </a:ln>
        </p:spPr>
      </p:pic>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603041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、多起讫点问题</a:t>
            </a:r>
            <a:endParaRPr lang="zh-CN" altLang="en-US" sz="3200" b="1" dirty="0">
              <a:solidFill>
                <a:srgbClr val="7030A0"/>
              </a:solidFill>
              <a:latin typeface="宋体" pitchFamily="2" charset="-122"/>
              <a:ea typeface="宋体" pitchFamily="2" charset="-122"/>
            </a:endParaRPr>
          </a:p>
        </p:txBody>
      </p:sp>
      <p:sp>
        <p:nvSpPr>
          <p:cNvPr id="43" name="Rectangle 3"/>
          <p:cNvSpPr txBox="1">
            <a:spLocks noChangeArrowheads="1"/>
          </p:cNvSpPr>
          <p:nvPr/>
        </p:nvSpPr>
        <p:spPr bwMode="auto">
          <a:xfrm>
            <a:off x="683568" y="1145356"/>
            <a:ext cx="6048672" cy="3512344"/>
          </a:xfrm>
          <a:prstGeom prst="rect">
            <a:avLst/>
          </a:prstGeom>
          <a:noFill/>
          <a:ln w="9525">
            <a:noFill/>
            <a:miter lim="800000"/>
            <a:headEnd/>
            <a:tailEnd/>
          </a:ln>
        </p:spPr>
        <p:txBody>
          <a:bodyPr lIns="76932" tIns="38466" rIns="76932" bIns="38466"/>
          <a:lstStyle/>
          <a:p>
            <a:pPr indent="371301" eaLnBrk="0" fontAlgn="base" hangingPunct="0">
              <a:lnSpc>
                <a:spcPct val="150000"/>
              </a:lnSpc>
              <a:spcAft>
                <a:spcPct val="0"/>
              </a:spcAft>
              <a:buClr>
                <a:srgbClr val="BBE0E3"/>
              </a:buClr>
              <a:buSzPct val="70000"/>
              <a:defRPr/>
            </a:pP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1</a:t>
            </a:r>
            <a:r>
              <a:rPr lang="zh-CN" altLang="en-US" sz="2400" b="1" kern="0" dirty="0" smtClean="0">
                <a:solidFill>
                  <a:srgbClr val="FF0000"/>
                </a:solidFill>
                <a:latin typeface="宋体" pitchFamily="2" charset="-122"/>
                <a:ea typeface="宋体" pitchFamily="2" charset="-122"/>
              </a:rPr>
              <a:t>）表上作业法（最小元素法）：</a:t>
            </a:r>
            <a:endParaRPr lang="en-US" altLang="zh-CN" sz="2400" b="1" kern="0" dirty="0" smtClean="0">
              <a:solidFill>
                <a:srgbClr val="FF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b="1" kern="0" dirty="0" smtClean="0">
                <a:solidFill>
                  <a:srgbClr val="000000"/>
                </a:solidFill>
                <a:latin typeface="宋体" pitchFamily="2" charset="-122"/>
                <a:ea typeface="宋体" pitchFamily="2" charset="-122"/>
              </a:rPr>
              <a:t>步骤：</a:t>
            </a:r>
            <a:endParaRPr lang="en-US" altLang="zh-CN" sz="2400" b="1" kern="0" dirty="0" smtClean="0">
              <a:solidFill>
                <a:srgbClr val="000000"/>
              </a:solidFill>
              <a:latin typeface="宋体" pitchFamily="2" charset="-122"/>
              <a:ea typeface="宋体" pitchFamily="2" charset="-122"/>
            </a:endParaRPr>
          </a:p>
          <a:p>
            <a:pPr marL="622300" indent="279400" eaLnBrk="0" fontAlgn="base" hangingPunct="0">
              <a:lnSpc>
                <a:spcPct val="150000"/>
              </a:lnSpc>
              <a:spcAft>
                <a:spcPct val="0"/>
              </a:spcAft>
              <a:buClr>
                <a:srgbClr val="BBE0E3"/>
              </a:buClr>
              <a:buSzPct val="70000"/>
              <a:defRPr/>
            </a:pPr>
            <a:r>
              <a:rPr lang="en-US" altLang="zh-CN" sz="2000" kern="0" dirty="0" smtClean="0">
                <a:solidFill>
                  <a:srgbClr val="000000"/>
                </a:solidFill>
                <a:latin typeface="宋体" pitchFamily="2" charset="-122"/>
                <a:ea typeface="宋体" pitchFamily="2" charset="-122"/>
              </a:rPr>
              <a:t>1</a:t>
            </a:r>
            <a:r>
              <a:rPr lang="zh-CN" altLang="en-US" sz="2000" kern="0" dirty="0" smtClean="0">
                <a:solidFill>
                  <a:srgbClr val="000000"/>
                </a:solidFill>
                <a:latin typeface="宋体" pitchFamily="2" charset="-122"/>
                <a:ea typeface="宋体" pitchFamily="2" charset="-122"/>
              </a:rPr>
              <a:t>）确定初始调运方案</a:t>
            </a:r>
          </a:p>
          <a:p>
            <a:pPr marL="622300" indent="279400" eaLnBrk="0" fontAlgn="base" hangingPunct="0">
              <a:lnSpc>
                <a:spcPct val="150000"/>
              </a:lnSpc>
              <a:spcAft>
                <a:spcPct val="0"/>
              </a:spcAft>
              <a:buClr>
                <a:srgbClr val="BBE0E3"/>
              </a:buClr>
              <a:buSzPct val="70000"/>
              <a:defRPr/>
            </a:pPr>
            <a:r>
              <a:rPr lang="en-US" altLang="zh-CN" sz="2000" kern="0" dirty="0" smtClean="0">
                <a:solidFill>
                  <a:srgbClr val="000000"/>
                </a:solidFill>
                <a:latin typeface="宋体" pitchFamily="2" charset="-122"/>
                <a:ea typeface="宋体" pitchFamily="2" charset="-122"/>
              </a:rPr>
              <a:t>2</a:t>
            </a:r>
            <a:r>
              <a:rPr lang="zh-CN" altLang="en-US" sz="2000" kern="0" dirty="0" smtClean="0">
                <a:solidFill>
                  <a:srgbClr val="000000"/>
                </a:solidFill>
                <a:latin typeface="宋体" pitchFamily="2" charset="-122"/>
                <a:ea typeface="宋体" pitchFamily="2" charset="-122"/>
              </a:rPr>
              <a:t>）用闭回路法检验该方案是否最优</a:t>
            </a:r>
          </a:p>
          <a:p>
            <a:pPr marL="622300" indent="279400" eaLnBrk="0" fontAlgn="base" hangingPunct="0">
              <a:lnSpc>
                <a:spcPct val="150000"/>
              </a:lnSpc>
              <a:spcAft>
                <a:spcPct val="0"/>
              </a:spcAft>
              <a:buClr>
                <a:srgbClr val="BBE0E3"/>
              </a:buClr>
              <a:buSzPct val="70000"/>
              <a:defRPr/>
            </a:pPr>
            <a:r>
              <a:rPr lang="en-US" altLang="zh-CN" sz="2000" kern="0" dirty="0" smtClean="0">
                <a:solidFill>
                  <a:srgbClr val="000000"/>
                </a:solidFill>
                <a:latin typeface="宋体" pitchFamily="2" charset="-122"/>
                <a:ea typeface="宋体" pitchFamily="2" charset="-122"/>
              </a:rPr>
              <a:t>3</a:t>
            </a:r>
            <a:r>
              <a:rPr lang="zh-CN" altLang="en-US" sz="2000" kern="0" dirty="0" smtClean="0">
                <a:solidFill>
                  <a:srgbClr val="000000"/>
                </a:solidFill>
                <a:latin typeface="宋体" pitchFamily="2" charset="-122"/>
                <a:ea typeface="宋体" pitchFamily="2" charset="-122"/>
              </a:rPr>
              <a:t>）调整运输方案</a:t>
            </a:r>
          </a:p>
          <a:p>
            <a:pPr marL="622300" indent="279400" eaLnBrk="0" fontAlgn="base" hangingPunct="0">
              <a:lnSpc>
                <a:spcPct val="150000"/>
              </a:lnSpc>
              <a:spcAft>
                <a:spcPct val="0"/>
              </a:spcAft>
              <a:buClr>
                <a:srgbClr val="BBE0E3"/>
              </a:buClr>
              <a:buSzPct val="70000"/>
              <a:defRPr/>
            </a:pPr>
            <a:r>
              <a:rPr lang="en-US" altLang="zh-CN" sz="2000" kern="0" dirty="0" smtClean="0">
                <a:solidFill>
                  <a:srgbClr val="000000"/>
                </a:solidFill>
                <a:latin typeface="宋体" pitchFamily="2" charset="-122"/>
                <a:ea typeface="宋体" pitchFamily="2" charset="-122"/>
              </a:rPr>
              <a:t>4</a:t>
            </a:r>
            <a:r>
              <a:rPr lang="zh-CN" altLang="en-US" sz="2000" kern="0" dirty="0" smtClean="0">
                <a:solidFill>
                  <a:srgbClr val="000000"/>
                </a:solidFill>
                <a:latin typeface="宋体" pitchFamily="2" charset="-122"/>
                <a:ea typeface="宋体" pitchFamily="2" charset="-122"/>
              </a:rPr>
              <a:t>）重复以上</a:t>
            </a:r>
            <a:r>
              <a:rPr lang="en-US" altLang="zh-CN" sz="2000" kern="0" dirty="0" smtClean="0">
                <a:solidFill>
                  <a:srgbClr val="000000"/>
                </a:solidFill>
                <a:latin typeface="宋体" pitchFamily="2" charset="-122"/>
                <a:ea typeface="宋体" pitchFamily="2" charset="-122"/>
              </a:rPr>
              <a:t>2</a:t>
            </a:r>
            <a:r>
              <a:rPr lang="zh-CN" altLang="en-US" sz="2000" kern="0" dirty="0" smtClean="0">
                <a:solidFill>
                  <a:srgbClr val="000000"/>
                </a:solidFill>
                <a:latin typeface="宋体" pitchFamily="2" charset="-122"/>
                <a:ea typeface="宋体" pitchFamily="2" charset="-122"/>
              </a:rPr>
              <a:t>），</a:t>
            </a:r>
            <a:r>
              <a:rPr lang="en-US" altLang="zh-CN" sz="2000" kern="0" dirty="0" smtClean="0">
                <a:solidFill>
                  <a:srgbClr val="000000"/>
                </a:solidFill>
                <a:latin typeface="宋体" pitchFamily="2" charset="-122"/>
                <a:ea typeface="宋体" pitchFamily="2" charset="-122"/>
              </a:rPr>
              <a:t>3</a:t>
            </a:r>
            <a:r>
              <a:rPr lang="zh-CN" altLang="en-US" sz="2000" kern="0" dirty="0" smtClean="0">
                <a:solidFill>
                  <a:srgbClr val="000000"/>
                </a:solidFill>
                <a:latin typeface="宋体" pitchFamily="2" charset="-122"/>
                <a:ea typeface="宋体" pitchFamily="2" charset="-122"/>
              </a:rPr>
              <a:t>）步骤，直到全部检验数非负，即得问题的最优解</a:t>
            </a:r>
          </a:p>
          <a:p>
            <a:pPr indent="371301" eaLnBrk="0" fontAlgn="base" hangingPunct="0">
              <a:lnSpc>
                <a:spcPct val="150000"/>
              </a:lnSpc>
              <a:spcAft>
                <a:spcPct val="0"/>
              </a:spcAft>
              <a:buClr>
                <a:srgbClr val="BBE0E3"/>
              </a:buClr>
              <a:buSzPct val="70000"/>
              <a:defRPr/>
            </a:pPr>
            <a:endParaRPr lang="zh-CN" altLang="en-US" sz="2400" kern="0" dirty="0" smtClean="0">
              <a:solidFill>
                <a:srgbClr val="000000"/>
              </a:solidFill>
              <a:latin typeface="宋体" pitchFamily="2" charset="-122"/>
              <a:ea typeface="宋体" pitchFamily="2" charset="-122"/>
            </a:endParaRPr>
          </a:p>
        </p:txBody>
      </p:sp>
      <p:sp>
        <p:nvSpPr>
          <p:cNvPr id="4" name="竖卷形 3"/>
          <p:cNvSpPr/>
          <p:nvPr/>
        </p:nvSpPr>
        <p:spPr>
          <a:xfrm>
            <a:off x="179512" y="1273324"/>
            <a:ext cx="7056784" cy="3528392"/>
          </a:xfrm>
          <a:prstGeom prst="verticalScroll">
            <a:avLst/>
          </a:prstGeom>
          <a:noFill/>
          <a:ln>
            <a:solidFill>
              <a:srgbClr val="CC9900"/>
            </a:solidFill>
          </a:ln>
          <a:effectLst>
            <a:outerShdw blurRad="76200" dist="12700" dir="2700000" sy="-23000" kx="-800400" algn="bl" rotWithShape="0">
              <a:srgbClr val="00B0F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2483768" y="985292"/>
            <a:ext cx="5976664" cy="4524315"/>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某物流公司有三个仓库，每天向四个超市供应某种货物。已知三个仓库</a:t>
            </a:r>
            <a:r>
              <a:rPr lang="en-US" altLang="zh-CN" sz="2400" dirty="0" smtClean="0">
                <a:latin typeface="宋体" panose="02010600030101010101" pitchFamily="2" charset="-122"/>
                <a:ea typeface="宋体" panose="02010600030101010101" pitchFamily="2" charset="-122"/>
              </a:rPr>
              <a:t>A1 </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A2 </a:t>
            </a:r>
            <a:r>
              <a:rPr lang="zh-CN" altLang="en-US" sz="2400" dirty="0" smtClean="0">
                <a:latin typeface="宋体" panose="02010600030101010101" pitchFamily="2" charset="-122"/>
                <a:ea typeface="宋体" panose="02010600030101010101" pitchFamily="2" charset="-122"/>
              </a:rPr>
              <a:t>和</a:t>
            </a:r>
            <a:r>
              <a:rPr lang="en-US" altLang="zh-CN" sz="2400" dirty="0" smtClean="0">
                <a:latin typeface="宋体" panose="02010600030101010101" pitchFamily="2" charset="-122"/>
                <a:ea typeface="宋体" panose="02010600030101010101" pitchFamily="2" charset="-122"/>
              </a:rPr>
              <a:t>A3</a:t>
            </a:r>
            <a:r>
              <a:rPr lang="zh-CN" altLang="en-US" sz="2400" dirty="0" smtClean="0">
                <a:latin typeface="宋体" panose="02010600030101010101" pitchFamily="2" charset="-122"/>
                <a:ea typeface="宋体" panose="02010600030101010101" pitchFamily="2" charset="-122"/>
              </a:rPr>
              <a:t>的货物储藏量分别为</a:t>
            </a:r>
            <a:r>
              <a:rPr lang="en-US" altLang="zh-CN" sz="2400" dirty="0" smtClean="0">
                <a:latin typeface="宋体" panose="02010600030101010101" pitchFamily="2" charset="-122"/>
                <a:ea typeface="宋体" panose="02010600030101010101" pitchFamily="2" charset="-122"/>
              </a:rPr>
              <a:t>7</a:t>
            </a:r>
            <a:r>
              <a:rPr lang="zh-CN" altLang="en-US" sz="2400" dirty="0" smtClean="0">
                <a:latin typeface="宋体" panose="02010600030101010101" pitchFamily="2" charset="-122"/>
                <a:ea typeface="宋体" panose="02010600030101010101" pitchFamily="2" charset="-122"/>
              </a:rPr>
              <a:t>箱、</a:t>
            </a:r>
            <a:r>
              <a:rPr lang="en-US" altLang="zh-CN" sz="2400" dirty="0" smtClean="0">
                <a:latin typeface="宋体" panose="02010600030101010101" pitchFamily="2" charset="-122"/>
                <a:ea typeface="宋体" panose="02010600030101010101" pitchFamily="2" charset="-122"/>
              </a:rPr>
              <a:t>4</a:t>
            </a:r>
            <a:r>
              <a:rPr lang="zh-CN" altLang="en-US" sz="2400" dirty="0" smtClean="0">
                <a:latin typeface="宋体" panose="02010600030101010101" pitchFamily="2" charset="-122"/>
                <a:ea typeface="宋体" panose="02010600030101010101" pitchFamily="2" charset="-122"/>
              </a:rPr>
              <a:t>箱和</a:t>
            </a:r>
            <a:r>
              <a:rPr lang="en-US" altLang="zh-CN" sz="2400" dirty="0" smtClean="0">
                <a:latin typeface="宋体" panose="02010600030101010101" pitchFamily="2" charset="-122"/>
                <a:ea typeface="宋体" panose="02010600030101010101" pitchFamily="2" charset="-122"/>
              </a:rPr>
              <a:t>9</a:t>
            </a:r>
            <a:r>
              <a:rPr lang="zh-CN" altLang="en-US" sz="2400" dirty="0" smtClean="0">
                <a:latin typeface="宋体" panose="02010600030101010101" pitchFamily="2" charset="-122"/>
                <a:ea typeface="宋体" panose="02010600030101010101" pitchFamily="2" charset="-122"/>
              </a:rPr>
              <a:t>箱。该物流公司把这些货物分别送往</a:t>
            </a:r>
            <a:r>
              <a:rPr lang="en-US" altLang="zh-CN" sz="2400" dirty="0" smtClean="0">
                <a:latin typeface="宋体" panose="02010600030101010101" pitchFamily="2" charset="-122"/>
                <a:ea typeface="宋体" panose="02010600030101010101" pitchFamily="2" charset="-122"/>
              </a:rPr>
              <a:t>B1 </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B2 </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B3 </a:t>
            </a:r>
            <a:r>
              <a:rPr lang="zh-CN" altLang="en-US" sz="2400" dirty="0" smtClean="0">
                <a:latin typeface="宋体" panose="02010600030101010101" pitchFamily="2" charset="-122"/>
                <a:ea typeface="宋体" panose="02010600030101010101" pitchFamily="2" charset="-122"/>
              </a:rPr>
              <a:t>和</a:t>
            </a:r>
            <a:r>
              <a:rPr lang="en-US" altLang="zh-CN" sz="2400" dirty="0" smtClean="0">
                <a:latin typeface="宋体" panose="02010600030101010101" pitchFamily="2" charset="-122"/>
                <a:ea typeface="宋体" panose="02010600030101010101" pitchFamily="2" charset="-122"/>
              </a:rPr>
              <a:t>B4</a:t>
            </a:r>
            <a:r>
              <a:rPr lang="zh-CN" altLang="en-US" sz="2400" dirty="0" smtClean="0">
                <a:latin typeface="宋体" panose="02010600030101010101" pitchFamily="2" charset="-122"/>
                <a:ea typeface="宋体" panose="02010600030101010101" pitchFamily="2" charset="-122"/>
              </a:rPr>
              <a:t>四个超市，各超市每日销量分别为</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箱、 </a:t>
            </a:r>
            <a:r>
              <a:rPr lang="en-US" altLang="zh-CN" sz="2400" dirty="0" smtClean="0">
                <a:latin typeface="宋体" panose="02010600030101010101" pitchFamily="2" charset="-122"/>
                <a:ea typeface="宋体" panose="02010600030101010101" pitchFamily="2" charset="-122"/>
              </a:rPr>
              <a:t>6</a:t>
            </a:r>
            <a:r>
              <a:rPr lang="zh-CN" altLang="en-US" sz="2400" dirty="0" smtClean="0">
                <a:latin typeface="宋体" panose="02010600030101010101" pitchFamily="2" charset="-122"/>
                <a:ea typeface="宋体" panose="02010600030101010101" pitchFamily="2" charset="-122"/>
              </a:rPr>
              <a:t>箱、 </a:t>
            </a:r>
            <a:r>
              <a:rPr lang="en-US" altLang="zh-CN" sz="2400" dirty="0" smtClean="0">
                <a:latin typeface="宋体" panose="02010600030101010101" pitchFamily="2" charset="-122"/>
                <a:ea typeface="宋体" panose="02010600030101010101" pitchFamily="2" charset="-122"/>
              </a:rPr>
              <a:t>5</a:t>
            </a:r>
            <a:r>
              <a:rPr lang="zh-CN" altLang="en-US" sz="2400" dirty="0" smtClean="0">
                <a:latin typeface="宋体" panose="02010600030101010101" pitchFamily="2" charset="-122"/>
                <a:ea typeface="宋体" panose="02010600030101010101" pitchFamily="2" charset="-122"/>
              </a:rPr>
              <a:t>箱和</a:t>
            </a:r>
            <a:r>
              <a:rPr lang="en-US" altLang="zh-CN" sz="2400" dirty="0" smtClean="0">
                <a:latin typeface="宋体" panose="02010600030101010101" pitchFamily="2" charset="-122"/>
                <a:ea typeface="宋体" panose="02010600030101010101" pitchFamily="2" charset="-122"/>
              </a:rPr>
              <a:t>6</a:t>
            </a:r>
            <a:r>
              <a:rPr lang="zh-CN" altLang="en-US" sz="2400" dirty="0" smtClean="0">
                <a:latin typeface="宋体" panose="02010600030101010101" pitchFamily="2" charset="-122"/>
                <a:ea typeface="宋体" panose="02010600030101010101" pitchFamily="2" charset="-122"/>
              </a:rPr>
              <a:t>箱。试用表上作业法求解满足供需要求的最佳调运方案，使总运费最少。</a:t>
            </a:r>
          </a:p>
          <a:p>
            <a:pPr indent="457200">
              <a:lnSpc>
                <a:spcPct val="150000"/>
              </a:lnSpc>
            </a:pPr>
            <a:endParaRPr lang="zh-CN" altLang="en-US" sz="2400" dirty="0"/>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8412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例</a:t>
            </a:r>
            <a:endParaRPr lang="zh-CN" altLang="en-US" sz="2800" b="1" dirty="0">
              <a:solidFill>
                <a:srgbClr val="7030A0"/>
              </a:solidFill>
              <a:latin typeface="宋体" pitchFamily="2" charset="-122"/>
              <a:ea typeface="宋体" pitchFamily="2" charset="-122"/>
            </a:endParaRPr>
          </a:p>
        </p:txBody>
      </p:sp>
      <p:pic>
        <p:nvPicPr>
          <p:cNvPr id="4098" name="Picture 2"/>
          <p:cNvPicPr>
            <a:picLocks noChangeAspect="1" noChangeArrowheads="1"/>
          </p:cNvPicPr>
          <p:nvPr/>
        </p:nvPicPr>
        <p:blipFill>
          <a:blip r:embed="rId2" cstate="print"/>
          <a:srcRect/>
          <a:stretch>
            <a:fillRect/>
          </a:stretch>
        </p:blipFill>
        <p:spPr bwMode="auto">
          <a:xfrm>
            <a:off x="467544" y="1921396"/>
            <a:ext cx="1823614" cy="294282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827586" y="1777380"/>
          <a:ext cx="7458262" cy="2346960"/>
        </p:xfrm>
        <a:graphic>
          <a:graphicData uri="http://schemas.openxmlformats.org/drawingml/2006/table">
            <a:tbl>
              <a:tblPr/>
              <a:tblGrid>
                <a:gridCol w="1242752"/>
                <a:gridCol w="1242752"/>
                <a:gridCol w="1242752"/>
                <a:gridCol w="1242752"/>
                <a:gridCol w="1243627"/>
                <a:gridCol w="1243627"/>
              </a:tblGrid>
              <a:tr h="0">
                <a:tc>
                  <a:txBody>
                    <a:bodyPr/>
                    <a:lstStyle/>
                    <a:p>
                      <a:pPr algn="ctr">
                        <a:spcBef>
                          <a:spcPts val="600"/>
                        </a:spcBef>
                        <a:spcAft>
                          <a:spcPts val="600"/>
                        </a:spcAft>
                      </a:pPr>
                      <a:r>
                        <a:rPr lang="zh-CN" sz="2400" kern="100">
                          <a:latin typeface="宋体" pitchFamily="2" charset="-122"/>
                          <a:ea typeface="宋体" pitchFamily="2" charset="-122"/>
                          <a:cs typeface="Times New Roman"/>
                        </a:rPr>
                        <a:t>超市</a:t>
                      </a:r>
                    </a:p>
                    <a:p>
                      <a:pPr algn="ctr">
                        <a:spcBef>
                          <a:spcPts val="600"/>
                        </a:spcBef>
                        <a:spcAft>
                          <a:spcPts val="600"/>
                        </a:spcAft>
                      </a:pPr>
                      <a:r>
                        <a:rPr lang="zh-CN" sz="2400" kern="100">
                          <a:latin typeface="宋体" pitchFamily="2" charset="-122"/>
                          <a:ea typeface="宋体" pitchFamily="2" charset="-122"/>
                          <a:cs typeface="Times New Roman"/>
                        </a:rPr>
                        <a:t>仓库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B1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B2</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B3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B4</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宋体" pitchFamily="2" charset="-122"/>
                          <a:ea typeface="宋体" pitchFamily="2" charset="-122"/>
                          <a:cs typeface="Times New Roman"/>
                        </a:rPr>
                        <a:t>储藏量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宋体" pitchFamily="2" charset="-122"/>
                          <a:ea typeface="宋体" pitchFamily="2" charset="-122"/>
                          <a:cs typeface="Times New Roman"/>
                        </a:rPr>
                        <a:t>A1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宋体" pitchFamily="2" charset="-122"/>
                          <a:ea typeface="宋体" pitchFamily="2" charset="-122"/>
                          <a:cs typeface="Times New Roman"/>
                        </a:rPr>
                        <a:t>A2</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9</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2</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8</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4</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宋体" pitchFamily="2" charset="-122"/>
                          <a:ea typeface="宋体" pitchFamily="2" charset="-122"/>
                          <a:cs typeface="Times New Roman"/>
                        </a:rPr>
                        <a:t>A3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4</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9</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宋体" pitchFamily="2" charset="-122"/>
                          <a:ea typeface="宋体" pitchFamily="2" charset="-122"/>
                          <a:cs typeface="Times New Roman"/>
                        </a:rPr>
                        <a:t>销量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6</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6</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宋体" pitchFamily="2" charset="-122"/>
                          <a:ea typeface="宋体" pitchFamily="2" charset="-122"/>
                          <a:cs typeface="Times New Roman"/>
                        </a:rPr>
                        <a:t>20</a:t>
                      </a:r>
                      <a:endParaRPr lang="zh-CN" sz="24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该问题的供销平衡表和单位运价表</a:t>
            </a:r>
            <a:endParaRPr lang="zh-CN" altLang="en-US" sz="2400" b="1"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第一步，求初始调运方案</a:t>
            </a:r>
            <a:endParaRPr lang="zh-CN" altLang="en-US" sz="2400" b="1" dirty="0">
              <a:latin typeface="宋体" pitchFamily="2" charset="-122"/>
              <a:ea typeface="宋体" pitchFamily="2" charset="-122"/>
            </a:endParaRPr>
          </a:p>
        </p:txBody>
      </p:sp>
      <p:graphicFrame>
        <p:nvGraphicFramePr>
          <p:cNvPr id="5" name="表格 4"/>
          <p:cNvGraphicFramePr>
            <a:graphicFrameLocks noGrp="1"/>
          </p:cNvGraphicFramePr>
          <p:nvPr/>
        </p:nvGraphicFramePr>
        <p:xfrm>
          <a:off x="683565" y="1744980"/>
          <a:ext cx="7776866" cy="2346960"/>
        </p:xfrm>
        <a:graphic>
          <a:graphicData uri="http://schemas.openxmlformats.org/drawingml/2006/table">
            <a:tbl>
              <a:tblPr/>
              <a:tblGrid>
                <a:gridCol w="1295840"/>
                <a:gridCol w="1295840"/>
                <a:gridCol w="1295840"/>
                <a:gridCol w="1295840"/>
                <a:gridCol w="1296753"/>
                <a:gridCol w="1296753"/>
              </a:tblGrid>
              <a:tr h="0">
                <a:tc>
                  <a:txBody>
                    <a:bodyPr/>
                    <a:lstStyle/>
                    <a:p>
                      <a:pPr algn="ctr">
                        <a:spcBef>
                          <a:spcPts val="600"/>
                        </a:spcBef>
                        <a:spcAft>
                          <a:spcPts val="600"/>
                        </a:spcAft>
                      </a:pPr>
                      <a:r>
                        <a:rPr lang="zh-CN" sz="2400" kern="100" dirty="0">
                          <a:latin typeface="宋体" pitchFamily="2" charset="-122"/>
                          <a:ea typeface="宋体" pitchFamily="2" charset="-122"/>
                          <a:cs typeface="Times New Roman"/>
                        </a:rPr>
                        <a:t>超市</a:t>
                      </a:r>
                    </a:p>
                    <a:p>
                      <a:pPr algn="ctr">
                        <a:spcBef>
                          <a:spcPts val="600"/>
                        </a:spcBef>
                        <a:spcAft>
                          <a:spcPts val="600"/>
                        </a:spcAft>
                      </a:pPr>
                      <a:r>
                        <a:rPr lang="zh-CN" sz="2400" kern="100" dirty="0">
                          <a:latin typeface="宋体" pitchFamily="2" charset="-122"/>
                          <a:ea typeface="宋体" pitchFamily="2" charset="-122"/>
                          <a:cs typeface="Times New Roman"/>
                        </a:rPr>
                        <a:t>仓库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B1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B2</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B3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B4</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宋体" pitchFamily="2" charset="-122"/>
                          <a:ea typeface="宋体" pitchFamily="2" charset="-122"/>
                          <a:cs typeface="Times New Roman"/>
                        </a:rPr>
                        <a:t>储藏量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宋体" pitchFamily="2" charset="-122"/>
                          <a:ea typeface="宋体" pitchFamily="2" charset="-122"/>
                          <a:cs typeface="Times New Roman"/>
                        </a:rPr>
                        <a:t>A1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宋体" pitchFamily="2" charset="-122"/>
                          <a:ea typeface="宋体" pitchFamily="2" charset="-122"/>
                          <a:cs typeface="Times New Roman"/>
                        </a:rPr>
                        <a:t>A2</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9</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2</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8</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4/1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宋体" pitchFamily="2" charset="-122"/>
                          <a:ea typeface="宋体" pitchFamily="2" charset="-122"/>
                          <a:cs typeface="Times New Roman"/>
                        </a:rPr>
                        <a:t>A3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4</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9</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宋体" pitchFamily="2" charset="-122"/>
                          <a:ea typeface="宋体" pitchFamily="2" charset="-122"/>
                          <a:cs typeface="Times New Roman"/>
                        </a:rPr>
                        <a:t>销量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3/0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6</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smtClean="0">
                          <a:latin typeface="宋体" pitchFamily="2" charset="-122"/>
                          <a:ea typeface="宋体" pitchFamily="2" charset="-122"/>
                          <a:cs typeface="Times New Roman"/>
                        </a:rPr>
                        <a:t>5</a:t>
                      </a:r>
                      <a:endParaRPr lang="zh-CN" sz="24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6</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宋体" pitchFamily="2" charset="-122"/>
                          <a:ea typeface="宋体" pitchFamily="2" charset="-122"/>
                          <a:cs typeface="Times New Roman"/>
                        </a:rPr>
                        <a:t>20</a:t>
                      </a:r>
                      <a:endParaRPr lang="zh-CN" sz="24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068777"/>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491880" y="1633364"/>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任务一：物流运</a:t>
            </a:r>
            <a:r>
              <a:rPr lang="zh-CN" altLang="en-US" sz="2400" b="1" dirty="0" smtClean="0">
                <a:latin typeface="宋体" pitchFamily="2" charset="-122"/>
                <a:ea typeface="宋体" pitchFamily="2" charset="-122"/>
              </a:rPr>
              <a:t>输方式决策</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 xmlns:a16="http://schemas.microsoft.com/office/drawing/2014/main"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：物流运输车辆运行路线决策</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491880" y="2353444"/>
            <a:ext cx="417646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任务二：物流运</a:t>
            </a:r>
            <a:r>
              <a:rPr lang="zh-CN" altLang="en-US" sz="2400" b="1" dirty="0" smtClean="0">
                <a:latin typeface="宋体" pitchFamily="2" charset="-122"/>
                <a:ea typeface="宋体" pitchFamily="2" charset="-122"/>
              </a:rPr>
              <a:t>输路线决策</a:t>
            </a:r>
            <a:endParaRPr lang="zh-CN" altLang="en-US" sz="2400" b="1" dirty="0">
              <a:latin typeface="宋体" pitchFamily="2" charset="-122"/>
              <a:ea typeface="宋体" pitchFamily="2" charset="-122"/>
            </a:endParaRPr>
          </a:p>
        </p:txBody>
      </p:sp>
      <p:sp>
        <p:nvSpPr>
          <p:cNvPr id="26" name="矩形 25">
            <a:extLst>
              <a:ext uri="{FF2B5EF4-FFF2-40B4-BE49-F238E27FC236}">
                <a16:creationId xmlns="" xmlns:a16="http://schemas.microsoft.com/office/drawing/2014/main" id="{810FAAC4-2946-4187-AE48-B2616F293B3B}"/>
              </a:ext>
            </a:extLst>
          </p:cNvPr>
          <p:cNvSpPr/>
          <p:nvPr/>
        </p:nvSpPr>
        <p:spPr>
          <a:xfrm>
            <a:off x="467544" y="1057300"/>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546099"/>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项目十一   物流运输决策</a:t>
            </a:r>
            <a:endParaRPr lang="zh-CN" altLang="en-US" sz="3600" dirty="0">
              <a:solidFill>
                <a:srgbClr val="FF000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83567" y="1744980"/>
          <a:ext cx="7704856" cy="2346960"/>
        </p:xfrm>
        <a:graphic>
          <a:graphicData uri="http://schemas.openxmlformats.org/drawingml/2006/table">
            <a:tbl>
              <a:tblPr/>
              <a:tblGrid>
                <a:gridCol w="1283841"/>
                <a:gridCol w="1283841"/>
                <a:gridCol w="1283841"/>
                <a:gridCol w="1283841"/>
                <a:gridCol w="1284746"/>
                <a:gridCol w="1284746"/>
              </a:tblGrid>
              <a:tr h="0">
                <a:tc>
                  <a:txBody>
                    <a:bodyPr/>
                    <a:lstStyle/>
                    <a:p>
                      <a:pPr algn="ctr">
                        <a:spcBef>
                          <a:spcPts val="600"/>
                        </a:spcBef>
                        <a:spcAft>
                          <a:spcPts val="600"/>
                        </a:spcAft>
                      </a:pPr>
                      <a:r>
                        <a:rPr lang="zh-CN" sz="2400" kern="100" dirty="0">
                          <a:latin typeface="Calibri"/>
                          <a:ea typeface="宋体"/>
                          <a:cs typeface="Times New Roman"/>
                        </a:rPr>
                        <a:t>超市</a:t>
                      </a:r>
                    </a:p>
                    <a:p>
                      <a:pPr algn="ctr">
                        <a:spcBef>
                          <a:spcPts val="600"/>
                        </a:spcBef>
                        <a:spcAft>
                          <a:spcPts val="600"/>
                        </a:spcAft>
                      </a:pPr>
                      <a:r>
                        <a:rPr lang="zh-CN" sz="2400" kern="100" dirty="0">
                          <a:latin typeface="Calibri"/>
                          <a:ea typeface="宋体"/>
                          <a:cs typeface="Times New Roman"/>
                        </a:rPr>
                        <a:t>仓库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Calibri"/>
                          <a:ea typeface="宋体"/>
                          <a:cs typeface="Times New Roman"/>
                        </a:rPr>
                        <a:t>储藏量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2/1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8</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4/1/0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Calibri"/>
                          <a:ea typeface="宋体"/>
                          <a:cs typeface="Times New Roman"/>
                        </a:rPr>
                        <a:t>销量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smtClean="0">
                          <a:latin typeface="Calibri"/>
                          <a:ea typeface="宋体"/>
                          <a:cs typeface="Times New Roman"/>
                        </a:rPr>
                        <a:t>5/4</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Calibri"/>
                          <a:ea typeface="宋体"/>
                          <a:cs typeface="Times New Roman"/>
                        </a:rPr>
                        <a:t>20</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899593" y="1705372"/>
          <a:ext cx="7488830" cy="2346960"/>
        </p:xfrm>
        <a:graphic>
          <a:graphicData uri="http://schemas.openxmlformats.org/drawingml/2006/table">
            <a:tbl>
              <a:tblPr/>
              <a:tblGrid>
                <a:gridCol w="1247845"/>
                <a:gridCol w="1247845"/>
                <a:gridCol w="1247845"/>
                <a:gridCol w="1247845"/>
                <a:gridCol w="1248725"/>
                <a:gridCol w="1248725"/>
              </a:tblGrid>
              <a:tr h="0">
                <a:tc>
                  <a:txBody>
                    <a:bodyPr/>
                    <a:lstStyle/>
                    <a:p>
                      <a:pPr algn="ctr">
                        <a:spcBef>
                          <a:spcPts val="600"/>
                        </a:spcBef>
                        <a:spcAft>
                          <a:spcPts val="600"/>
                        </a:spcAft>
                      </a:pPr>
                      <a:r>
                        <a:rPr lang="zh-CN" sz="2400" kern="100" dirty="0">
                          <a:latin typeface="Calibri"/>
                          <a:ea typeface="宋体"/>
                          <a:cs typeface="Times New Roman"/>
                        </a:rPr>
                        <a:t>超市</a:t>
                      </a:r>
                    </a:p>
                    <a:p>
                      <a:pPr algn="ctr">
                        <a:spcBef>
                          <a:spcPts val="600"/>
                        </a:spcBef>
                        <a:spcAft>
                          <a:spcPts val="600"/>
                        </a:spcAft>
                      </a:pPr>
                      <a:r>
                        <a:rPr lang="zh-CN" sz="2400" kern="100" dirty="0">
                          <a:latin typeface="Calibri"/>
                          <a:ea typeface="宋体"/>
                          <a:cs typeface="Times New Roman"/>
                        </a:rPr>
                        <a:t>仓库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Calibri"/>
                          <a:ea typeface="宋体"/>
                          <a:cs typeface="Times New Roman"/>
                        </a:rPr>
                        <a:t>储藏量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10/3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7/3/0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2/1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8</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4/1/0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9/3/0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Calibri"/>
                          <a:ea typeface="宋体"/>
                          <a:cs typeface="Times New Roman"/>
                        </a:rPr>
                        <a:t>销量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5/4/0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Calibri"/>
                          <a:ea typeface="宋体"/>
                          <a:cs typeface="Times New Roman"/>
                        </a:rPr>
                        <a:t>20</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043608" y="769268"/>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初始调运方案如下</a:t>
            </a:r>
            <a:endParaRPr lang="zh-CN" altLang="en-US" sz="2400" b="1" dirty="0">
              <a:latin typeface="宋体" pitchFamily="2" charset="-122"/>
              <a:ea typeface="宋体" pitchFamily="2" charset="-122"/>
            </a:endParaRPr>
          </a:p>
        </p:txBody>
      </p:sp>
      <p:graphicFrame>
        <p:nvGraphicFramePr>
          <p:cNvPr id="6" name="表格 5"/>
          <p:cNvGraphicFramePr>
            <a:graphicFrameLocks noGrp="1"/>
          </p:cNvGraphicFramePr>
          <p:nvPr/>
        </p:nvGraphicFramePr>
        <p:xfrm>
          <a:off x="899593" y="1705372"/>
          <a:ext cx="7488830" cy="2346960"/>
        </p:xfrm>
        <a:graphic>
          <a:graphicData uri="http://schemas.openxmlformats.org/drawingml/2006/table">
            <a:tbl>
              <a:tblPr/>
              <a:tblGrid>
                <a:gridCol w="1247845"/>
                <a:gridCol w="1247845"/>
                <a:gridCol w="1247845"/>
                <a:gridCol w="1247845"/>
                <a:gridCol w="1248725"/>
                <a:gridCol w="1248725"/>
              </a:tblGrid>
              <a:tr h="0">
                <a:tc>
                  <a:txBody>
                    <a:bodyPr/>
                    <a:lstStyle/>
                    <a:p>
                      <a:pPr algn="ctr">
                        <a:spcBef>
                          <a:spcPts val="600"/>
                        </a:spcBef>
                        <a:spcAft>
                          <a:spcPts val="600"/>
                        </a:spcAft>
                      </a:pPr>
                      <a:r>
                        <a:rPr lang="zh-CN" sz="2400" kern="100" dirty="0">
                          <a:latin typeface="Calibri"/>
                          <a:ea typeface="宋体"/>
                          <a:cs typeface="Times New Roman"/>
                        </a:rPr>
                        <a:t>超市</a:t>
                      </a:r>
                    </a:p>
                    <a:p>
                      <a:pPr algn="ctr">
                        <a:spcBef>
                          <a:spcPts val="600"/>
                        </a:spcBef>
                        <a:spcAft>
                          <a:spcPts val="600"/>
                        </a:spcAft>
                      </a:pPr>
                      <a:r>
                        <a:rPr lang="zh-CN" sz="2400" kern="100" dirty="0">
                          <a:latin typeface="Calibri"/>
                          <a:ea typeface="宋体"/>
                          <a:cs typeface="Times New Roman"/>
                        </a:rPr>
                        <a:t>仓库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Calibri"/>
                          <a:ea typeface="宋体"/>
                          <a:cs typeface="Times New Roman"/>
                        </a:rPr>
                        <a:t>储藏量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10/3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7/3/0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2/1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8</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4/1/0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9/3/0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Calibri"/>
                          <a:ea typeface="宋体"/>
                          <a:cs typeface="Times New Roman"/>
                        </a:rPr>
                        <a:t>销量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5/4/0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Calibri"/>
                          <a:ea typeface="宋体"/>
                          <a:cs typeface="Times New Roman"/>
                        </a:rPr>
                        <a:t>20</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文本框 1">
            <a:extLst>
              <a:ext uri="{FF2B5EF4-FFF2-40B4-BE49-F238E27FC236}">
                <a16:creationId xmlns="" xmlns:a16="http://schemas.microsoft.com/office/drawing/2014/main" id="{3A8767CE-6346-4233-8C01-3A72E4F351C9}"/>
              </a:ext>
            </a:extLst>
          </p:cNvPr>
          <p:cNvSpPr txBox="1"/>
          <p:nvPr/>
        </p:nvSpPr>
        <p:spPr>
          <a:xfrm>
            <a:off x="1331640" y="4513684"/>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此方案的总运费为</a:t>
            </a:r>
            <a:r>
              <a:rPr lang="en-US" altLang="zh-CN" sz="2400" b="1" dirty="0" smtClean="0">
                <a:latin typeface="宋体" pitchFamily="2" charset="-122"/>
                <a:ea typeface="宋体" pitchFamily="2" charset="-122"/>
              </a:rPr>
              <a:t>86</a:t>
            </a:r>
            <a:r>
              <a:rPr lang="zh-CN" altLang="en-US" sz="2400" b="1" dirty="0" smtClean="0">
                <a:latin typeface="宋体" pitchFamily="2" charset="-122"/>
                <a:ea typeface="宋体" pitchFamily="2" charset="-122"/>
              </a:rPr>
              <a:t>元</a:t>
            </a:r>
            <a:endParaRPr lang="zh-CN" altLang="en-US" sz="2400" b="1"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1445597"/>
            <a:ext cx="7128792" cy="3329758"/>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表上作业法要求，调运方案的数字格必须为</a:t>
            </a:r>
            <a:r>
              <a:rPr lang="en-US" altLang="zh-CN" sz="2400" dirty="0" smtClean="0">
                <a:latin typeface="宋体" panose="02010600030101010101" pitchFamily="2" charset="-122"/>
                <a:ea typeface="宋体" panose="02010600030101010101" pitchFamily="2" charset="-122"/>
              </a:rPr>
              <a:t>m+n-1</a:t>
            </a:r>
            <a:r>
              <a:rPr lang="zh-CN" altLang="en-US" sz="2400" dirty="0" smtClean="0">
                <a:latin typeface="宋体" panose="02010600030101010101" pitchFamily="2" charset="-122"/>
                <a:ea typeface="宋体" panose="02010600030101010101" pitchFamily="2" charset="-122"/>
              </a:rPr>
              <a:t>个，其中</a:t>
            </a:r>
            <a:r>
              <a:rPr lang="en-US" altLang="zh-CN" sz="2400" dirty="0" smtClean="0">
                <a:latin typeface="宋体" panose="02010600030101010101" pitchFamily="2" charset="-122"/>
                <a:ea typeface="宋体" panose="02010600030101010101" pitchFamily="2" charset="-122"/>
              </a:rPr>
              <a:t>m</a:t>
            </a:r>
            <a:r>
              <a:rPr lang="zh-CN" altLang="en-US" sz="2400" dirty="0" smtClean="0">
                <a:latin typeface="宋体" panose="02010600030101010101" pitchFamily="2" charset="-122"/>
                <a:ea typeface="宋体" panose="02010600030101010101" pitchFamily="2" charset="-122"/>
              </a:rPr>
              <a:t>为供应地个数，</a:t>
            </a:r>
            <a:r>
              <a:rPr lang="en-US" altLang="zh-CN" sz="2400" dirty="0" smtClean="0">
                <a:latin typeface="宋体" panose="02010600030101010101" pitchFamily="2" charset="-122"/>
                <a:ea typeface="宋体" panose="02010600030101010101" pitchFamily="2" charset="-122"/>
              </a:rPr>
              <a:t>n</a:t>
            </a:r>
            <a:r>
              <a:rPr lang="zh-CN" altLang="en-US" sz="2400" dirty="0" smtClean="0">
                <a:latin typeface="宋体" panose="02010600030101010101" pitchFamily="2" charset="-122"/>
                <a:ea typeface="宋体" panose="02010600030101010101" pitchFamily="2" charset="-122"/>
              </a:rPr>
              <a:t>为需求地个数，故该题的数字格为</a:t>
            </a:r>
            <a:r>
              <a:rPr lang="en-US" altLang="zh-CN" sz="2400" dirty="0" smtClean="0">
                <a:latin typeface="宋体" panose="02010600030101010101" pitchFamily="2" charset="-122"/>
                <a:ea typeface="宋体" panose="02010600030101010101" pitchFamily="2" charset="-122"/>
              </a:rPr>
              <a:t>3+4-1=6</a:t>
            </a:r>
            <a:r>
              <a:rPr lang="zh-CN" altLang="en-US" sz="2400" dirty="0" smtClean="0">
                <a:latin typeface="宋体" panose="02010600030101010101" pitchFamily="2" charset="-122"/>
                <a:ea typeface="宋体" panose="02010600030101010101" pitchFamily="2" charset="-122"/>
              </a:rPr>
              <a:t>个，且有数字格不构成闭回路。一般，用最小元素法给出的方案符合这一要求。出现退化时，要在同时被划去的行列中任选一个空格填</a:t>
            </a:r>
            <a:r>
              <a:rPr lang="en-US" altLang="zh-CN" sz="2400" dirty="0" smtClean="0">
                <a:latin typeface="宋体" panose="02010600030101010101" pitchFamily="2" charset="-122"/>
                <a:ea typeface="宋体" panose="02010600030101010101" pitchFamily="2" charset="-122"/>
              </a:rPr>
              <a:t>0</a:t>
            </a:r>
            <a:r>
              <a:rPr lang="zh-CN" altLang="en-US" sz="2400" dirty="0" smtClean="0">
                <a:latin typeface="宋体" panose="02010600030101010101" pitchFamily="2" charset="-122"/>
                <a:ea typeface="宋体" panose="02010600030101010101" pitchFamily="2" charset="-122"/>
              </a:rPr>
              <a:t>，此格作为有数字格。</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8412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注意</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第二步，用闭回路法检验该方案是否最优</a:t>
            </a:r>
            <a:endParaRPr lang="zh-CN" altLang="en-US" sz="2400" b="1" dirty="0">
              <a:latin typeface="宋体" pitchFamily="2" charset="-122"/>
              <a:ea typeface="宋体" pitchFamily="2" charset="-122"/>
            </a:endParaRPr>
          </a:p>
        </p:txBody>
      </p:sp>
      <p:graphicFrame>
        <p:nvGraphicFramePr>
          <p:cNvPr id="6" name="表格 5"/>
          <p:cNvGraphicFramePr>
            <a:graphicFrameLocks noGrp="1"/>
          </p:cNvGraphicFramePr>
          <p:nvPr/>
        </p:nvGraphicFramePr>
        <p:xfrm>
          <a:off x="683567" y="1734676"/>
          <a:ext cx="7992888" cy="2346960"/>
        </p:xfrm>
        <a:graphic>
          <a:graphicData uri="http://schemas.openxmlformats.org/drawingml/2006/table">
            <a:tbl>
              <a:tblPr/>
              <a:tblGrid>
                <a:gridCol w="1331835"/>
                <a:gridCol w="1331835"/>
                <a:gridCol w="1331835"/>
                <a:gridCol w="1331835"/>
                <a:gridCol w="1332774"/>
                <a:gridCol w="1332774"/>
              </a:tblGrid>
              <a:tr h="0">
                <a:tc>
                  <a:txBody>
                    <a:bodyPr/>
                    <a:lstStyle/>
                    <a:p>
                      <a:pPr algn="ctr">
                        <a:spcBef>
                          <a:spcPts val="600"/>
                        </a:spcBef>
                        <a:spcAft>
                          <a:spcPts val="600"/>
                        </a:spcAft>
                      </a:pPr>
                      <a:r>
                        <a:rPr lang="zh-CN" sz="2400" kern="100" dirty="0">
                          <a:latin typeface="Calibri"/>
                          <a:ea typeface="宋体"/>
                          <a:cs typeface="Times New Roman"/>
                        </a:rPr>
                        <a:t>超市</a:t>
                      </a:r>
                    </a:p>
                    <a:p>
                      <a:pPr algn="ctr">
                        <a:spcBef>
                          <a:spcPts val="600"/>
                        </a:spcBef>
                        <a:spcAft>
                          <a:spcPts val="600"/>
                        </a:spcAft>
                      </a:pPr>
                      <a:r>
                        <a:rPr lang="zh-CN" sz="2400" kern="100" dirty="0">
                          <a:latin typeface="Calibri"/>
                          <a:ea typeface="宋体"/>
                          <a:cs typeface="Times New Roman"/>
                        </a:rPr>
                        <a:t>仓库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Calibri"/>
                          <a:ea typeface="宋体"/>
                          <a:cs typeface="Times New Roman"/>
                        </a:rPr>
                        <a:t>储藏量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r>
                        <a:rPr lang="zh-CN" sz="2400" kern="100">
                          <a:latin typeface="Calibri"/>
                          <a:ea typeface="宋体"/>
                          <a:cs typeface="Times New Roman"/>
                        </a:rPr>
                        <a:t>（</a:t>
                      </a:r>
                      <a:r>
                        <a:rPr lang="en-US" sz="2400" kern="100">
                          <a:latin typeface="Calibri"/>
                          <a:ea typeface="宋体"/>
                          <a:cs typeface="Times New Roman"/>
                        </a:rPr>
                        <a:t>+1</a:t>
                      </a:r>
                      <a:r>
                        <a:rPr lang="zh-CN" sz="2400" kern="100">
                          <a:latin typeface="Calibri"/>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3/4</a:t>
                      </a:r>
                      <a:r>
                        <a:rPr lang="zh-CN" sz="2400" kern="100">
                          <a:latin typeface="Calibri"/>
                          <a:ea typeface="宋体"/>
                          <a:cs typeface="Times New Roman"/>
                        </a:rPr>
                        <a:t>（</a:t>
                      </a:r>
                      <a:r>
                        <a:rPr lang="en-US" sz="2400" kern="100">
                          <a:latin typeface="Calibri"/>
                          <a:ea typeface="宋体"/>
                          <a:cs typeface="Times New Roman"/>
                        </a:rPr>
                        <a:t>-1</a:t>
                      </a:r>
                      <a:r>
                        <a:rPr lang="zh-CN" sz="2400" kern="100">
                          <a:latin typeface="Calibri"/>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10/3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1/3</a:t>
                      </a:r>
                      <a:r>
                        <a:rPr lang="zh-CN" sz="2400" kern="100">
                          <a:latin typeface="Calibri"/>
                          <a:ea typeface="宋体"/>
                          <a:cs typeface="Times New Roman"/>
                        </a:rPr>
                        <a:t>（</a:t>
                      </a:r>
                      <a:r>
                        <a:rPr lang="en-US" sz="2400" kern="100">
                          <a:latin typeface="Calibri"/>
                          <a:ea typeface="宋体"/>
                          <a:cs typeface="Times New Roman"/>
                        </a:rPr>
                        <a:t>-1</a:t>
                      </a:r>
                      <a:r>
                        <a:rPr lang="zh-CN" sz="2400" kern="100">
                          <a:latin typeface="Calibri"/>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2/1</a:t>
                      </a:r>
                      <a:r>
                        <a:rPr lang="zh-CN" sz="2400" kern="100">
                          <a:latin typeface="Calibri"/>
                          <a:ea typeface="宋体"/>
                          <a:cs typeface="Times New Roman"/>
                        </a:rPr>
                        <a:t>（</a:t>
                      </a:r>
                      <a:r>
                        <a:rPr lang="en-US" sz="2400" kern="100">
                          <a:latin typeface="Calibri"/>
                          <a:ea typeface="宋体"/>
                          <a:cs typeface="Times New Roman"/>
                        </a:rPr>
                        <a:t>+1</a:t>
                      </a:r>
                      <a:r>
                        <a:rPr lang="zh-CN" sz="2400" kern="100">
                          <a:latin typeface="Calibri"/>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8</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Calibri"/>
                          <a:ea typeface="宋体"/>
                          <a:cs typeface="Times New Roman"/>
                        </a:rPr>
                        <a:t>销量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Calibri"/>
                          <a:ea typeface="宋体"/>
                          <a:cs typeface="Times New Roman"/>
                        </a:rPr>
                        <a:t>5</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Calibri"/>
                          <a:ea typeface="宋体"/>
                          <a:cs typeface="Times New Roman"/>
                        </a:rPr>
                        <a:t>20</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7" name="AutoShape 3"/>
          <p:cNvSpPr>
            <a:spLocks noChangeShapeType="1"/>
          </p:cNvSpPr>
          <p:nvPr/>
        </p:nvSpPr>
        <p:spPr bwMode="auto">
          <a:xfrm>
            <a:off x="4716016" y="2785492"/>
            <a:ext cx="0" cy="285750"/>
          </a:xfrm>
          <a:prstGeom prst="straightConnector1">
            <a:avLst/>
          </a:prstGeom>
          <a:noFill/>
          <a:ln w="158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6865" name="AutoShape 1"/>
          <p:cNvSpPr>
            <a:spLocks noChangeShapeType="1"/>
          </p:cNvSpPr>
          <p:nvPr/>
        </p:nvSpPr>
        <p:spPr bwMode="auto">
          <a:xfrm flipV="1">
            <a:off x="3203848" y="2667765"/>
            <a:ext cx="1728192" cy="45719"/>
          </a:xfrm>
          <a:prstGeom prst="straightConnector1">
            <a:avLst/>
          </a:prstGeom>
          <a:noFill/>
          <a:ln w="158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6866" name="AutoShape 2"/>
          <p:cNvSpPr>
            <a:spLocks noChangeShapeType="1"/>
          </p:cNvSpPr>
          <p:nvPr/>
        </p:nvSpPr>
        <p:spPr bwMode="auto">
          <a:xfrm flipV="1">
            <a:off x="3203848" y="2785492"/>
            <a:ext cx="0" cy="285750"/>
          </a:xfrm>
          <a:prstGeom prst="straightConnector1">
            <a:avLst/>
          </a:prstGeom>
          <a:noFill/>
          <a:ln w="158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6868" name="AutoShape 4"/>
          <p:cNvSpPr>
            <a:spLocks noChangeShapeType="1"/>
          </p:cNvSpPr>
          <p:nvPr/>
        </p:nvSpPr>
        <p:spPr bwMode="auto">
          <a:xfrm flipH="1" flipV="1">
            <a:off x="3203848" y="3217537"/>
            <a:ext cx="1656184" cy="45719"/>
          </a:xfrm>
          <a:prstGeom prst="straightConnector1">
            <a:avLst/>
          </a:prstGeom>
          <a:noFill/>
          <a:ln w="158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第三步，调整</a:t>
            </a:r>
            <a:endParaRPr lang="zh-CN" altLang="en-US" sz="2400" b="1" dirty="0">
              <a:latin typeface="宋体" pitchFamily="2" charset="-122"/>
              <a:ea typeface="宋体" pitchFamily="2" charset="-122"/>
            </a:endParaRPr>
          </a:p>
        </p:txBody>
      </p:sp>
      <p:graphicFrame>
        <p:nvGraphicFramePr>
          <p:cNvPr id="8" name="表格 7"/>
          <p:cNvGraphicFramePr>
            <a:graphicFrameLocks noGrp="1"/>
          </p:cNvGraphicFramePr>
          <p:nvPr/>
        </p:nvGraphicFramePr>
        <p:xfrm>
          <a:off x="1115616" y="1777380"/>
          <a:ext cx="6624736" cy="3230880"/>
        </p:xfrm>
        <a:graphic>
          <a:graphicData uri="http://schemas.openxmlformats.org/drawingml/2006/table">
            <a:tbl>
              <a:tblPr/>
              <a:tblGrid>
                <a:gridCol w="1103863"/>
                <a:gridCol w="1103863"/>
                <a:gridCol w="1103863"/>
                <a:gridCol w="1103863"/>
                <a:gridCol w="1104642"/>
                <a:gridCol w="1104642"/>
              </a:tblGrid>
              <a:tr h="0">
                <a:tc>
                  <a:txBody>
                    <a:bodyPr/>
                    <a:lstStyle/>
                    <a:p>
                      <a:pPr algn="ctr">
                        <a:spcBef>
                          <a:spcPts val="600"/>
                        </a:spcBef>
                        <a:spcAft>
                          <a:spcPts val="600"/>
                        </a:spcAft>
                      </a:pPr>
                      <a:r>
                        <a:rPr lang="zh-CN" sz="2400" kern="100" dirty="0">
                          <a:latin typeface="Calibri"/>
                          <a:ea typeface="宋体"/>
                          <a:cs typeface="Times New Roman"/>
                        </a:rPr>
                        <a:t>超市</a:t>
                      </a:r>
                    </a:p>
                    <a:p>
                      <a:pPr algn="ctr">
                        <a:spcBef>
                          <a:spcPts val="600"/>
                        </a:spcBef>
                        <a:spcAft>
                          <a:spcPts val="600"/>
                        </a:spcAft>
                      </a:pPr>
                      <a:r>
                        <a:rPr lang="zh-CN" sz="2400" kern="100" dirty="0">
                          <a:latin typeface="Calibri"/>
                          <a:ea typeface="宋体"/>
                          <a:cs typeface="Times New Roman"/>
                        </a:rPr>
                        <a:t>仓</a:t>
                      </a:r>
                      <a:r>
                        <a:rPr lang="zh-CN" sz="2400" kern="100" dirty="0" smtClean="0">
                          <a:latin typeface="Calibri"/>
                          <a:ea typeface="宋体"/>
                          <a:cs typeface="Times New Roman"/>
                        </a:rPr>
                        <a:t>库</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Calibri"/>
                          <a:ea typeface="宋体"/>
                          <a:cs typeface="Times New Roman"/>
                        </a:rPr>
                        <a:t>储藏量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3/4</a:t>
                      </a:r>
                      <a:r>
                        <a:rPr lang="zh-CN" sz="2400" kern="100">
                          <a:latin typeface="Calibri"/>
                          <a:ea typeface="宋体"/>
                          <a:cs typeface="Times New Roman"/>
                        </a:rPr>
                        <a:t>（</a:t>
                      </a:r>
                      <a:r>
                        <a:rPr lang="en-US" sz="2400" kern="100">
                          <a:latin typeface="Calibri"/>
                          <a:ea typeface="宋体"/>
                          <a:cs typeface="Times New Roman"/>
                        </a:rPr>
                        <a:t>+1</a:t>
                      </a:r>
                      <a:r>
                        <a:rPr lang="zh-CN" sz="2400" kern="100">
                          <a:latin typeface="Calibri"/>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Calibri"/>
                          <a:ea typeface="宋体"/>
                          <a:cs typeface="Times New Roman"/>
                        </a:rPr>
                        <a:t>10/3</a:t>
                      </a:r>
                      <a:r>
                        <a:rPr lang="zh-CN" sz="2400" kern="100" dirty="0">
                          <a:latin typeface="Calibri"/>
                          <a:ea typeface="宋体"/>
                          <a:cs typeface="Times New Roman"/>
                        </a:rPr>
                        <a:t>（</a:t>
                      </a:r>
                      <a:r>
                        <a:rPr lang="en-US" sz="2400" kern="100" dirty="0">
                          <a:latin typeface="Calibri"/>
                          <a:ea typeface="宋体"/>
                          <a:cs typeface="Times New Roman"/>
                        </a:rPr>
                        <a:t>-1</a:t>
                      </a:r>
                      <a:r>
                        <a:rPr lang="zh-CN" sz="2400" kern="100" dirty="0">
                          <a:latin typeface="Calibri"/>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smtClean="0">
                          <a:latin typeface="Calibri"/>
                          <a:ea typeface="宋体"/>
                          <a:cs typeface="Times New Roman"/>
                        </a:rPr>
                        <a:t>2/1</a:t>
                      </a:r>
                    </a:p>
                    <a:p>
                      <a:pPr algn="ctr">
                        <a:spcBef>
                          <a:spcPts val="600"/>
                        </a:spcBef>
                        <a:spcAft>
                          <a:spcPts val="600"/>
                        </a:spcAft>
                      </a:pPr>
                      <a:r>
                        <a:rPr lang="zh-CN" sz="2400" kern="100" dirty="0" smtClean="0">
                          <a:latin typeface="Calibri"/>
                          <a:ea typeface="宋体"/>
                          <a:cs typeface="Times New Roman"/>
                        </a:rPr>
                        <a:t>（</a:t>
                      </a:r>
                      <a:r>
                        <a:rPr lang="en-US" sz="2400" kern="100" dirty="0">
                          <a:latin typeface="Calibri"/>
                          <a:ea typeface="宋体"/>
                          <a:cs typeface="Times New Roman"/>
                        </a:rPr>
                        <a:t>-1</a:t>
                      </a:r>
                      <a:r>
                        <a:rPr lang="zh-CN" sz="2400" kern="100" dirty="0">
                          <a:latin typeface="Calibri"/>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smtClean="0">
                          <a:latin typeface="Calibri"/>
                          <a:ea typeface="宋体"/>
                          <a:cs typeface="Times New Roman"/>
                        </a:rPr>
                        <a:t>8</a:t>
                      </a:r>
                    </a:p>
                    <a:p>
                      <a:pPr algn="ctr">
                        <a:spcBef>
                          <a:spcPts val="600"/>
                        </a:spcBef>
                        <a:spcAft>
                          <a:spcPts val="600"/>
                        </a:spcAft>
                      </a:pPr>
                      <a:r>
                        <a:rPr lang="zh-CN" sz="2400" kern="100" dirty="0" smtClean="0">
                          <a:latin typeface="Calibri"/>
                          <a:ea typeface="宋体"/>
                          <a:cs typeface="Times New Roman"/>
                        </a:rPr>
                        <a:t>（</a:t>
                      </a:r>
                      <a:r>
                        <a:rPr lang="en-US" sz="2400" kern="100" dirty="0">
                          <a:latin typeface="Calibri"/>
                          <a:ea typeface="宋体"/>
                          <a:cs typeface="Times New Roman"/>
                        </a:rPr>
                        <a:t>+1</a:t>
                      </a:r>
                      <a:r>
                        <a:rPr lang="zh-CN" sz="2400" kern="100" dirty="0">
                          <a:latin typeface="Calibri"/>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10</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Calibri"/>
                          <a:ea typeface="宋体"/>
                          <a:cs typeface="Times New Roman"/>
                        </a:rPr>
                        <a:t>销量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Calibri"/>
                          <a:ea typeface="宋体"/>
                          <a:cs typeface="Times New Roman"/>
                        </a:rPr>
                        <a:t>20</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9" name="AutoShape 3"/>
          <p:cNvSpPr>
            <a:spLocks noChangeShapeType="1"/>
          </p:cNvSpPr>
          <p:nvPr/>
        </p:nvSpPr>
        <p:spPr bwMode="auto">
          <a:xfrm>
            <a:off x="5292080" y="3291830"/>
            <a:ext cx="0" cy="285750"/>
          </a:xfrm>
          <a:prstGeom prst="straightConnector1">
            <a:avLst/>
          </a:prstGeom>
          <a:noFill/>
          <a:ln w="158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9937" name="AutoShape 1"/>
          <p:cNvSpPr>
            <a:spLocks noChangeShapeType="1"/>
          </p:cNvSpPr>
          <p:nvPr/>
        </p:nvSpPr>
        <p:spPr bwMode="auto">
          <a:xfrm>
            <a:off x="5364088" y="3649588"/>
            <a:ext cx="371475" cy="0"/>
          </a:xfrm>
          <a:prstGeom prst="straightConnector1">
            <a:avLst/>
          </a:prstGeom>
          <a:noFill/>
          <a:ln w="158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9938" name="AutoShape 2"/>
          <p:cNvSpPr>
            <a:spLocks noChangeShapeType="1"/>
          </p:cNvSpPr>
          <p:nvPr/>
        </p:nvSpPr>
        <p:spPr bwMode="auto">
          <a:xfrm flipV="1">
            <a:off x="5724128" y="3217540"/>
            <a:ext cx="0" cy="285750"/>
          </a:xfrm>
          <a:prstGeom prst="straightConnector1">
            <a:avLst/>
          </a:prstGeom>
          <a:noFill/>
          <a:ln w="158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9940" name="AutoShape 4"/>
          <p:cNvSpPr>
            <a:spLocks noChangeShapeType="1"/>
          </p:cNvSpPr>
          <p:nvPr/>
        </p:nvSpPr>
        <p:spPr bwMode="auto">
          <a:xfrm flipH="1">
            <a:off x="5292080" y="3073524"/>
            <a:ext cx="371475" cy="0"/>
          </a:xfrm>
          <a:prstGeom prst="straightConnector1">
            <a:avLst/>
          </a:prstGeom>
          <a:noFill/>
          <a:ln w="158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115615" y="1561356"/>
          <a:ext cx="6840760" cy="2346960"/>
        </p:xfrm>
        <a:graphic>
          <a:graphicData uri="http://schemas.openxmlformats.org/drawingml/2006/table">
            <a:tbl>
              <a:tblPr/>
              <a:tblGrid>
                <a:gridCol w="1139859"/>
                <a:gridCol w="1139859"/>
                <a:gridCol w="1139859"/>
                <a:gridCol w="1139859"/>
                <a:gridCol w="1140662"/>
                <a:gridCol w="1140662"/>
              </a:tblGrid>
              <a:tr h="0">
                <a:tc>
                  <a:txBody>
                    <a:bodyPr/>
                    <a:lstStyle/>
                    <a:p>
                      <a:pPr algn="ctr">
                        <a:spcBef>
                          <a:spcPts val="600"/>
                        </a:spcBef>
                        <a:spcAft>
                          <a:spcPts val="600"/>
                        </a:spcAft>
                      </a:pPr>
                      <a:r>
                        <a:rPr lang="zh-CN" sz="2400" kern="100">
                          <a:latin typeface="Calibri"/>
                          <a:ea typeface="宋体"/>
                          <a:cs typeface="Times New Roman"/>
                        </a:rPr>
                        <a:t>超市</a:t>
                      </a:r>
                    </a:p>
                    <a:p>
                      <a:pPr algn="ctr">
                        <a:spcBef>
                          <a:spcPts val="600"/>
                        </a:spcBef>
                        <a:spcAft>
                          <a:spcPts val="600"/>
                        </a:spcAft>
                      </a:pPr>
                      <a:r>
                        <a:rPr lang="zh-CN" sz="2400" kern="100">
                          <a:latin typeface="Calibri"/>
                          <a:ea typeface="宋体"/>
                          <a:cs typeface="Times New Roman"/>
                        </a:rPr>
                        <a:t>仓库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B4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Calibri"/>
                          <a:ea typeface="宋体"/>
                          <a:cs typeface="Times New Roman"/>
                        </a:rPr>
                        <a:t>储藏量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7</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A2</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1</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4</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Calibri"/>
                          <a:ea typeface="宋体"/>
                          <a:cs typeface="Times New Roman"/>
                        </a:rPr>
                        <a:t>A3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9</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Calibri"/>
                          <a:ea typeface="宋体"/>
                          <a:cs typeface="Times New Roman"/>
                        </a:rPr>
                        <a:t>销量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3</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5</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Calibri"/>
                          <a:ea typeface="宋体"/>
                          <a:cs typeface="Times New Roman"/>
                        </a:rPr>
                        <a:t>6</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Calibri"/>
                          <a:ea typeface="宋体"/>
                          <a:cs typeface="Times New Roman"/>
                        </a:rPr>
                        <a:t>20</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第四步，再检验</a:t>
            </a:r>
            <a:endParaRPr lang="zh-CN" altLang="en-US" sz="2400" b="1" dirty="0">
              <a:latin typeface="宋体" pitchFamily="2" charset="-122"/>
              <a:ea typeface="宋体" pitchFamily="2" charset="-122"/>
            </a:endParaRPr>
          </a:p>
        </p:txBody>
      </p:sp>
      <p:sp>
        <p:nvSpPr>
          <p:cNvPr id="9" name="矩形 8"/>
          <p:cNvSpPr/>
          <p:nvPr/>
        </p:nvSpPr>
        <p:spPr>
          <a:xfrm>
            <a:off x="1475656" y="1705372"/>
            <a:ext cx="5670376" cy="3416320"/>
          </a:xfrm>
          <a:prstGeom prst="rect">
            <a:avLst/>
          </a:prstGeom>
        </p:spPr>
        <p:txBody>
          <a:bodyPr wrap="square">
            <a:spAutoFit/>
          </a:bodyPr>
          <a:lstStyle/>
          <a:p>
            <a:r>
              <a:rPr lang="en-US" altLang="zh-CN" sz="2400" dirty="0" smtClean="0">
                <a:latin typeface="宋体" pitchFamily="2" charset="-122"/>
                <a:ea typeface="宋体" pitchFamily="2" charset="-122"/>
              </a:rPr>
              <a:t>A1B1=0</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r>
              <a:rPr lang="en-US" altLang="zh-CN" sz="2400" dirty="0" smtClean="0">
                <a:latin typeface="宋体" pitchFamily="2" charset="-122"/>
                <a:ea typeface="宋体" pitchFamily="2" charset="-122"/>
              </a:rPr>
              <a:t>A1B2=2</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r>
              <a:rPr lang="en-US" altLang="zh-CN" sz="2400" dirty="0" smtClean="0">
                <a:latin typeface="宋体" pitchFamily="2" charset="-122"/>
                <a:ea typeface="宋体" pitchFamily="2" charset="-122"/>
              </a:rPr>
              <a:t>A2B2=2</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r>
              <a:rPr lang="en-US" altLang="zh-CN" sz="2400" dirty="0" smtClean="0">
                <a:latin typeface="宋体" pitchFamily="2" charset="-122"/>
                <a:ea typeface="宋体" pitchFamily="2" charset="-122"/>
              </a:rPr>
              <a:t>A2B3=1</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r>
              <a:rPr lang="en-US" altLang="zh-CN" sz="2400" dirty="0" smtClean="0">
                <a:latin typeface="宋体" pitchFamily="2" charset="-122"/>
                <a:ea typeface="宋体" pitchFamily="2" charset="-122"/>
              </a:rPr>
              <a:t>A3B1=9</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r>
              <a:rPr lang="en-US" altLang="zh-CN" sz="2400" dirty="0" smtClean="0">
                <a:latin typeface="宋体" pitchFamily="2" charset="-122"/>
                <a:ea typeface="宋体" pitchFamily="2" charset="-122"/>
              </a:rPr>
              <a:t>A3B3=12</a:t>
            </a:r>
          </a:p>
          <a:p>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即该方案为最优方案。 </a:t>
            </a:r>
            <a:endParaRPr lang="en-US" altLang="zh-CN" sz="2400" dirty="0" smtClean="0">
              <a:latin typeface="宋体" pitchFamily="2" charset="-122"/>
              <a:ea typeface="宋体" pitchFamily="2" charset="-122"/>
            </a:endParaRPr>
          </a:p>
          <a:p>
            <a:r>
              <a:rPr lang="zh-CN" altLang="en-US" sz="2400" dirty="0" smtClean="0">
                <a:latin typeface="宋体" pitchFamily="2" charset="-122"/>
                <a:ea typeface="宋体" pitchFamily="2" charset="-122"/>
              </a:rPr>
              <a:t>此方案的总运费为</a:t>
            </a:r>
            <a:r>
              <a:rPr lang="en-US" altLang="zh-CN" sz="2400" dirty="0" smtClean="0">
                <a:latin typeface="宋体" pitchFamily="2" charset="-122"/>
                <a:ea typeface="宋体" pitchFamily="2" charset="-122"/>
              </a:rPr>
              <a:t>3*1+4*6+5*3+8*1+10*2+5*3=85</a:t>
            </a:r>
            <a:r>
              <a:rPr lang="zh-CN" altLang="en-US" sz="2400" dirty="0" smtClean="0">
                <a:latin typeface="宋体" pitchFamily="2" charset="-122"/>
                <a:ea typeface="宋体" pitchFamily="2" charset="-122"/>
              </a:rPr>
              <a:t>元</a:t>
            </a:r>
            <a:endParaRPr lang="zh-CN" altLang="en-US" sz="2400" dirty="0">
              <a:latin typeface="宋体" pitchFamily="2" charset="-122"/>
              <a:ea typeface="宋体" pitchFamily="2" charset="-122"/>
            </a:endParaRPr>
          </a:p>
        </p:txBody>
      </p:sp>
      <p:pic>
        <p:nvPicPr>
          <p:cNvPr id="5122" name="Picture 2"/>
          <p:cNvPicPr>
            <a:picLocks noChangeAspect="1" noChangeArrowheads="1"/>
          </p:cNvPicPr>
          <p:nvPr/>
        </p:nvPicPr>
        <p:blipFill>
          <a:blip r:embed="rId2" cstate="print"/>
          <a:srcRect/>
          <a:stretch>
            <a:fillRect/>
          </a:stretch>
        </p:blipFill>
        <p:spPr bwMode="auto">
          <a:xfrm>
            <a:off x="5436096" y="1849388"/>
            <a:ext cx="1404110" cy="20274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 xmlns:a16="http://schemas.microsoft.com/office/drawing/2014/main" id="{3A8767CE-6346-4233-8C01-3A72E4F351C9}"/>
              </a:ext>
            </a:extLst>
          </p:cNvPr>
          <p:cNvSpPr txBox="1"/>
          <p:nvPr/>
        </p:nvSpPr>
        <p:spPr>
          <a:xfrm>
            <a:off x="1115616" y="769268"/>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endParaRPr lang="zh-CN" altLang="en-US" sz="2800" b="1" dirty="0">
              <a:solidFill>
                <a:srgbClr val="7030A0"/>
              </a:solidFill>
              <a:latin typeface="宋体" pitchFamily="2" charset="-122"/>
              <a:ea typeface="宋体" pitchFamily="2" charset="-122"/>
            </a:endParaRPr>
          </a:p>
        </p:txBody>
      </p:sp>
      <p:sp>
        <p:nvSpPr>
          <p:cNvPr id="4" name="矩形 3"/>
          <p:cNvSpPr/>
          <p:nvPr/>
        </p:nvSpPr>
        <p:spPr>
          <a:xfrm>
            <a:off x="1403648" y="1489348"/>
            <a:ext cx="6678488" cy="2221762"/>
          </a:xfrm>
          <a:prstGeom prst="rect">
            <a:avLst/>
          </a:prstGeom>
        </p:spPr>
        <p:txBody>
          <a:bodyPr wrap="square">
            <a:spAutoFit/>
          </a:bodyPr>
          <a:lstStyle/>
          <a:p>
            <a:pPr indent="457200">
              <a:lnSpc>
                <a:spcPct val="150000"/>
              </a:lnSpc>
            </a:pPr>
            <a:r>
              <a:rPr lang="zh-CN" altLang="en-US" sz="2400" dirty="0" smtClean="0">
                <a:latin typeface="宋体" pitchFamily="2" charset="-122"/>
                <a:ea typeface="宋体" pitchFamily="2" charset="-122"/>
              </a:rPr>
              <a:t>某工厂</a:t>
            </a:r>
            <a:r>
              <a:rPr lang="en-US" altLang="zh-CN" sz="2400" dirty="0" smtClean="0">
                <a:latin typeface="宋体" pitchFamily="2" charset="-122"/>
                <a:ea typeface="宋体" pitchFamily="2" charset="-122"/>
              </a:rPr>
              <a:t>P1</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P2</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P3</a:t>
            </a:r>
            <a:r>
              <a:rPr lang="zh-CN" altLang="en-US" sz="2400" dirty="0" smtClean="0">
                <a:latin typeface="宋体" pitchFamily="2" charset="-122"/>
                <a:ea typeface="宋体" pitchFamily="2" charset="-122"/>
              </a:rPr>
              <a:t>向市场</a:t>
            </a:r>
            <a:r>
              <a:rPr lang="en-US" altLang="zh-CN" sz="2400" dirty="0" smtClean="0">
                <a:latin typeface="宋体" pitchFamily="2" charset="-122"/>
                <a:ea typeface="宋体" pitchFamily="2" charset="-122"/>
              </a:rPr>
              <a:t>M1</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M2</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M3</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M4</a:t>
            </a:r>
            <a:r>
              <a:rPr lang="zh-CN" altLang="en-US" sz="2400" dirty="0" smtClean="0">
                <a:latin typeface="宋体" pitchFamily="2" charset="-122"/>
                <a:ea typeface="宋体" pitchFamily="2" charset="-122"/>
              </a:rPr>
              <a:t>供货，已知各工厂的产量和各市场的需求量，总产量等于总需求量。各工厂运到各市场的费用已知，求最小费用的调运方案。</a:t>
            </a:r>
            <a:endParaRPr lang="zh-CN"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475656" y="1777380"/>
          <a:ext cx="6522158" cy="1828800"/>
        </p:xfrm>
        <a:graphic>
          <a:graphicData uri="http://schemas.openxmlformats.org/drawingml/2006/table">
            <a:tbl>
              <a:tblPr/>
              <a:tblGrid>
                <a:gridCol w="1086771"/>
                <a:gridCol w="1086771"/>
                <a:gridCol w="1086771"/>
                <a:gridCol w="1086771"/>
                <a:gridCol w="1087537"/>
                <a:gridCol w="1087537"/>
              </a:tblGrid>
              <a:tr h="0">
                <a:tc>
                  <a:txBody>
                    <a:bodyPr/>
                    <a:lstStyle/>
                    <a:p>
                      <a:pPr algn="ctr">
                        <a:spcBef>
                          <a:spcPts val="600"/>
                        </a:spcBef>
                        <a:spcAft>
                          <a:spcPts val="600"/>
                        </a:spcAft>
                      </a:pPr>
                      <a:endParaRPr lang="en-US" sz="24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M1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M2</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M3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M4</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宋体" pitchFamily="2" charset="-122"/>
                          <a:ea typeface="宋体" pitchFamily="2" charset="-122"/>
                          <a:cs typeface="Times New Roman"/>
                        </a:rPr>
                        <a:t>产量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宋体" pitchFamily="2" charset="-122"/>
                          <a:ea typeface="宋体" pitchFamily="2" charset="-122"/>
                          <a:cs typeface="Times New Roman"/>
                        </a:rPr>
                        <a:t>P1</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8.0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7.8</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7.7</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7.8</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7000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宋体" pitchFamily="2" charset="-122"/>
                          <a:ea typeface="宋体" pitchFamily="2" charset="-122"/>
                          <a:cs typeface="Times New Roman"/>
                        </a:rPr>
                        <a:t>P2</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7.65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7.35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7.15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5500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en-US" sz="2400" kern="100">
                          <a:latin typeface="宋体" pitchFamily="2" charset="-122"/>
                          <a:ea typeface="宋体" pitchFamily="2" charset="-122"/>
                          <a:cs typeface="Times New Roman"/>
                        </a:rPr>
                        <a:t>P3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7.08</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7.2</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7.45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12500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宋体" pitchFamily="2" charset="-122"/>
                          <a:ea typeface="宋体" pitchFamily="2" charset="-122"/>
                          <a:cs typeface="Times New Roman"/>
                        </a:rPr>
                        <a:t>需求量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4000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8000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宋体" pitchFamily="2" charset="-122"/>
                          <a:ea typeface="宋体" pitchFamily="2" charset="-122"/>
                          <a:cs typeface="Times New Roman"/>
                        </a:rPr>
                        <a:t>7000</a:t>
                      </a:r>
                      <a:endParaRPr lang="zh-CN" sz="24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6000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宋体" pitchFamily="2" charset="-122"/>
                          <a:ea typeface="宋体" pitchFamily="2" charset="-122"/>
                          <a:cs typeface="Times New Roman"/>
                        </a:rPr>
                        <a:t>25000</a:t>
                      </a:r>
                      <a:endParaRPr lang="zh-CN" sz="24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907704" y="553244"/>
            <a:ext cx="52565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务二：物流运输路线决策</a:t>
            </a: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1115616" y="2002497"/>
            <a:ext cx="5832648" cy="4524315"/>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下图是一张公路网络示意图，其中①为始发点，⑥为终点，②、③、④、⑤是网络中的节点，节点与节点之间以线路连接，线路上标明了两个节点之间的距离，以运行时间（</a:t>
            </a:r>
            <a:r>
              <a:rPr lang="en-US" altLang="zh-CN" sz="2400" dirty="0" smtClean="0">
                <a:latin typeface="宋体" panose="02010600030101010101" pitchFamily="2" charset="-122"/>
                <a:ea typeface="宋体" panose="02010600030101010101" pitchFamily="2" charset="-122"/>
              </a:rPr>
              <a:t>min</a:t>
            </a:r>
            <a:r>
              <a:rPr lang="zh-CN" altLang="en-US" sz="2400" dirty="0" smtClean="0">
                <a:latin typeface="宋体" panose="02010600030101010101" pitchFamily="2" charset="-122"/>
                <a:ea typeface="宋体" panose="02010600030101010101" pitchFamily="2" charset="-122"/>
              </a:rPr>
              <a:t>）来表示。要求确定一条从起点①到终点⑥最短的运输路线 </a:t>
            </a:r>
          </a:p>
          <a:p>
            <a:pPr indent="457200">
              <a:lnSpc>
                <a:spcPct val="150000"/>
              </a:lnSpc>
            </a:pPr>
            <a:endParaRPr lang="zh-CN" altLang="en-US" sz="2400" dirty="0" smtClean="0">
              <a:latin typeface="宋体" panose="02010600030101010101" pitchFamily="2" charset="-122"/>
              <a:ea typeface="宋体" panose="02010600030101010101" pitchFamily="2" charset="-122"/>
            </a:endParaRPr>
          </a:p>
          <a:p>
            <a:pPr indent="457200">
              <a:lnSpc>
                <a:spcPct val="150000"/>
              </a:lnSpc>
            </a:pPr>
            <a:endParaRPr lang="zh-CN" altLang="en-US" sz="2400" dirty="0"/>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7092280" y="2353444"/>
            <a:ext cx="1656184" cy="227492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603041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、多起讫点问题</a:t>
            </a:r>
            <a:endParaRPr lang="zh-CN" altLang="en-US" sz="3200" b="1" dirty="0">
              <a:solidFill>
                <a:srgbClr val="7030A0"/>
              </a:solidFill>
              <a:latin typeface="宋体" pitchFamily="2" charset="-122"/>
              <a:ea typeface="宋体" pitchFamily="2" charset="-122"/>
            </a:endParaRPr>
          </a:p>
        </p:txBody>
      </p:sp>
      <p:sp>
        <p:nvSpPr>
          <p:cNvPr id="43" name="Rectangle 3"/>
          <p:cNvSpPr txBox="1">
            <a:spLocks noChangeArrowheads="1"/>
          </p:cNvSpPr>
          <p:nvPr/>
        </p:nvSpPr>
        <p:spPr bwMode="auto">
          <a:xfrm>
            <a:off x="683568" y="1145356"/>
            <a:ext cx="7848872" cy="3512344"/>
          </a:xfrm>
          <a:prstGeom prst="rect">
            <a:avLst/>
          </a:prstGeom>
          <a:noFill/>
          <a:ln w="9525">
            <a:noFill/>
            <a:miter lim="800000"/>
            <a:headEnd/>
            <a:tailEnd/>
          </a:ln>
        </p:spPr>
        <p:txBody>
          <a:bodyPr lIns="76932" tIns="38466" rIns="76932" bIns="38466"/>
          <a:lstStyle/>
          <a:p>
            <a:pPr indent="371301" eaLnBrk="0" fontAlgn="base" hangingPunct="0">
              <a:lnSpc>
                <a:spcPct val="150000"/>
              </a:lnSpc>
              <a:spcAft>
                <a:spcPct val="0"/>
              </a:spcAft>
              <a:buClr>
                <a:srgbClr val="BBE0E3"/>
              </a:buClr>
              <a:buSzPct val="70000"/>
              <a:defRPr/>
            </a:pPr>
            <a:r>
              <a:rPr lang="zh-CN" altLang="en-US" sz="2400" kern="0" dirty="0" smtClean="0">
                <a:solidFill>
                  <a:srgbClr val="FF0000"/>
                </a:solidFill>
                <a:latin typeface="宋体" pitchFamily="2" charset="-122"/>
                <a:ea typeface="宋体" pitchFamily="2" charset="-122"/>
              </a:rPr>
              <a:t>（</a:t>
            </a:r>
            <a:r>
              <a:rPr lang="en-US" altLang="zh-CN" sz="2400" kern="0" dirty="0" smtClean="0">
                <a:solidFill>
                  <a:srgbClr val="FF0000"/>
                </a:solidFill>
                <a:latin typeface="宋体" pitchFamily="2" charset="-122"/>
                <a:ea typeface="宋体" pitchFamily="2" charset="-122"/>
              </a:rPr>
              <a:t>2</a:t>
            </a:r>
            <a:r>
              <a:rPr lang="zh-CN" altLang="en-US" sz="2400" kern="0" dirty="0" smtClean="0">
                <a:solidFill>
                  <a:srgbClr val="FF0000"/>
                </a:solidFill>
                <a:latin typeface="宋体" pitchFamily="2" charset="-122"/>
                <a:ea typeface="宋体" pitchFamily="2" charset="-122"/>
              </a:rPr>
              <a:t>）图上作业法：</a:t>
            </a:r>
            <a:endParaRPr lang="en-US" altLang="zh-CN" sz="2400" kern="0" dirty="0" smtClean="0">
              <a:solidFill>
                <a:srgbClr val="FF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kern="0" dirty="0" smtClean="0">
                <a:solidFill>
                  <a:srgbClr val="FF0000"/>
                </a:solidFill>
                <a:latin typeface="宋体" pitchFamily="2" charset="-122"/>
                <a:ea typeface="宋体" pitchFamily="2" charset="-122"/>
              </a:rPr>
              <a:t>原则：</a:t>
            </a:r>
            <a:endParaRPr lang="en-US" altLang="zh-CN" sz="2400" kern="0" dirty="0" smtClean="0">
              <a:solidFill>
                <a:srgbClr val="FF0000"/>
              </a:solidFill>
              <a:latin typeface="宋体" pitchFamily="2" charset="-122"/>
              <a:ea typeface="宋体" pitchFamily="2" charset="-122"/>
            </a:endParaRPr>
          </a:p>
          <a:p>
            <a:pPr marL="622300" indent="279400" eaLnBrk="0" fontAlgn="base" hangingPunct="0">
              <a:lnSpc>
                <a:spcPct val="150000"/>
              </a:lnSpc>
              <a:spcAft>
                <a:spcPct val="0"/>
              </a:spcAft>
              <a:buClr>
                <a:srgbClr val="BBE0E3"/>
              </a:buClr>
              <a:buSzPct val="70000"/>
              <a:defRPr/>
            </a:pPr>
            <a:r>
              <a:rPr lang="zh-CN" altLang="en-US" sz="2400" kern="0" dirty="0" smtClean="0">
                <a:solidFill>
                  <a:srgbClr val="000000"/>
                </a:solidFill>
                <a:latin typeface="宋体" pitchFamily="2" charset="-122"/>
                <a:ea typeface="宋体" pitchFamily="2" charset="-122"/>
              </a:rPr>
              <a:t>流向划右方，对流不应当；</a:t>
            </a:r>
            <a:endParaRPr lang="en-US" altLang="zh-CN" sz="2400" kern="0" dirty="0" smtClean="0">
              <a:solidFill>
                <a:srgbClr val="000000"/>
              </a:solidFill>
              <a:latin typeface="宋体" pitchFamily="2" charset="-122"/>
              <a:ea typeface="宋体" pitchFamily="2" charset="-122"/>
            </a:endParaRPr>
          </a:p>
          <a:p>
            <a:pPr marL="622300" indent="279400" eaLnBrk="0" fontAlgn="base" hangingPunct="0">
              <a:lnSpc>
                <a:spcPct val="150000"/>
              </a:lnSpc>
              <a:spcAft>
                <a:spcPct val="0"/>
              </a:spcAft>
              <a:buClr>
                <a:srgbClr val="BBE0E3"/>
              </a:buClr>
              <a:buSzPct val="70000"/>
              <a:defRPr/>
            </a:pPr>
            <a:r>
              <a:rPr lang="zh-CN" altLang="en-US" sz="2400" kern="0" dirty="0" smtClean="0">
                <a:solidFill>
                  <a:srgbClr val="000000"/>
                </a:solidFill>
                <a:latin typeface="宋体" pitchFamily="2" charset="-122"/>
                <a:ea typeface="宋体" pitchFamily="2" charset="-122"/>
              </a:rPr>
              <a:t>里圈、外圈分别算，要求不过半圈长；</a:t>
            </a:r>
            <a:endParaRPr lang="en-US" altLang="zh-CN" sz="2400" kern="0" dirty="0" smtClean="0">
              <a:solidFill>
                <a:srgbClr val="000000"/>
              </a:solidFill>
              <a:latin typeface="宋体" pitchFamily="2" charset="-122"/>
              <a:ea typeface="宋体" pitchFamily="2" charset="-122"/>
            </a:endParaRPr>
          </a:p>
          <a:p>
            <a:pPr marL="622300" indent="279400" eaLnBrk="0" fontAlgn="base" hangingPunct="0">
              <a:lnSpc>
                <a:spcPct val="150000"/>
              </a:lnSpc>
              <a:spcAft>
                <a:spcPct val="0"/>
              </a:spcAft>
              <a:buClr>
                <a:srgbClr val="BBE0E3"/>
              </a:buClr>
              <a:buSzPct val="70000"/>
              <a:defRPr/>
            </a:pPr>
            <a:r>
              <a:rPr lang="zh-CN" altLang="en-US" sz="2400" kern="0" dirty="0" smtClean="0">
                <a:solidFill>
                  <a:srgbClr val="000000"/>
                </a:solidFill>
                <a:latin typeface="宋体" pitchFamily="2" charset="-122"/>
                <a:ea typeface="宋体" pitchFamily="2" charset="-122"/>
              </a:rPr>
              <a:t>如若超过半圈长，应甩运量最小段；</a:t>
            </a:r>
            <a:endParaRPr lang="en-US" altLang="zh-CN" sz="2400" kern="0" dirty="0" smtClean="0">
              <a:solidFill>
                <a:srgbClr val="000000"/>
              </a:solidFill>
              <a:latin typeface="宋体" pitchFamily="2" charset="-122"/>
              <a:ea typeface="宋体" pitchFamily="2" charset="-122"/>
            </a:endParaRPr>
          </a:p>
          <a:p>
            <a:pPr marL="622300" indent="279400" eaLnBrk="0" fontAlgn="base" hangingPunct="0">
              <a:lnSpc>
                <a:spcPct val="150000"/>
              </a:lnSpc>
              <a:spcAft>
                <a:spcPct val="0"/>
              </a:spcAft>
              <a:buClr>
                <a:srgbClr val="BBE0E3"/>
              </a:buClr>
              <a:buSzPct val="70000"/>
              <a:defRPr/>
            </a:pPr>
            <a:r>
              <a:rPr lang="zh-CN" altLang="en-US" sz="2400" kern="0" dirty="0" smtClean="0">
                <a:solidFill>
                  <a:srgbClr val="000000"/>
                </a:solidFill>
                <a:latin typeface="宋体" pitchFamily="2" charset="-122"/>
                <a:ea typeface="宋体" pitchFamily="2" charset="-122"/>
              </a:rPr>
              <a:t>反复求算最优方案。（避免了对流和迂回现象）</a:t>
            </a:r>
          </a:p>
          <a:p>
            <a:pPr indent="371301" eaLnBrk="0" fontAlgn="base" hangingPunct="0">
              <a:lnSpc>
                <a:spcPct val="150000"/>
              </a:lnSpc>
              <a:spcAft>
                <a:spcPct val="0"/>
              </a:spcAft>
              <a:buClr>
                <a:srgbClr val="BBE0E3"/>
              </a:buClr>
              <a:buSzPct val="70000"/>
              <a:defRPr/>
            </a:pPr>
            <a:endParaRPr lang="zh-CN" altLang="en-US" sz="2400" kern="0" dirty="0" smtClean="0">
              <a:solidFill>
                <a:srgbClr val="00000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603041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、多起讫点问题</a:t>
            </a:r>
            <a:endParaRPr lang="zh-CN" altLang="en-US" sz="3200" b="1" dirty="0">
              <a:solidFill>
                <a:srgbClr val="7030A0"/>
              </a:solidFill>
              <a:latin typeface="宋体" pitchFamily="2" charset="-122"/>
              <a:ea typeface="宋体" pitchFamily="2" charset="-122"/>
            </a:endParaRPr>
          </a:p>
        </p:txBody>
      </p:sp>
      <p:sp>
        <p:nvSpPr>
          <p:cNvPr id="43" name="Rectangle 3"/>
          <p:cNvSpPr txBox="1">
            <a:spLocks noChangeArrowheads="1"/>
          </p:cNvSpPr>
          <p:nvPr/>
        </p:nvSpPr>
        <p:spPr bwMode="auto">
          <a:xfrm>
            <a:off x="683568" y="1145356"/>
            <a:ext cx="7848872" cy="3512344"/>
          </a:xfrm>
          <a:prstGeom prst="rect">
            <a:avLst/>
          </a:prstGeom>
          <a:noFill/>
          <a:ln w="9525">
            <a:noFill/>
            <a:miter lim="800000"/>
            <a:headEnd/>
            <a:tailEnd/>
          </a:ln>
        </p:spPr>
        <p:txBody>
          <a:bodyPr lIns="76932" tIns="38466" rIns="76932" bIns="38466"/>
          <a:lstStyle/>
          <a:p>
            <a:pPr indent="371301" eaLnBrk="0" fontAlgn="base" hangingPunct="0">
              <a:lnSpc>
                <a:spcPct val="150000"/>
              </a:lnSpc>
              <a:spcAft>
                <a:spcPct val="0"/>
              </a:spcAft>
              <a:buClr>
                <a:srgbClr val="BBE0E3"/>
              </a:buClr>
              <a:buSzPct val="70000"/>
              <a:defRPr/>
            </a:pPr>
            <a:r>
              <a:rPr lang="zh-CN" altLang="en-US" sz="2400" kern="0" dirty="0" smtClean="0">
                <a:solidFill>
                  <a:srgbClr val="FF0000"/>
                </a:solidFill>
                <a:latin typeface="宋体" pitchFamily="2" charset="-122"/>
                <a:ea typeface="宋体" pitchFamily="2" charset="-122"/>
              </a:rPr>
              <a:t>（</a:t>
            </a:r>
            <a:r>
              <a:rPr lang="en-US" altLang="zh-CN" sz="2400" kern="0" dirty="0" smtClean="0">
                <a:solidFill>
                  <a:srgbClr val="FF0000"/>
                </a:solidFill>
                <a:latin typeface="宋体" pitchFamily="2" charset="-122"/>
                <a:ea typeface="宋体" pitchFamily="2" charset="-122"/>
              </a:rPr>
              <a:t>2</a:t>
            </a:r>
            <a:r>
              <a:rPr lang="zh-CN" altLang="en-US" sz="2400" kern="0" dirty="0" smtClean="0">
                <a:solidFill>
                  <a:srgbClr val="FF0000"/>
                </a:solidFill>
                <a:latin typeface="宋体" pitchFamily="2" charset="-122"/>
                <a:ea typeface="宋体" pitchFamily="2" charset="-122"/>
              </a:rPr>
              <a:t>）图上作业法：</a:t>
            </a:r>
            <a:endParaRPr lang="en-US" altLang="zh-CN" sz="2400" kern="0" dirty="0" smtClean="0">
              <a:solidFill>
                <a:srgbClr val="FF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kern="0" dirty="0" smtClean="0">
                <a:solidFill>
                  <a:srgbClr val="FF0000"/>
                </a:solidFill>
                <a:latin typeface="宋体" pitchFamily="2" charset="-122"/>
                <a:ea typeface="宋体" pitchFamily="2" charset="-122"/>
              </a:rPr>
              <a:t>常用的符号：</a:t>
            </a:r>
            <a:endParaRPr lang="en-US" altLang="zh-CN" sz="2400" kern="0" dirty="0" smtClean="0">
              <a:solidFill>
                <a:srgbClr val="FF0000"/>
              </a:solidFill>
              <a:latin typeface="宋体" pitchFamily="2" charset="-122"/>
              <a:ea typeface="宋体" pitchFamily="2" charset="-122"/>
            </a:endParaRPr>
          </a:p>
          <a:p>
            <a:pPr marL="622300" indent="279400" eaLnBrk="0" fontAlgn="base" hangingPunct="0">
              <a:lnSpc>
                <a:spcPct val="150000"/>
              </a:lnSpc>
              <a:spcAft>
                <a:spcPct val="0"/>
              </a:spcAft>
              <a:buClr>
                <a:srgbClr val="BBE0E3"/>
              </a:buClr>
              <a:buSzPct val="70000"/>
              <a:defRPr/>
            </a:pPr>
            <a:r>
              <a:rPr lang="zh-CN" altLang="en-US" sz="2400" kern="0" dirty="0" smtClean="0">
                <a:solidFill>
                  <a:srgbClr val="000000"/>
                </a:solidFill>
                <a:latin typeface="宋体" pitchFamily="2" charset="-122"/>
                <a:ea typeface="宋体" pitchFamily="2" charset="-122"/>
              </a:rPr>
              <a:t>“○”货物装车点，即空车回收点 “</a:t>
            </a:r>
            <a:r>
              <a:rPr lang="en-US" altLang="zh-CN" sz="2400" kern="0" dirty="0" smtClean="0">
                <a:solidFill>
                  <a:srgbClr val="000000"/>
                </a:solidFill>
                <a:latin typeface="宋体" pitchFamily="2" charset="-122"/>
                <a:ea typeface="宋体" pitchFamily="2" charset="-122"/>
              </a:rPr>
              <a:t>×”</a:t>
            </a:r>
            <a:r>
              <a:rPr lang="zh-CN" altLang="en-US" sz="2400" kern="0" dirty="0" smtClean="0">
                <a:solidFill>
                  <a:srgbClr val="000000"/>
                </a:solidFill>
                <a:latin typeface="宋体" pitchFamily="2" charset="-122"/>
                <a:ea typeface="宋体" pitchFamily="2" charset="-122"/>
              </a:rPr>
              <a:t>货物卸车点，即空车出发点 “→”重车流向线</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交通图上不含圈</a:t>
            </a:r>
            <a:endParaRPr lang="zh-CN" altLang="en-US" sz="2400" b="1" dirty="0">
              <a:latin typeface="宋体" pitchFamily="2" charset="-122"/>
              <a:ea typeface="宋体" pitchFamily="2" charset="-122"/>
            </a:endParaRPr>
          </a:p>
        </p:txBody>
      </p:sp>
      <p:grpSp>
        <p:nvGrpSpPr>
          <p:cNvPr id="44" name="组合 43"/>
          <p:cNvGrpSpPr/>
          <p:nvPr/>
        </p:nvGrpSpPr>
        <p:grpSpPr>
          <a:xfrm>
            <a:off x="1115616" y="1480056"/>
            <a:ext cx="6552728" cy="3321660"/>
            <a:chOff x="1115616" y="1480056"/>
            <a:chExt cx="6552728" cy="3321660"/>
          </a:xfrm>
        </p:grpSpPr>
        <p:sp>
          <p:nvSpPr>
            <p:cNvPr id="5" name="矩形 4"/>
            <p:cNvSpPr/>
            <p:nvPr/>
          </p:nvSpPr>
          <p:spPr>
            <a:xfrm>
              <a:off x="1259632" y="235344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6" name="矩形 5"/>
            <p:cNvSpPr/>
            <p:nvPr/>
          </p:nvSpPr>
          <p:spPr>
            <a:xfrm>
              <a:off x="2555776" y="300151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7" name="矩形 6"/>
            <p:cNvSpPr/>
            <p:nvPr/>
          </p:nvSpPr>
          <p:spPr>
            <a:xfrm>
              <a:off x="3851920" y="3465502"/>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8" name="矩形 7"/>
            <p:cNvSpPr/>
            <p:nvPr/>
          </p:nvSpPr>
          <p:spPr>
            <a:xfrm>
              <a:off x="5436096" y="408163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0" name="矩形 9"/>
            <p:cNvSpPr/>
            <p:nvPr/>
          </p:nvSpPr>
          <p:spPr>
            <a:xfrm>
              <a:off x="6948264" y="1737310"/>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1" name="矩形 10"/>
            <p:cNvSpPr/>
            <p:nvPr/>
          </p:nvSpPr>
          <p:spPr>
            <a:xfrm>
              <a:off x="4633306" y="195333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12" name="矩形 11"/>
            <p:cNvSpPr/>
            <p:nvPr/>
          </p:nvSpPr>
          <p:spPr>
            <a:xfrm>
              <a:off x="6444208" y="303345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cxnSp>
          <p:nvCxnSpPr>
            <p:cNvPr id="14" name="直接连接符 13"/>
            <p:cNvCxnSpPr/>
            <p:nvPr/>
          </p:nvCxnSpPr>
          <p:spPr>
            <a:xfrm>
              <a:off x="1547664" y="2641476"/>
              <a:ext cx="108012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915816" y="3217540"/>
              <a:ext cx="108012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355976" y="3793604"/>
              <a:ext cx="108012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1" idx="2"/>
            </p:cNvCxnSpPr>
            <p:nvPr/>
          </p:nvCxnSpPr>
          <p:spPr>
            <a:xfrm flipH="1">
              <a:off x="4211960" y="2353444"/>
              <a:ext cx="642721" cy="1152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796136" y="3289548"/>
              <a:ext cx="792088" cy="9361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0" idx="2"/>
            </p:cNvCxnSpPr>
            <p:nvPr/>
          </p:nvCxnSpPr>
          <p:spPr>
            <a:xfrm flipH="1">
              <a:off x="6732240" y="2137420"/>
              <a:ext cx="432048"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31640" y="1993404"/>
              <a:ext cx="504056" cy="369332"/>
            </a:xfrm>
            <a:prstGeom prst="rect">
              <a:avLst/>
            </a:prstGeom>
            <a:noFill/>
          </p:spPr>
          <p:txBody>
            <a:bodyPr wrap="square" rtlCol="0">
              <a:spAutoFit/>
            </a:bodyPr>
            <a:lstStyle/>
            <a:p>
              <a:r>
                <a:rPr lang="en-US" altLang="zh-CN" dirty="0" smtClean="0"/>
                <a:t>A</a:t>
              </a:r>
              <a:endParaRPr lang="zh-CN" altLang="en-US" dirty="0"/>
            </a:p>
          </p:txBody>
        </p:sp>
        <p:sp>
          <p:nvSpPr>
            <p:cNvPr id="31" name="TextBox 30"/>
            <p:cNvSpPr txBox="1"/>
            <p:nvPr/>
          </p:nvSpPr>
          <p:spPr>
            <a:xfrm>
              <a:off x="2627784" y="2704192"/>
              <a:ext cx="504056" cy="369332"/>
            </a:xfrm>
            <a:prstGeom prst="rect">
              <a:avLst/>
            </a:prstGeom>
            <a:noFill/>
          </p:spPr>
          <p:txBody>
            <a:bodyPr wrap="square" rtlCol="0">
              <a:spAutoFit/>
            </a:bodyPr>
            <a:lstStyle/>
            <a:p>
              <a:r>
                <a:rPr lang="en-US" altLang="zh-CN" dirty="0" smtClean="0"/>
                <a:t>B</a:t>
              </a:r>
              <a:endParaRPr lang="zh-CN" altLang="en-US" dirty="0"/>
            </a:p>
          </p:txBody>
        </p:sp>
        <p:sp>
          <p:nvSpPr>
            <p:cNvPr id="32" name="TextBox 31"/>
            <p:cNvSpPr txBox="1"/>
            <p:nvPr/>
          </p:nvSpPr>
          <p:spPr>
            <a:xfrm>
              <a:off x="3779912" y="3217540"/>
              <a:ext cx="504056" cy="369332"/>
            </a:xfrm>
            <a:prstGeom prst="rect">
              <a:avLst/>
            </a:prstGeom>
            <a:noFill/>
          </p:spPr>
          <p:txBody>
            <a:bodyPr wrap="square" rtlCol="0">
              <a:spAutoFit/>
            </a:bodyPr>
            <a:lstStyle/>
            <a:p>
              <a:r>
                <a:rPr lang="en-US" altLang="zh-CN" dirty="0" smtClean="0"/>
                <a:t>C</a:t>
              </a:r>
              <a:endParaRPr lang="zh-CN" altLang="en-US" dirty="0"/>
            </a:p>
          </p:txBody>
        </p:sp>
        <p:sp>
          <p:nvSpPr>
            <p:cNvPr id="33" name="TextBox 32"/>
            <p:cNvSpPr txBox="1"/>
            <p:nvPr/>
          </p:nvSpPr>
          <p:spPr>
            <a:xfrm>
              <a:off x="4644008" y="1633364"/>
              <a:ext cx="504056" cy="369332"/>
            </a:xfrm>
            <a:prstGeom prst="rect">
              <a:avLst/>
            </a:prstGeom>
            <a:noFill/>
          </p:spPr>
          <p:txBody>
            <a:bodyPr wrap="square" rtlCol="0">
              <a:spAutoFit/>
            </a:bodyPr>
            <a:lstStyle/>
            <a:p>
              <a:r>
                <a:rPr lang="en-US" altLang="zh-CN" dirty="0" smtClean="0"/>
                <a:t>D</a:t>
              </a:r>
              <a:endParaRPr lang="zh-CN" altLang="en-US" dirty="0"/>
            </a:p>
          </p:txBody>
        </p:sp>
        <p:sp>
          <p:nvSpPr>
            <p:cNvPr id="34" name="TextBox 33"/>
            <p:cNvSpPr txBox="1"/>
            <p:nvPr/>
          </p:nvSpPr>
          <p:spPr>
            <a:xfrm>
              <a:off x="5364088" y="3865612"/>
              <a:ext cx="504056" cy="369332"/>
            </a:xfrm>
            <a:prstGeom prst="rect">
              <a:avLst/>
            </a:prstGeom>
            <a:noFill/>
          </p:spPr>
          <p:txBody>
            <a:bodyPr wrap="square" rtlCol="0">
              <a:spAutoFit/>
            </a:bodyPr>
            <a:lstStyle/>
            <a:p>
              <a:r>
                <a:rPr lang="en-US" altLang="zh-CN" dirty="0" smtClean="0"/>
                <a:t>E</a:t>
              </a:r>
              <a:endParaRPr lang="zh-CN" altLang="en-US" dirty="0"/>
            </a:p>
          </p:txBody>
        </p:sp>
        <p:sp>
          <p:nvSpPr>
            <p:cNvPr id="35" name="TextBox 34"/>
            <p:cNvSpPr txBox="1"/>
            <p:nvPr/>
          </p:nvSpPr>
          <p:spPr>
            <a:xfrm>
              <a:off x="6228184" y="2848208"/>
              <a:ext cx="504056" cy="369332"/>
            </a:xfrm>
            <a:prstGeom prst="rect">
              <a:avLst/>
            </a:prstGeom>
            <a:noFill/>
          </p:spPr>
          <p:txBody>
            <a:bodyPr wrap="square" rtlCol="0">
              <a:spAutoFit/>
            </a:bodyPr>
            <a:lstStyle/>
            <a:p>
              <a:r>
                <a:rPr lang="en-US" altLang="zh-CN" dirty="0" smtClean="0"/>
                <a:t>F</a:t>
              </a:r>
              <a:endParaRPr lang="zh-CN" altLang="en-US" dirty="0"/>
            </a:p>
          </p:txBody>
        </p:sp>
        <p:sp>
          <p:nvSpPr>
            <p:cNvPr id="36" name="TextBox 35"/>
            <p:cNvSpPr txBox="1"/>
            <p:nvPr/>
          </p:nvSpPr>
          <p:spPr>
            <a:xfrm>
              <a:off x="7020272" y="1480056"/>
              <a:ext cx="504056" cy="369332"/>
            </a:xfrm>
            <a:prstGeom prst="rect">
              <a:avLst/>
            </a:prstGeom>
            <a:noFill/>
          </p:spPr>
          <p:txBody>
            <a:bodyPr wrap="square" rtlCol="0">
              <a:spAutoFit/>
            </a:bodyPr>
            <a:lstStyle/>
            <a:p>
              <a:r>
                <a:rPr lang="en-US" altLang="zh-CN" dirty="0" smtClean="0"/>
                <a:t>G</a:t>
              </a:r>
              <a:endParaRPr lang="zh-CN" altLang="en-US" dirty="0"/>
            </a:p>
          </p:txBody>
        </p:sp>
        <p:sp>
          <p:nvSpPr>
            <p:cNvPr id="37" name="TextBox 36"/>
            <p:cNvSpPr txBox="1"/>
            <p:nvPr/>
          </p:nvSpPr>
          <p:spPr>
            <a:xfrm>
              <a:off x="1115616" y="2632184"/>
              <a:ext cx="720080" cy="369332"/>
            </a:xfrm>
            <a:prstGeom prst="rect">
              <a:avLst/>
            </a:prstGeom>
            <a:noFill/>
          </p:spPr>
          <p:txBody>
            <a:bodyPr wrap="square" rtlCol="0">
              <a:spAutoFit/>
            </a:bodyPr>
            <a:lstStyle/>
            <a:p>
              <a:r>
                <a:rPr lang="en-US" altLang="zh-CN" dirty="0" smtClean="0"/>
                <a:t>+10</a:t>
              </a:r>
              <a:endParaRPr lang="zh-CN" altLang="en-US" dirty="0"/>
            </a:p>
          </p:txBody>
        </p:sp>
        <p:sp>
          <p:nvSpPr>
            <p:cNvPr id="38" name="TextBox 37"/>
            <p:cNvSpPr txBox="1"/>
            <p:nvPr/>
          </p:nvSpPr>
          <p:spPr>
            <a:xfrm>
              <a:off x="2483768" y="3289548"/>
              <a:ext cx="504056" cy="369332"/>
            </a:xfrm>
            <a:prstGeom prst="rect">
              <a:avLst/>
            </a:prstGeom>
            <a:noFill/>
          </p:spPr>
          <p:txBody>
            <a:bodyPr wrap="square" rtlCol="0">
              <a:spAutoFit/>
            </a:bodyPr>
            <a:lstStyle/>
            <a:p>
              <a:r>
                <a:rPr lang="en-US" altLang="zh-CN" dirty="0" smtClean="0"/>
                <a:t>-2</a:t>
              </a:r>
              <a:endParaRPr lang="zh-CN" altLang="en-US" dirty="0"/>
            </a:p>
          </p:txBody>
        </p:sp>
        <p:sp>
          <p:nvSpPr>
            <p:cNvPr id="39" name="TextBox 38"/>
            <p:cNvSpPr txBox="1"/>
            <p:nvPr/>
          </p:nvSpPr>
          <p:spPr>
            <a:xfrm>
              <a:off x="3923928" y="3712304"/>
              <a:ext cx="504056" cy="369332"/>
            </a:xfrm>
            <a:prstGeom prst="rect">
              <a:avLst/>
            </a:prstGeom>
            <a:noFill/>
          </p:spPr>
          <p:txBody>
            <a:bodyPr wrap="square" rtlCol="0">
              <a:spAutoFit/>
            </a:bodyPr>
            <a:lstStyle/>
            <a:p>
              <a:r>
                <a:rPr lang="en-US" altLang="zh-CN" dirty="0" smtClean="0"/>
                <a:t>-5</a:t>
              </a:r>
              <a:endParaRPr lang="zh-CN" altLang="en-US" dirty="0"/>
            </a:p>
          </p:txBody>
        </p:sp>
        <p:sp>
          <p:nvSpPr>
            <p:cNvPr id="40" name="TextBox 39"/>
            <p:cNvSpPr txBox="1"/>
            <p:nvPr/>
          </p:nvSpPr>
          <p:spPr>
            <a:xfrm>
              <a:off x="5508104" y="4432384"/>
              <a:ext cx="648072" cy="369332"/>
            </a:xfrm>
            <a:prstGeom prst="rect">
              <a:avLst/>
            </a:prstGeom>
            <a:noFill/>
          </p:spPr>
          <p:txBody>
            <a:bodyPr wrap="square" rtlCol="0">
              <a:spAutoFit/>
            </a:bodyPr>
            <a:lstStyle/>
            <a:p>
              <a:r>
                <a:rPr lang="en-US" altLang="zh-CN" dirty="0" smtClean="0"/>
                <a:t>-11</a:t>
              </a:r>
              <a:endParaRPr lang="zh-CN" altLang="en-US" dirty="0"/>
            </a:p>
          </p:txBody>
        </p:sp>
        <p:sp>
          <p:nvSpPr>
            <p:cNvPr id="41" name="TextBox 40"/>
            <p:cNvSpPr txBox="1"/>
            <p:nvPr/>
          </p:nvSpPr>
          <p:spPr>
            <a:xfrm>
              <a:off x="6516216" y="3361556"/>
              <a:ext cx="648072" cy="369332"/>
            </a:xfrm>
            <a:prstGeom prst="rect">
              <a:avLst/>
            </a:prstGeom>
            <a:noFill/>
          </p:spPr>
          <p:txBody>
            <a:bodyPr wrap="square" rtlCol="0">
              <a:spAutoFit/>
            </a:bodyPr>
            <a:lstStyle/>
            <a:p>
              <a:r>
                <a:rPr lang="en-US" altLang="zh-CN" dirty="0" smtClean="0"/>
                <a:t>+9</a:t>
              </a:r>
              <a:endParaRPr lang="zh-CN" altLang="en-US" dirty="0"/>
            </a:p>
          </p:txBody>
        </p:sp>
        <p:sp>
          <p:nvSpPr>
            <p:cNvPr id="42" name="TextBox 41"/>
            <p:cNvSpPr txBox="1"/>
            <p:nvPr/>
          </p:nvSpPr>
          <p:spPr>
            <a:xfrm>
              <a:off x="7164288" y="2065412"/>
              <a:ext cx="504056" cy="369332"/>
            </a:xfrm>
            <a:prstGeom prst="rect">
              <a:avLst/>
            </a:prstGeom>
            <a:noFill/>
          </p:spPr>
          <p:txBody>
            <a:bodyPr wrap="square" rtlCol="0">
              <a:spAutoFit/>
            </a:bodyPr>
            <a:lstStyle/>
            <a:p>
              <a:r>
                <a:rPr lang="en-US" altLang="zh-CN" dirty="0" smtClean="0"/>
                <a:t>-4</a:t>
              </a:r>
              <a:endParaRPr lang="zh-CN" altLang="en-US" dirty="0"/>
            </a:p>
          </p:txBody>
        </p:sp>
        <p:sp>
          <p:nvSpPr>
            <p:cNvPr id="43" name="TextBox 42"/>
            <p:cNvSpPr txBox="1"/>
            <p:nvPr/>
          </p:nvSpPr>
          <p:spPr>
            <a:xfrm>
              <a:off x="4860032" y="2353444"/>
              <a:ext cx="720080" cy="369332"/>
            </a:xfrm>
            <a:prstGeom prst="rect">
              <a:avLst/>
            </a:prstGeom>
            <a:noFill/>
          </p:spPr>
          <p:txBody>
            <a:bodyPr wrap="square" rtlCol="0">
              <a:spAutoFit/>
            </a:bodyPr>
            <a:lstStyle/>
            <a:p>
              <a:r>
                <a:rPr lang="en-US" altLang="zh-CN" dirty="0" smtClean="0"/>
                <a:t>+3</a:t>
              </a:r>
              <a:endParaRPr lang="zh-CN" altLang="en-US"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交通图上不含圈</a:t>
            </a:r>
            <a:r>
              <a:rPr lang="zh-CN" altLang="en-US" sz="2400" b="1" dirty="0" smtClean="0">
                <a:solidFill>
                  <a:srgbClr val="FF0000"/>
                </a:solidFill>
                <a:latin typeface="宋体" pitchFamily="2" charset="-122"/>
                <a:ea typeface="宋体" pitchFamily="2" charset="-122"/>
              </a:rPr>
              <a:t>（就近原则）</a:t>
            </a:r>
            <a:endParaRPr lang="zh-CN" altLang="en-US" sz="2400" b="1" dirty="0">
              <a:solidFill>
                <a:srgbClr val="FF0000"/>
              </a:solidFill>
              <a:latin typeface="宋体" pitchFamily="2" charset="-122"/>
              <a:ea typeface="宋体" pitchFamily="2" charset="-122"/>
            </a:endParaRPr>
          </a:p>
        </p:txBody>
      </p:sp>
      <p:grpSp>
        <p:nvGrpSpPr>
          <p:cNvPr id="2" name="组合 43"/>
          <p:cNvGrpSpPr/>
          <p:nvPr/>
        </p:nvGrpSpPr>
        <p:grpSpPr>
          <a:xfrm>
            <a:off x="1115616" y="1480056"/>
            <a:ext cx="6552728" cy="3321660"/>
            <a:chOff x="1115616" y="1480056"/>
            <a:chExt cx="6552728" cy="3321660"/>
          </a:xfrm>
        </p:grpSpPr>
        <p:sp>
          <p:nvSpPr>
            <p:cNvPr id="5" name="矩形 4"/>
            <p:cNvSpPr/>
            <p:nvPr/>
          </p:nvSpPr>
          <p:spPr>
            <a:xfrm>
              <a:off x="1259632" y="235344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6" name="矩形 5"/>
            <p:cNvSpPr/>
            <p:nvPr/>
          </p:nvSpPr>
          <p:spPr>
            <a:xfrm>
              <a:off x="2555776" y="300151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7" name="矩形 6"/>
            <p:cNvSpPr/>
            <p:nvPr/>
          </p:nvSpPr>
          <p:spPr>
            <a:xfrm>
              <a:off x="3851920" y="3465502"/>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8" name="矩形 7"/>
            <p:cNvSpPr/>
            <p:nvPr/>
          </p:nvSpPr>
          <p:spPr>
            <a:xfrm>
              <a:off x="5436096" y="408163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0" name="矩形 9"/>
            <p:cNvSpPr/>
            <p:nvPr/>
          </p:nvSpPr>
          <p:spPr>
            <a:xfrm>
              <a:off x="6948264" y="1737310"/>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1" name="矩形 10"/>
            <p:cNvSpPr/>
            <p:nvPr/>
          </p:nvSpPr>
          <p:spPr>
            <a:xfrm>
              <a:off x="4633306" y="195333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12" name="矩形 11"/>
            <p:cNvSpPr/>
            <p:nvPr/>
          </p:nvSpPr>
          <p:spPr>
            <a:xfrm>
              <a:off x="6444208" y="303345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cxnSp>
          <p:nvCxnSpPr>
            <p:cNvPr id="14" name="直接连接符 13"/>
            <p:cNvCxnSpPr/>
            <p:nvPr/>
          </p:nvCxnSpPr>
          <p:spPr>
            <a:xfrm>
              <a:off x="1547664" y="2641476"/>
              <a:ext cx="108012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915816" y="3217540"/>
              <a:ext cx="108012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355976" y="3793604"/>
              <a:ext cx="108012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1" idx="2"/>
            </p:cNvCxnSpPr>
            <p:nvPr/>
          </p:nvCxnSpPr>
          <p:spPr>
            <a:xfrm flipH="1">
              <a:off x="4211960" y="2353444"/>
              <a:ext cx="642721" cy="1152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796136" y="3289548"/>
              <a:ext cx="792088" cy="9361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0" idx="2"/>
            </p:cNvCxnSpPr>
            <p:nvPr/>
          </p:nvCxnSpPr>
          <p:spPr>
            <a:xfrm flipH="1">
              <a:off x="6732240" y="2137420"/>
              <a:ext cx="432048"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31640" y="1993404"/>
              <a:ext cx="504056" cy="369332"/>
            </a:xfrm>
            <a:prstGeom prst="rect">
              <a:avLst/>
            </a:prstGeom>
            <a:noFill/>
          </p:spPr>
          <p:txBody>
            <a:bodyPr wrap="square" rtlCol="0">
              <a:spAutoFit/>
            </a:bodyPr>
            <a:lstStyle/>
            <a:p>
              <a:r>
                <a:rPr lang="en-US" altLang="zh-CN" dirty="0" smtClean="0"/>
                <a:t>A</a:t>
              </a:r>
              <a:endParaRPr lang="zh-CN" altLang="en-US" dirty="0"/>
            </a:p>
          </p:txBody>
        </p:sp>
        <p:sp>
          <p:nvSpPr>
            <p:cNvPr id="31" name="TextBox 30"/>
            <p:cNvSpPr txBox="1"/>
            <p:nvPr/>
          </p:nvSpPr>
          <p:spPr>
            <a:xfrm>
              <a:off x="2627784" y="2704192"/>
              <a:ext cx="504056" cy="369332"/>
            </a:xfrm>
            <a:prstGeom prst="rect">
              <a:avLst/>
            </a:prstGeom>
            <a:noFill/>
          </p:spPr>
          <p:txBody>
            <a:bodyPr wrap="square" rtlCol="0">
              <a:spAutoFit/>
            </a:bodyPr>
            <a:lstStyle/>
            <a:p>
              <a:r>
                <a:rPr lang="en-US" altLang="zh-CN" dirty="0" smtClean="0"/>
                <a:t>B</a:t>
              </a:r>
              <a:endParaRPr lang="zh-CN" altLang="en-US" dirty="0"/>
            </a:p>
          </p:txBody>
        </p:sp>
        <p:sp>
          <p:nvSpPr>
            <p:cNvPr id="32" name="TextBox 31"/>
            <p:cNvSpPr txBox="1"/>
            <p:nvPr/>
          </p:nvSpPr>
          <p:spPr>
            <a:xfrm>
              <a:off x="3779912" y="3217540"/>
              <a:ext cx="504056" cy="369332"/>
            </a:xfrm>
            <a:prstGeom prst="rect">
              <a:avLst/>
            </a:prstGeom>
            <a:noFill/>
          </p:spPr>
          <p:txBody>
            <a:bodyPr wrap="square" rtlCol="0">
              <a:spAutoFit/>
            </a:bodyPr>
            <a:lstStyle/>
            <a:p>
              <a:r>
                <a:rPr lang="en-US" altLang="zh-CN" dirty="0" smtClean="0"/>
                <a:t>C</a:t>
              </a:r>
              <a:endParaRPr lang="zh-CN" altLang="en-US" dirty="0"/>
            </a:p>
          </p:txBody>
        </p:sp>
        <p:sp>
          <p:nvSpPr>
            <p:cNvPr id="33" name="TextBox 32"/>
            <p:cNvSpPr txBox="1"/>
            <p:nvPr/>
          </p:nvSpPr>
          <p:spPr>
            <a:xfrm>
              <a:off x="4644008" y="1633364"/>
              <a:ext cx="504056" cy="369332"/>
            </a:xfrm>
            <a:prstGeom prst="rect">
              <a:avLst/>
            </a:prstGeom>
            <a:noFill/>
          </p:spPr>
          <p:txBody>
            <a:bodyPr wrap="square" rtlCol="0">
              <a:spAutoFit/>
            </a:bodyPr>
            <a:lstStyle/>
            <a:p>
              <a:r>
                <a:rPr lang="en-US" altLang="zh-CN" dirty="0" smtClean="0"/>
                <a:t>D</a:t>
              </a:r>
              <a:endParaRPr lang="zh-CN" altLang="en-US" dirty="0"/>
            </a:p>
          </p:txBody>
        </p:sp>
        <p:sp>
          <p:nvSpPr>
            <p:cNvPr id="34" name="TextBox 33"/>
            <p:cNvSpPr txBox="1"/>
            <p:nvPr/>
          </p:nvSpPr>
          <p:spPr>
            <a:xfrm>
              <a:off x="5364088" y="3865612"/>
              <a:ext cx="504056" cy="369332"/>
            </a:xfrm>
            <a:prstGeom prst="rect">
              <a:avLst/>
            </a:prstGeom>
            <a:noFill/>
          </p:spPr>
          <p:txBody>
            <a:bodyPr wrap="square" rtlCol="0">
              <a:spAutoFit/>
            </a:bodyPr>
            <a:lstStyle/>
            <a:p>
              <a:r>
                <a:rPr lang="en-US" altLang="zh-CN" dirty="0" smtClean="0"/>
                <a:t>E</a:t>
              </a:r>
              <a:endParaRPr lang="zh-CN" altLang="en-US" dirty="0"/>
            </a:p>
          </p:txBody>
        </p:sp>
        <p:sp>
          <p:nvSpPr>
            <p:cNvPr id="35" name="TextBox 34"/>
            <p:cNvSpPr txBox="1"/>
            <p:nvPr/>
          </p:nvSpPr>
          <p:spPr>
            <a:xfrm>
              <a:off x="6228184" y="2848208"/>
              <a:ext cx="504056" cy="369332"/>
            </a:xfrm>
            <a:prstGeom prst="rect">
              <a:avLst/>
            </a:prstGeom>
            <a:noFill/>
          </p:spPr>
          <p:txBody>
            <a:bodyPr wrap="square" rtlCol="0">
              <a:spAutoFit/>
            </a:bodyPr>
            <a:lstStyle/>
            <a:p>
              <a:r>
                <a:rPr lang="en-US" altLang="zh-CN" dirty="0" smtClean="0"/>
                <a:t>F</a:t>
              </a:r>
              <a:endParaRPr lang="zh-CN" altLang="en-US" dirty="0"/>
            </a:p>
          </p:txBody>
        </p:sp>
        <p:sp>
          <p:nvSpPr>
            <p:cNvPr id="36" name="TextBox 35"/>
            <p:cNvSpPr txBox="1"/>
            <p:nvPr/>
          </p:nvSpPr>
          <p:spPr>
            <a:xfrm>
              <a:off x="7020272" y="1480056"/>
              <a:ext cx="504056" cy="369332"/>
            </a:xfrm>
            <a:prstGeom prst="rect">
              <a:avLst/>
            </a:prstGeom>
            <a:noFill/>
          </p:spPr>
          <p:txBody>
            <a:bodyPr wrap="square" rtlCol="0">
              <a:spAutoFit/>
            </a:bodyPr>
            <a:lstStyle/>
            <a:p>
              <a:r>
                <a:rPr lang="en-US" altLang="zh-CN" dirty="0" smtClean="0"/>
                <a:t>G</a:t>
              </a:r>
              <a:endParaRPr lang="zh-CN" altLang="en-US" dirty="0"/>
            </a:p>
          </p:txBody>
        </p:sp>
        <p:sp>
          <p:nvSpPr>
            <p:cNvPr id="37" name="TextBox 36"/>
            <p:cNvSpPr txBox="1"/>
            <p:nvPr/>
          </p:nvSpPr>
          <p:spPr>
            <a:xfrm>
              <a:off x="1115616" y="2632184"/>
              <a:ext cx="720080" cy="369332"/>
            </a:xfrm>
            <a:prstGeom prst="rect">
              <a:avLst/>
            </a:prstGeom>
            <a:noFill/>
          </p:spPr>
          <p:txBody>
            <a:bodyPr wrap="square" rtlCol="0">
              <a:spAutoFit/>
            </a:bodyPr>
            <a:lstStyle/>
            <a:p>
              <a:r>
                <a:rPr lang="en-US" altLang="zh-CN" dirty="0" smtClean="0"/>
                <a:t>+10</a:t>
              </a:r>
              <a:endParaRPr lang="zh-CN" altLang="en-US" dirty="0"/>
            </a:p>
          </p:txBody>
        </p:sp>
        <p:sp>
          <p:nvSpPr>
            <p:cNvPr id="38" name="TextBox 37"/>
            <p:cNvSpPr txBox="1"/>
            <p:nvPr/>
          </p:nvSpPr>
          <p:spPr>
            <a:xfrm>
              <a:off x="2483768" y="3289548"/>
              <a:ext cx="504056" cy="369332"/>
            </a:xfrm>
            <a:prstGeom prst="rect">
              <a:avLst/>
            </a:prstGeom>
            <a:noFill/>
          </p:spPr>
          <p:txBody>
            <a:bodyPr wrap="square" rtlCol="0">
              <a:spAutoFit/>
            </a:bodyPr>
            <a:lstStyle/>
            <a:p>
              <a:r>
                <a:rPr lang="en-US" altLang="zh-CN" dirty="0" smtClean="0"/>
                <a:t>-2</a:t>
              </a:r>
              <a:endParaRPr lang="zh-CN" altLang="en-US" dirty="0"/>
            </a:p>
          </p:txBody>
        </p:sp>
        <p:sp>
          <p:nvSpPr>
            <p:cNvPr id="39" name="TextBox 38"/>
            <p:cNvSpPr txBox="1"/>
            <p:nvPr/>
          </p:nvSpPr>
          <p:spPr>
            <a:xfrm>
              <a:off x="3923928" y="3712304"/>
              <a:ext cx="504056" cy="369332"/>
            </a:xfrm>
            <a:prstGeom prst="rect">
              <a:avLst/>
            </a:prstGeom>
            <a:noFill/>
          </p:spPr>
          <p:txBody>
            <a:bodyPr wrap="square" rtlCol="0">
              <a:spAutoFit/>
            </a:bodyPr>
            <a:lstStyle/>
            <a:p>
              <a:r>
                <a:rPr lang="en-US" altLang="zh-CN" dirty="0" smtClean="0"/>
                <a:t>-5</a:t>
              </a:r>
              <a:endParaRPr lang="zh-CN" altLang="en-US" dirty="0"/>
            </a:p>
          </p:txBody>
        </p:sp>
        <p:sp>
          <p:nvSpPr>
            <p:cNvPr id="40" name="TextBox 39"/>
            <p:cNvSpPr txBox="1"/>
            <p:nvPr/>
          </p:nvSpPr>
          <p:spPr>
            <a:xfrm>
              <a:off x="5508104" y="4432384"/>
              <a:ext cx="648072" cy="369332"/>
            </a:xfrm>
            <a:prstGeom prst="rect">
              <a:avLst/>
            </a:prstGeom>
            <a:noFill/>
          </p:spPr>
          <p:txBody>
            <a:bodyPr wrap="square" rtlCol="0">
              <a:spAutoFit/>
            </a:bodyPr>
            <a:lstStyle/>
            <a:p>
              <a:r>
                <a:rPr lang="en-US" altLang="zh-CN" dirty="0" smtClean="0"/>
                <a:t>-11</a:t>
              </a:r>
              <a:endParaRPr lang="zh-CN" altLang="en-US" dirty="0"/>
            </a:p>
          </p:txBody>
        </p:sp>
        <p:sp>
          <p:nvSpPr>
            <p:cNvPr id="41" name="TextBox 40"/>
            <p:cNvSpPr txBox="1"/>
            <p:nvPr/>
          </p:nvSpPr>
          <p:spPr>
            <a:xfrm>
              <a:off x="6516216" y="3361556"/>
              <a:ext cx="648072" cy="369332"/>
            </a:xfrm>
            <a:prstGeom prst="rect">
              <a:avLst/>
            </a:prstGeom>
            <a:noFill/>
          </p:spPr>
          <p:txBody>
            <a:bodyPr wrap="square" rtlCol="0">
              <a:spAutoFit/>
            </a:bodyPr>
            <a:lstStyle/>
            <a:p>
              <a:r>
                <a:rPr lang="en-US" altLang="zh-CN" dirty="0" smtClean="0"/>
                <a:t>+9</a:t>
              </a:r>
              <a:endParaRPr lang="zh-CN" altLang="en-US" dirty="0"/>
            </a:p>
          </p:txBody>
        </p:sp>
        <p:sp>
          <p:nvSpPr>
            <p:cNvPr id="42" name="TextBox 41"/>
            <p:cNvSpPr txBox="1"/>
            <p:nvPr/>
          </p:nvSpPr>
          <p:spPr>
            <a:xfrm>
              <a:off x="7164288" y="2065412"/>
              <a:ext cx="504056" cy="369332"/>
            </a:xfrm>
            <a:prstGeom prst="rect">
              <a:avLst/>
            </a:prstGeom>
            <a:noFill/>
          </p:spPr>
          <p:txBody>
            <a:bodyPr wrap="square" rtlCol="0">
              <a:spAutoFit/>
            </a:bodyPr>
            <a:lstStyle/>
            <a:p>
              <a:r>
                <a:rPr lang="en-US" altLang="zh-CN" dirty="0" smtClean="0"/>
                <a:t>-4</a:t>
              </a:r>
              <a:endParaRPr lang="zh-CN" altLang="en-US" dirty="0"/>
            </a:p>
          </p:txBody>
        </p:sp>
        <p:sp>
          <p:nvSpPr>
            <p:cNvPr id="43" name="TextBox 42"/>
            <p:cNvSpPr txBox="1"/>
            <p:nvPr/>
          </p:nvSpPr>
          <p:spPr>
            <a:xfrm>
              <a:off x="4860032" y="2353444"/>
              <a:ext cx="720080" cy="369332"/>
            </a:xfrm>
            <a:prstGeom prst="rect">
              <a:avLst/>
            </a:prstGeom>
            <a:noFill/>
          </p:spPr>
          <p:txBody>
            <a:bodyPr wrap="square" rtlCol="0">
              <a:spAutoFit/>
            </a:bodyPr>
            <a:lstStyle/>
            <a:p>
              <a:r>
                <a:rPr lang="en-US" altLang="zh-CN" dirty="0" smtClean="0"/>
                <a:t>+3</a:t>
              </a:r>
              <a:endParaRPr lang="zh-CN" altLang="en-US" dirty="0"/>
            </a:p>
          </p:txBody>
        </p:sp>
      </p:grpSp>
      <p:cxnSp>
        <p:nvCxnSpPr>
          <p:cNvPr id="45" name="直接箭头连接符 44"/>
          <p:cNvCxnSpPr/>
          <p:nvPr/>
        </p:nvCxnSpPr>
        <p:spPr>
          <a:xfrm>
            <a:off x="1691680" y="2857500"/>
            <a:ext cx="720080"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2987824" y="3361556"/>
            <a:ext cx="720080"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4427984" y="3937620"/>
            <a:ext cx="720080"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6876256" y="2425452"/>
            <a:ext cx="360040"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a:off x="4211960" y="2353444"/>
            <a:ext cx="432048"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a:off x="5796136" y="3289548"/>
            <a:ext cx="576064" cy="7200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403648" y="3217540"/>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10</a:t>
            </a:r>
            <a:r>
              <a:rPr lang="zh-CN" altLang="en-US" dirty="0" smtClean="0">
                <a:solidFill>
                  <a:srgbClr val="FF0000"/>
                </a:solidFill>
              </a:rPr>
              <a:t>）</a:t>
            </a:r>
            <a:endParaRPr lang="zh-CN" altLang="en-US" dirty="0">
              <a:solidFill>
                <a:srgbClr val="FF0000"/>
              </a:solidFill>
            </a:endParaRPr>
          </a:p>
        </p:txBody>
      </p:sp>
      <p:sp>
        <p:nvSpPr>
          <p:cNvPr id="57" name="TextBox 56"/>
          <p:cNvSpPr txBox="1"/>
          <p:nvPr/>
        </p:nvSpPr>
        <p:spPr>
          <a:xfrm>
            <a:off x="2699792" y="3649588"/>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8</a:t>
            </a:r>
            <a:r>
              <a:rPr lang="zh-CN" altLang="en-US" dirty="0" smtClean="0">
                <a:solidFill>
                  <a:srgbClr val="FF0000"/>
                </a:solidFill>
              </a:rPr>
              <a:t>）</a:t>
            </a:r>
            <a:endParaRPr lang="zh-CN" altLang="en-US" dirty="0">
              <a:solidFill>
                <a:srgbClr val="FF0000"/>
              </a:solidFill>
            </a:endParaRPr>
          </a:p>
        </p:txBody>
      </p:sp>
      <p:sp>
        <p:nvSpPr>
          <p:cNvPr id="58" name="TextBox 57"/>
          <p:cNvSpPr txBox="1"/>
          <p:nvPr/>
        </p:nvSpPr>
        <p:spPr>
          <a:xfrm>
            <a:off x="4211960" y="4153644"/>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6</a:t>
            </a:r>
            <a:r>
              <a:rPr lang="zh-CN" altLang="en-US" dirty="0" smtClean="0">
                <a:solidFill>
                  <a:srgbClr val="FF0000"/>
                </a:solidFill>
              </a:rPr>
              <a:t>）</a:t>
            </a:r>
            <a:endParaRPr lang="zh-CN" altLang="en-US" dirty="0">
              <a:solidFill>
                <a:srgbClr val="FF0000"/>
              </a:solidFill>
            </a:endParaRPr>
          </a:p>
        </p:txBody>
      </p:sp>
      <p:sp>
        <p:nvSpPr>
          <p:cNvPr id="59" name="TextBox 58"/>
          <p:cNvSpPr txBox="1"/>
          <p:nvPr/>
        </p:nvSpPr>
        <p:spPr>
          <a:xfrm>
            <a:off x="5508104" y="3289548"/>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5</a:t>
            </a:r>
            <a:r>
              <a:rPr lang="zh-CN" altLang="en-US" dirty="0" smtClean="0">
                <a:solidFill>
                  <a:srgbClr val="FF0000"/>
                </a:solidFill>
              </a:rPr>
              <a:t>）</a:t>
            </a:r>
            <a:endParaRPr lang="zh-CN" altLang="en-US" dirty="0">
              <a:solidFill>
                <a:srgbClr val="FF0000"/>
              </a:solidFill>
            </a:endParaRPr>
          </a:p>
        </p:txBody>
      </p:sp>
      <p:sp>
        <p:nvSpPr>
          <p:cNvPr id="60" name="TextBox 59"/>
          <p:cNvSpPr txBox="1"/>
          <p:nvPr/>
        </p:nvSpPr>
        <p:spPr>
          <a:xfrm>
            <a:off x="3563888" y="2497460"/>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3</a:t>
            </a:r>
            <a:r>
              <a:rPr lang="zh-CN" altLang="en-US" dirty="0" smtClean="0">
                <a:solidFill>
                  <a:srgbClr val="FF0000"/>
                </a:solidFill>
              </a:rPr>
              <a:t>）</a:t>
            </a:r>
            <a:endParaRPr lang="zh-CN" altLang="en-US" dirty="0">
              <a:solidFill>
                <a:srgbClr val="FF0000"/>
              </a:solidFill>
            </a:endParaRPr>
          </a:p>
        </p:txBody>
      </p:sp>
      <p:sp>
        <p:nvSpPr>
          <p:cNvPr id="61" name="TextBox 60"/>
          <p:cNvSpPr txBox="1"/>
          <p:nvPr/>
        </p:nvSpPr>
        <p:spPr>
          <a:xfrm>
            <a:off x="7164288" y="2785492"/>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4</a:t>
            </a:r>
            <a:r>
              <a:rPr lang="zh-CN" altLang="en-US" dirty="0" smtClean="0">
                <a:solidFill>
                  <a:srgbClr val="FF0000"/>
                </a:solidFill>
              </a:rPr>
              <a:t>）</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交通图上含圈</a:t>
            </a:r>
            <a:endParaRPr lang="zh-CN" altLang="en-US" sz="2400" b="1" dirty="0">
              <a:latin typeface="宋体" pitchFamily="2" charset="-122"/>
              <a:ea typeface="宋体" pitchFamily="2" charset="-122"/>
            </a:endParaRPr>
          </a:p>
        </p:txBody>
      </p:sp>
      <p:grpSp>
        <p:nvGrpSpPr>
          <p:cNvPr id="2" name="组合 43"/>
          <p:cNvGrpSpPr/>
          <p:nvPr/>
        </p:nvGrpSpPr>
        <p:grpSpPr>
          <a:xfrm>
            <a:off x="971600" y="1489348"/>
            <a:ext cx="6840760" cy="3312368"/>
            <a:chOff x="971600" y="1489348"/>
            <a:chExt cx="6840760" cy="3312368"/>
          </a:xfrm>
        </p:grpSpPr>
        <p:sp>
          <p:nvSpPr>
            <p:cNvPr id="5" name="矩形 4"/>
            <p:cNvSpPr/>
            <p:nvPr/>
          </p:nvSpPr>
          <p:spPr>
            <a:xfrm>
              <a:off x="1259632" y="235344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6" name="矩形 5"/>
            <p:cNvSpPr/>
            <p:nvPr/>
          </p:nvSpPr>
          <p:spPr>
            <a:xfrm>
              <a:off x="2555776" y="192139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7" name="矩形 6"/>
            <p:cNvSpPr/>
            <p:nvPr/>
          </p:nvSpPr>
          <p:spPr>
            <a:xfrm>
              <a:off x="3851920" y="1777380"/>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8" name="矩形 7"/>
            <p:cNvSpPr/>
            <p:nvPr/>
          </p:nvSpPr>
          <p:spPr>
            <a:xfrm>
              <a:off x="5436096" y="408163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0" name="矩形 9"/>
            <p:cNvSpPr/>
            <p:nvPr/>
          </p:nvSpPr>
          <p:spPr>
            <a:xfrm>
              <a:off x="6948264" y="1737310"/>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1" name="矩形 10"/>
            <p:cNvSpPr/>
            <p:nvPr/>
          </p:nvSpPr>
          <p:spPr>
            <a:xfrm>
              <a:off x="5508104" y="1777380"/>
              <a:ext cx="442750" cy="400110"/>
            </a:xfrm>
            <a:prstGeom prst="rect">
              <a:avLst/>
            </a:prstGeom>
          </p:spPr>
          <p:txBody>
            <a:bodyPr wrap="squar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12" name="矩形 11"/>
            <p:cNvSpPr/>
            <p:nvPr/>
          </p:nvSpPr>
          <p:spPr>
            <a:xfrm>
              <a:off x="6444208" y="303345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cxnSp>
          <p:nvCxnSpPr>
            <p:cNvPr id="14" name="直接连接符 13"/>
            <p:cNvCxnSpPr/>
            <p:nvPr/>
          </p:nvCxnSpPr>
          <p:spPr>
            <a:xfrm flipV="1">
              <a:off x="1547664" y="1921396"/>
              <a:ext cx="1008112"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987824" y="1921396"/>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39" idx="2"/>
            </p:cNvCxnSpPr>
            <p:nvPr/>
          </p:nvCxnSpPr>
          <p:spPr>
            <a:xfrm>
              <a:off x="4103948" y="2425452"/>
              <a:ext cx="1260140"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7" idx="3"/>
            </p:cNvCxnSpPr>
            <p:nvPr/>
          </p:nvCxnSpPr>
          <p:spPr>
            <a:xfrm flipH="1" flipV="1">
              <a:off x="4283968" y="1977435"/>
              <a:ext cx="1296144" cy="15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796136" y="3289548"/>
              <a:ext cx="792088" cy="9361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0" idx="2"/>
            </p:cNvCxnSpPr>
            <p:nvPr/>
          </p:nvCxnSpPr>
          <p:spPr>
            <a:xfrm flipH="1">
              <a:off x="6732240" y="2137420"/>
              <a:ext cx="432048"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31640" y="1993404"/>
              <a:ext cx="504056" cy="369332"/>
            </a:xfrm>
            <a:prstGeom prst="rect">
              <a:avLst/>
            </a:prstGeom>
            <a:noFill/>
          </p:spPr>
          <p:txBody>
            <a:bodyPr wrap="square" rtlCol="0">
              <a:spAutoFit/>
            </a:bodyPr>
            <a:lstStyle/>
            <a:p>
              <a:r>
                <a:rPr lang="en-US" altLang="zh-CN" dirty="0" smtClean="0"/>
                <a:t>A</a:t>
              </a:r>
              <a:endParaRPr lang="zh-CN" altLang="en-US" dirty="0"/>
            </a:p>
          </p:txBody>
        </p:sp>
        <p:sp>
          <p:nvSpPr>
            <p:cNvPr id="31" name="TextBox 30"/>
            <p:cNvSpPr txBox="1"/>
            <p:nvPr/>
          </p:nvSpPr>
          <p:spPr>
            <a:xfrm>
              <a:off x="2627784" y="1633364"/>
              <a:ext cx="504056" cy="369332"/>
            </a:xfrm>
            <a:prstGeom prst="rect">
              <a:avLst/>
            </a:prstGeom>
            <a:noFill/>
          </p:spPr>
          <p:txBody>
            <a:bodyPr wrap="square" rtlCol="0">
              <a:spAutoFit/>
            </a:bodyPr>
            <a:lstStyle/>
            <a:p>
              <a:r>
                <a:rPr lang="en-US" altLang="zh-CN" dirty="0" smtClean="0"/>
                <a:t>B</a:t>
              </a:r>
              <a:endParaRPr lang="zh-CN" altLang="en-US" dirty="0"/>
            </a:p>
          </p:txBody>
        </p:sp>
        <p:sp>
          <p:nvSpPr>
            <p:cNvPr id="32" name="TextBox 31"/>
            <p:cNvSpPr txBox="1"/>
            <p:nvPr/>
          </p:nvSpPr>
          <p:spPr>
            <a:xfrm>
              <a:off x="3779912" y="1561356"/>
              <a:ext cx="504056" cy="369332"/>
            </a:xfrm>
            <a:prstGeom prst="rect">
              <a:avLst/>
            </a:prstGeom>
            <a:noFill/>
          </p:spPr>
          <p:txBody>
            <a:bodyPr wrap="square" rtlCol="0">
              <a:spAutoFit/>
            </a:bodyPr>
            <a:lstStyle/>
            <a:p>
              <a:r>
                <a:rPr lang="en-US" altLang="zh-CN" dirty="0" smtClean="0"/>
                <a:t>C</a:t>
              </a:r>
              <a:endParaRPr lang="zh-CN" altLang="en-US" dirty="0"/>
            </a:p>
          </p:txBody>
        </p:sp>
        <p:sp>
          <p:nvSpPr>
            <p:cNvPr id="33" name="TextBox 32"/>
            <p:cNvSpPr txBox="1"/>
            <p:nvPr/>
          </p:nvSpPr>
          <p:spPr>
            <a:xfrm>
              <a:off x="5508104" y="1561356"/>
              <a:ext cx="504056" cy="369332"/>
            </a:xfrm>
            <a:prstGeom prst="rect">
              <a:avLst/>
            </a:prstGeom>
            <a:noFill/>
          </p:spPr>
          <p:txBody>
            <a:bodyPr wrap="square" rtlCol="0">
              <a:spAutoFit/>
            </a:bodyPr>
            <a:lstStyle/>
            <a:p>
              <a:r>
                <a:rPr lang="en-US" altLang="zh-CN" dirty="0" smtClean="0"/>
                <a:t>D</a:t>
              </a:r>
              <a:endParaRPr lang="zh-CN" altLang="en-US" dirty="0"/>
            </a:p>
          </p:txBody>
        </p:sp>
        <p:sp>
          <p:nvSpPr>
            <p:cNvPr id="34" name="TextBox 33"/>
            <p:cNvSpPr txBox="1"/>
            <p:nvPr/>
          </p:nvSpPr>
          <p:spPr>
            <a:xfrm>
              <a:off x="6876256" y="1489348"/>
              <a:ext cx="504056" cy="369332"/>
            </a:xfrm>
            <a:prstGeom prst="rect">
              <a:avLst/>
            </a:prstGeom>
            <a:noFill/>
          </p:spPr>
          <p:txBody>
            <a:bodyPr wrap="square" rtlCol="0">
              <a:spAutoFit/>
            </a:bodyPr>
            <a:lstStyle/>
            <a:p>
              <a:r>
                <a:rPr lang="en-US" altLang="zh-CN" dirty="0" smtClean="0"/>
                <a:t>E</a:t>
              </a:r>
              <a:endParaRPr lang="zh-CN" altLang="en-US" dirty="0"/>
            </a:p>
          </p:txBody>
        </p:sp>
        <p:sp>
          <p:nvSpPr>
            <p:cNvPr id="35" name="TextBox 34"/>
            <p:cNvSpPr txBox="1"/>
            <p:nvPr/>
          </p:nvSpPr>
          <p:spPr>
            <a:xfrm>
              <a:off x="6228184" y="2848208"/>
              <a:ext cx="504056" cy="369332"/>
            </a:xfrm>
            <a:prstGeom prst="rect">
              <a:avLst/>
            </a:prstGeom>
            <a:noFill/>
          </p:spPr>
          <p:txBody>
            <a:bodyPr wrap="square" rtlCol="0">
              <a:spAutoFit/>
            </a:bodyPr>
            <a:lstStyle/>
            <a:p>
              <a:r>
                <a:rPr lang="en-US" altLang="zh-CN" dirty="0" smtClean="0"/>
                <a:t>F</a:t>
              </a:r>
              <a:endParaRPr lang="zh-CN" altLang="en-US" dirty="0"/>
            </a:p>
          </p:txBody>
        </p:sp>
        <p:sp>
          <p:nvSpPr>
            <p:cNvPr id="36" name="TextBox 35"/>
            <p:cNvSpPr txBox="1"/>
            <p:nvPr/>
          </p:nvSpPr>
          <p:spPr>
            <a:xfrm>
              <a:off x="5436096" y="3856320"/>
              <a:ext cx="504056" cy="369332"/>
            </a:xfrm>
            <a:prstGeom prst="rect">
              <a:avLst/>
            </a:prstGeom>
            <a:noFill/>
          </p:spPr>
          <p:txBody>
            <a:bodyPr wrap="square" rtlCol="0">
              <a:spAutoFit/>
            </a:bodyPr>
            <a:lstStyle/>
            <a:p>
              <a:r>
                <a:rPr lang="en-US" altLang="zh-CN" dirty="0" smtClean="0"/>
                <a:t>G</a:t>
              </a:r>
              <a:endParaRPr lang="zh-CN" altLang="en-US" dirty="0"/>
            </a:p>
          </p:txBody>
        </p:sp>
        <p:sp>
          <p:nvSpPr>
            <p:cNvPr id="37" name="TextBox 36"/>
            <p:cNvSpPr txBox="1"/>
            <p:nvPr/>
          </p:nvSpPr>
          <p:spPr>
            <a:xfrm>
              <a:off x="971600" y="2632184"/>
              <a:ext cx="720080" cy="369332"/>
            </a:xfrm>
            <a:prstGeom prst="rect">
              <a:avLst/>
            </a:prstGeom>
            <a:noFill/>
          </p:spPr>
          <p:txBody>
            <a:bodyPr wrap="square" rtlCol="0">
              <a:spAutoFit/>
            </a:bodyPr>
            <a:lstStyle/>
            <a:p>
              <a:r>
                <a:rPr lang="en-US" altLang="zh-CN" dirty="0" smtClean="0"/>
                <a:t>+20</a:t>
              </a:r>
              <a:endParaRPr lang="zh-CN" altLang="en-US" dirty="0"/>
            </a:p>
          </p:txBody>
        </p:sp>
        <p:sp>
          <p:nvSpPr>
            <p:cNvPr id="38" name="TextBox 37"/>
            <p:cNvSpPr txBox="1"/>
            <p:nvPr/>
          </p:nvSpPr>
          <p:spPr>
            <a:xfrm>
              <a:off x="2483768" y="2218720"/>
              <a:ext cx="648072" cy="369332"/>
            </a:xfrm>
            <a:prstGeom prst="rect">
              <a:avLst/>
            </a:prstGeom>
            <a:noFill/>
          </p:spPr>
          <p:txBody>
            <a:bodyPr wrap="square" rtlCol="0">
              <a:spAutoFit/>
            </a:bodyPr>
            <a:lstStyle/>
            <a:p>
              <a:r>
                <a:rPr lang="en-US" altLang="zh-CN" dirty="0" smtClean="0"/>
                <a:t>-30</a:t>
              </a:r>
              <a:endParaRPr lang="zh-CN" altLang="en-US" dirty="0"/>
            </a:p>
          </p:txBody>
        </p:sp>
        <p:sp>
          <p:nvSpPr>
            <p:cNvPr id="39" name="TextBox 38"/>
            <p:cNvSpPr txBox="1"/>
            <p:nvPr/>
          </p:nvSpPr>
          <p:spPr>
            <a:xfrm>
              <a:off x="3779912" y="2056120"/>
              <a:ext cx="648072" cy="369332"/>
            </a:xfrm>
            <a:prstGeom prst="rect">
              <a:avLst/>
            </a:prstGeom>
            <a:noFill/>
          </p:spPr>
          <p:txBody>
            <a:bodyPr wrap="square" rtlCol="0">
              <a:spAutoFit/>
            </a:bodyPr>
            <a:lstStyle/>
            <a:p>
              <a:r>
                <a:rPr lang="en-US" altLang="zh-CN" dirty="0" smtClean="0"/>
                <a:t>-50</a:t>
              </a:r>
              <a:endParaRPr lang="zh-CN" altLang="en-US" dirty="0"/>
            </a:p>
          </p:txBody>
        </p:sp>
        <p:sp>
          <p:nvSpPr>
            <p:cNvPr id="40" name="TextBox 39"/>
            <p:cNvSpPr txBox="1"/>
            <p:nvPr/>
          </p:nvSpPr>
          <p:spPr>
            <a:xfrm>
              <a:off x="5508104" y="4432384"/>
              <a:ext cx="648072" cy="369332"/>
            </a:xfrm>
            <a:prstGeom prst="rect">
              <a:avLst/>
            </a:prstGeom>
            <a:noFill/>
          </p:spPr>
          <p:txBody>
            <a:bodyPr wrap="square" rtlCol="0">
              <a:spAutoFit/>
            </a:bodyPr>
            <a:lstStyle/>
            <a:p>
              <a:r>
                <a:rPr lang="en-US" altLang="zh-CN" dirty="0" smtClean="0"/>
                <a:t>-70</a:t>
              </a:r>
              <a:endParaRPr lang="zh-CN" altLang="en-US" dirty="0"/>
            </a:p>
          </p:txBody>
        </p:sp>
        <p:sp>
          <p:nvSpPr>
            <p:cNvPr id="41" name="TextBox 40"/>
            <p:cNvSpPr txBox="1"/>
            <p:nvPr/>
          </p:nvSpPr>
          <p:spPr>
            <a:xfrm>
              <a:off x="6516216" y="3361556"/>
              <a:ext cx="1008112" cy="369332"/>
            </a:xfrm>
            <a:prstGeom prst="rect">
              <a:avLst/>
            </a:prstGeom>
            <a:noFill/>
          </p:spPr>
          <p:txBody>
            <a:bodyPr wrap="square" rtlCol="0">
              <a:spAutoFit/>
            </a:bodyPr>
            <a:lstStyle/>
            <a:p>
              <a:r>
                <a:rPr lang="en-US" altLang="zh-CN" dirty="0" smtClean="0"/>
                <a:t>+100</a:t>
              </a:r>
              <a:endParaRPr lang="zh-CN" altLang="en-US" dirty="0"/>
            </a:p>
          </p:txBody>
        </p:sp>
        <p:sp>
          <p:nvSpPr>
            <p:cNvPr id="42" name="TextBox 41"/>
            <p:cNvSpPr txBox="1"/>
            <p:nvPr/>
          </p:nvSpPr>
          <p:spPr>
            <a:xfrm>
              <a:off x="7164288" y="2065412"/>
              <a:ext cx="648072" cy="369332"/>
            </a:xfrm>
            <a:prstGeom prst="rect">
              <a:avLst/>
            </a:prstGeom>
            <a:noFill/>
          </p:spPr>
          <p:txBody>
            <a:bodyPr wrap="square" rtlCol="0">
              <a:spAutoFit/>
            </a:bodyPr>
            <a:lstStyle/>
            <a:p>
              <a:r>
                <a:rPr lang="en-US" altLang="zh-CN" dirty="0" smtClean="0"/>
                <a:t>-20</a:t>
              </a:r>
              <a:endParaRPr lang="zh-CN" altLang="en-US" dirty="0"/>
            </a:p>
          </p:txBody>
        </p:sp>
        <p:sp>
          <p:nvSpPr>
            <p:cNvPr id="43" name="TextBox 42"/>
            <p:cNvSpPr txBox="1"/>
            <p:nvPr/>
          </p:nvSpPr>
          <p:spPr>
            <a:xfrm>
              <a:off x="5436096" y="2056120"/>
              <a:ext cx="720080" cy="369332"/>
            </a:xfrm>
            <a:prstGeom prst="rect">
              <a:avLst/>
            </a:prstGeom>
            <a:noFill/>
          </p:spPr>
          <p:txBody>
            <a:bodyPr wrap="square" rtlCol="0">
              <a:spAutoFit/>
            </a:bodyPr>
            <a:lstStyle/>
            <a:p>
              <a:r>
                <a:rPr lang="en-US" altLang="zh-CN" dirty="0" smtClean="0"/>
                <a:t>+20</a:t>
              </a:r>
              <a:endParaRPr lang="zh-CN" altLang="en-US" dirty="0"/>
            </a:p>
          </p:txBody>
        </p:sp>
      </p:grpSp>
      <p:cxnSp>
        <p:nvCxnSpPr>
          <p:cNvPr id="53" name="直接连接符 52"/>
          <p:cNvCxnSpPr/>
          <p:nvPr/>
        </p:nvCxnSpPr>
        <p:spPr>
          <a:xfrm>
            <a:off x="4572000" y="4297660"/>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4139952" y="4122866"/>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55" name="TextBox 54"/>
          <p:cNvSpPr txBox="1"/>
          <p:nvPr/>
        </p:nvSpPr>
        <p:spPr>
          <a:xfrm>
            <a:off x="4139952" y="3865612"/>
            <a:ext cx="504056" cy="369332"/>
          </a:xfrm>
          <a:prstGeom prst="rect">
            <a:avLst/>
          </a:prstGeom>
          <a:noFill/>
        </p:spPr>
        <p:txBody>
          <a:bodyPr wrap="square" rtlCol="0">
            <a:spAutoFit/>
          </a:bodyPr>
          <a:lstStyle/>
          <a:p>
            <a:r>
              <a:rPr lang="en-US" altLang="zh-CN" dirty="0" smtClean="0"/>
              <a:t>H</a:t>
            </a:r>
            <a:endParaRPr lang="zh-CN" altLang="en-US" dirty="0"/>
          </a:p>
        </p:txBody>
      </p:sp>
      <p:sp>
        <p:nvSpPr>
          <p:cNvPr id="56" name="TextBox 55"/>
          <p:cNvSpPr txBox="1"/>
          <p:nvPr/>
        </p:nvSpPr>
        <p:spPr>
          <a:xfrm>
            <a:off x="4067944" y="4450968"/>
            <a:ext cx="1008112" cy="369332"/>
          </a:xfrm>
          <a:prstGeom prst="rect">
            <a:avLst/>
          </a:prstGeom>
          <a:noFill/>
        </p:spPr>
        <p:txBody>
          <a:bodyPr wrap="square" rtlCol="0">
            <a:spAutoFit/>
          </a:bodyPr>
          <a:lstStyle/>
          <a:p>
            <a:r>
              <a:rPr lang="en-US" altLang="zh-CN" dirty="0" smtClean="0"/>
              <a:t>+60</a:t>
            </a:r>
            <a:endParaRPr lang="zh-CN" altLang="en-US" dirty="0"/>
          </a:p>
        </p:txBody>
      </p:sp>
      <p:cxnSp>
        <p:nvCxnSpPr>
          <p:cNvPr id="57" name="直接连接符 56"/>
          <p:cNvCxnSpPr/>
          <p:nvPr/>
        </p:nvCxnSpPr>
        <p:spPr>
          <a:xfrm>
            <a:off x="3347864" y="4297660"/>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915816" y="4090928"/>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59" name="TextBox 58"/>
          <p:cNvSpPr txBox="1"/>
          <p:nvPr/>
        </p:nvSpPr>
        <p:spPr>
          <a:xfrm>
            <a:off x="2915816" y="3865612"/>
            <a:ext cx="504056" cy="369332"/>
          </a:xfrm>
          <a:prstGeom prst="rect">
            <a:avLst/>
          </a:prstGeom>
          <a:noFill/>
        </p:spPr>
        <p:txBody>
          <a:bodyPr wrap="square" rtlCol="0">
            <a:spAutoFit/>
          </a:bodyPr>
          <a:lstStyle/>
          <a:p>
            <a:r>
              <a:rPr lang="en-US" altLang="zh-CN" dirty="0" smtClean="0"/>
              <a:t>I</a:t>
            </a:r>
            <a:endParaRPr lang="zh-CN" altLang="en-US" dirty="0"/>
          </a:p>
        </p:txBody>
      </p:sp>
      <p:sp>
        <p:nvSpPr>
          <p:cNvPr id="60" name="TextBox 59"/>
          <p:cNvSpPr txBox="1"/>
          <p:nvPr/>
        </p:nvSpPr>
        <p:spPr>
          <a:xfrm>
            <a:off x="2987824" y="4441676"/>
            <a:ext cx="648072" cy="369332"/>
          </a:xfrm>
          <a:prstGeom prst="rect">
            <a:avLst/>
          </a:prstGeom>
          <a:noFill/>
        </p:spPr>
        <p:txBody>
          <a:bodyPr wrap="square" rtlCol="0">
            <a:spAutoFit/>
          </a:bodyPr>
          <a:lstStyle/>
          <a:p>
            <a:r>
              <a:rPr lang="en-US" altLang="zh-CN" dirty="0" smtClean="0"/>
              <a:t>-30</a:t>
            </a:r>
            <a:endParaRPr lang="zh-CN" altLang="en-US" dirty="0"/>
          </a:p>
        </p:txBody>
      </p:sp>
      <p:cxnSp>
        <p:nvCxnSpPr>
          <p:cNvPr id="61" name="直接连接符 60"/>
          <p:cNvCxnSpPr/>
          <p:nvPr/>
        </p:nvCxnSpPr>
        <p:spPr>
          <a:xfrm>
            <a:off x="1583668" y="2785492"/>
            <a:ext cx="1260140"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979712" y="3073524"/>
            <a:ext cx="864096" cy="369332"/>
          </a:xfrm>
          <a:prstGeom prst="rect">
            <a:avLst/>
          </a:prstGeom>
          <a:noFill/>
        </p:spPr>
        <p:txBody>
          <a:bodyPr wrap="square" rtlCol="0">
            <a:spAutoFit/>
          </a:bodyPr>
          <a:lstStyle/>
          <a:p>
            <a:r>
              <a:rPr lang="en-US" altLang="zh-CN" dirty="0" smtClean="0"/>
              <a:t>45</a:t>
            </a:r>
            <a:endParaRPr lang="zh-CN" altLang="en-US" dirty="0"/>
          </a:p>
        </p:txBody>
      </p:sp>
      <p:sp>
        <p:nvSpPr>
          <p:cNvPr id="63" name="TextBox 62"/>
          <p:cNvSpPr txBox="1"/>
          <p:nvPr/>
        </p:nvSpPr>
        <p:spPr>
          <a:xfrm>
            <a:off x="1619672" y="1633364"/>
            <a:ext cx="864096" cy="369332"/>
          </a:xfrm>
          <a:prstGeom prst="rect">
            <a:avLst/>
          </a:prstGeom>
          <a:noFill/>
        </p:spPr>
        <p:txBody>
          <a:bodyPr wrap="square" rtlCol="0">
            <a:spAutoFit/>
          </a:bodyPr>
          <a:lstStyle/>
          <a:p>
            <a:r>
              <a:rPr lang="en-US" altLang="zh-CN" dirty="0" smtClean="0"/>
              <a:t>36</a:t>
            </a:r>
            <a:endParaRPr lang="zh-CN" altLang="en-US" dirty="0"/>
          </a:p>
        </p:txBody>
      </p:sp>
      <p:sp>
        <p:nvSpPr>
          <p:cNvPr id="64" name="TextBox 63"/>
          <p:cNvSpPr txBox="1"/>
          <p:nvPr/>
        </p:nvSpPr>
        <p:spPr>
          <a:xfrm>
            <a:off x="2915816" y="1489348"/>
            <a:ext cx="864096" cy="369332"/>
          </a:xfrm>
          <a:prstGeom prst="rect">
            <a:avLst/>
          </a:prstGeom>
          <a:noFill/>
        </p:spPr>
        <p:txBody>
          <a:bodyPr wrap="square" rtlCol="0">
            <a:spAutoFit/>
          </a:bodyPr>
          <a:lstStyle/>
          <a:p>
            <a:r>
              <a:rPr lang="en-US" altLang="zh-CN" dirty="0" smtClean="0"/>
              <a:t>23</a:t>
            </a:r>
            <a:endParaRPr lang="zh-CN" altLang="en-US" dirty="0"/>
          </a:p>
        </p:txBody>
      </p:sp>
      <p:sp>
        <p:nvSpPr>
          <p:cNvPr id="65" name="TextBox 64"/>
          <p:cNvSpPr txBox="1"/>
          <p:nvPr/>
        </p:nvSpPr>
        <p:spPr>
          <a:xfrm>
            <a:off x="4572000" y="1489348"/>
            <a:ext cx="864096" cy="369332"/>
          </a:xfrm>
          <a:prstGeom prst="rect">
            <a:avLst/>
          </a:prstGeom>
          <a:noFill/>
        </p:spPr>
        <p:txBody>
          <a:bodyPr wrap="square" rtlCol="0">
            <a:spAutoFit/>
          </a:bodyPr>
          <a:lstStyle/>
          <a:p>
            <a:r>
              <a:rPr lang="en-US" altLang="zh-CN" dirty="0" smtClean="0"/>
              <a:t>13</a:t>
            </a:r>
            <a:endParaRPr lang="zh-CN" altLang="en-US" dirty="0"/>
          </a:p>
        </p:txBody>
      </p:sp>
      <p:sp>
        <p:nvSpPr>
          <p:cNvPr id="66" name="TextBox 65"/>
          <p:cNvSpPr txBox="1"/>
          <p:nvPr/>
        </p:nvSpPr>
        <p:spPr>
          <a:xfrm>
            <a:off x="4644008" y="2713484"/>
            <a:ext cx="864096" cy="369332"/>
          </a:xfrm>
          <a:prstGeom prst="rect">
            <a:avLst/>
          </a:prstGeom>
          <a:noFill/>
        </p:spPr>
        <p:txBody>
          <a:bodyPr wrap="square" rtlCol="0">
            <a:spAutoFit/>
          </a:bodyPr>
          <a:lstStyle/>
          <a:p>
            <a:r>
              <a:rPr lang="en-US" altLang="zh-CN" dirty="0" smtClean="0"/>
              <a:t>18</a:t>
            </a:r>
            <a:endParaRPr lang="zh-CN" altLang="en-US" dirty="0"/>
          </a:p>
        </p:txBody>
      </p:sp>
      <p:sp>
        <p:nvSpPr>
          <p:cNvPr id="67" name="TextBox 66"/>
          <p:cNvSpPr txBox="1"/>
          <p:nvPr/>
        </p:nvSpPr>
        <p:spPr>
          <a:xfrm>
            <a:off x="3419872" y="3793604"/>
            <a:ext cx="864096" cy="369332"/>
          </a:xfrm>
          <a:prstGeom prst="rect">
            <a:avLst/>
          </a:prstGeom>
          <a:noFill/>
        </p:spPr>
        <p:txBody>
          <a:bodyPr wrap="square" rtlCol="0">
            <a:spAutoFit/>
          </a:bodyPr>
          <a:lstStyle/>
          <a:p>
            <a:r>
              <a:rPr lang="en-US" altLang="zh-CN" dirty="0" smtClean="0"/>
              <a:t>23</a:t>
            </a:r>
            <a:endParaRPr lang="zh-CN" altLang="en-US" dirty="0"/>
          </a:p>
        </p:txBody>
      </p:sp>
      <p:sp>
        <p:nvSpPr>
          <p:cNvPr id="68" name="TextBox 67"/>
          <p:cNvSpPr txBox="1"/>
          <p:nvPr/>
        </p:nvSpPr>
        <p:spPr>
          <a:xfrm>
            <a:off x="4499992" y="3865612"/>
            <a:ext cx="864096" cy="369332"/>
          </a:xfrm>
          <a:prstGeom prst="rect">
            <a:avLst/>
          </a:prstGeom>
          <a:noFill/>
        </p:spPr>
        <p:txBody>
          <a:bodyPr wrap="square" rtlCol="0">
            <a:spAutoFit/>
          </a:bodyPr>
          <a:lstStyle/>
          <a:p>
            <a:r>
              <a:rPr lang="en-US" altLang="zh-CN" dirty="0" smtClean="0"/>
              <a:t>25</a:t>
            </a:r>
            <a:endParaRPr lang="zh-CN" altLang="en-US" dirty="0"/>
          </a:p>
        </p:txBody>
      </p:sp>
      <p:sp>
        <p:nvSpPr>
          <p:cNvPr id="69" name="TextBox 68"/>
          <p:cNvSpPr txBox="1"/>
          <p:nvPr/>
        </p:nvSpPr>
        <p:spPr>
          <a:xfrm>
            <a:off x="5508104" y="3289548"/>
            <a:ext cx="864096" cy="369332"/>
          </a:xfrm>
          <a:prstGeom prst="rect">
            <a:avLst/>
          </a:prstGeom>
          <a:noFill/>
        </p:spPr>
        <p:txBody>
          <a:bodyPr wrap="square" rtlCol="0">
            <a:spAutoFit/>
          </a:bodyPr>
          <a:lstStyle/>
          <a:p>
            <a:r>
              <a:rPr lang="en-US" altLang="zh-CN" dirty="0" smtClean="0"/>
              <a:t>29</a:t>
            </a:r>
            <a:endParaRPr lang="zh-CN" altLang="en-US" dirty="0"/>
          </a:p>
        </p:txBody>
      </p:sp>
      <p:sp>
        <p:nvSpPr>
          <p:cNvPr id="70" name="TextBox 69"/>
          <p:cNvSpPr txBox="1"/>
          <p:nvPr/>
        </p:nvSpPr>
        <p:spPr>
          <a:xfrm>
            <a:off x="6732240" y="2713484"/>
            <a:ext cx="864096" cy="369332"/>
          </a:xfrm>
          <a:prstGeom prst="rect">
            <a:avLst/>
          </a:prstGeom>
          <a:noFill/>
        </p:spPr>
        <p:txBody>
          <a:bodyPr wrap="square" rtlCol="0">
            <a:spAutoFit/>
          </a:bodyPr>
          <a:lstStyle/>
          <a:p>
            <a:r>
              <a:rPr lang="en-US" altLang="zh-CN" dirty="0" smtClean="0"/>
              <a:t>127</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步骤一：破圈编制初始方案</a:t>
            </a:r>
            <a:endParaRPr lang="zh-CN" altLang="en-US" sz="2400" b="1" dirty="0">
              <a:latin typeface="宋体" pitchFamily="2" charset="-122"/>
              <a:ea typeface="宋体" pitchFamily="2" charset="-122"/>
            </a:endParaRPr>
          </a:p>
        </p:txBody>
      </p:sp>
      <p:grpSp>
        <p:nvGrpSpPr>
          <p:cNvPr id="2" name="组合 43"/>
          <p:cNvGrpSpPr/>
          <p:nvPr/>
        </p:nvGrpSpPr>
        <p:grpSpPr>
          <a:xfrm>
            <a:off x="971600" y="1489348"/>
            <a:ext cx="6840760" cy="3312368"/>
            <a:chOff x="971600" y="1489348"/>
            <a:chExt cx="6840760" cy="3312368"/>
          </a:xfrm>
        </p:grpSpPr>
        <p:sp>
          <p:nvSpPr>
            <p:cNvPr id="5" name="矩形 4"/>
            <p:cNvSpPr/>
            <p:nvPr/>
          </p:nvSpPr>
          <p:spPr>
            <a:xfrm>
              <a:off x="1259632" y="235344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6" name="矩形 5"/>
            <p:cNvSpPr/>
            <p:nvPr/>
          </p:nvSpPr>
          <p:spPr>
            <a:xfrm>
              <a:off x="2555776" y="192139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7" name="矩形 6"/>
            <p:cNvSpPr/>
            <p:nvPr/>
          </p:nvSpPr>
          <p:spPr>
            <a:xfrm>
              <a:off x="3851920" y="1777380"/>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8" name="矩形 7"/>
            <p:cNvSpPr/>
            <p:nvPr/>
          </p:nvSpPr>
          <p:spPr>
            <a:xfrm>
              <a:off x="5436096" y="408163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0" name="矩形 9"/>
            <p:cNvSpPr/>
            <p:nvPr/>
          </p:nvSpPr>
          <p:spPr>
            <a:xfrm>
              <a:off x="6948264" y="1737310"/>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1" name="矩形 10"/>
            <p:cNvSpPr/>
            <p:nvPr/>
          </p:nvSpPr>
          <p:spPr>
            <a:xfrm>
              <a:off x="5508104" y="1777380"/>
              <a:ext cx="442750" cy="400110"/>
            </a:xfrm>
            <a:prstGeom prst="rect">
              <a:avLst/>
            </a:prstGeom>
          </p:spPr>
          <p:txBody>
            <a:bodyPr wrap="squar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12" name="矩形 11"/>
            <p:cNvSpPr/>
            <p:nvPr/>
          </p:nvSpPr>
          <p:spPr>
            <a:xfrm>
              <a:off x="6444208" y="303345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cxnSp>
          <p:nvCxnSpPr>
            <p:cNvPr id="14" name="直接连接符 13"/>
            <p:cNvCxnSpPr/>
            <p:nvPr/>
          </p:nvCxnSpPr>
          <p:spPr>
            <a:xfrm flipV="1">
              <a:off x="1547664" y="1921396"/>
              <a:ext cx="1008112"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987824" y="1921396"/>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39" idx="2"/>
            </p:cNvCxnSpPr>
            <p:nvPr/>
          </p:nvCxnSpPr>
          <p:spPr>
            <a:xfrm>
              <a:off x="4103948" y="2425452"/>
              <a:ext cx="1260140"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7" idx="3"/>
            </p:cNvCxnSpPr>
            <p:nvPr/>
          </p:nvCxnSpPr>
          <p:spPr>
            <a:xfrm flipH="1" flipV="1">
              <a:off x="4283968" y="1977435"/>
              <a:ext cx="1296144" cy="15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796136" y="3289548"/>
              <a:ext cx="792088" cy="9361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0" idx="2"/>
            </p:cNvCxnSpPr>
            <p:nvPr/>
          </p:nvCxnSpPr>
          <p:spPr>
            <a:xfrm flipH="1">
              <a:off x="6732240" y="2137420"/>
              <a:ext cx="432048"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31640" y="1993404"/>
              <a:ext cx="504056" cy="369332"/>
            </a:xfrm>
            <a:prstGeom prst="rect">
              <a:avLst/>
            </a:prstGeom>
            <a:noFill/>
          </p:spPr>
          <p:txBody>
            <a:bodyPr wrap="square" rtlCol="0">
              <a:spAutoFit/>
            </a:bodyPr>
            <a:lstStyle/>
            <a:p>
              <a:r>
                <a:rPr lang="en-US" altLang="zh-CN" dirty="0" smtClean="0"/>
                <a:t>A</a:t>
              </a:r>
              <a:endParaRPr lang="zh-CN" altLang="en-US" dirty="0"/>
            </a:p>
          </p:txBody>
        </p:sp>
        <p:sp>
          <p:nvSpPr>
            <p:cNvPr id="31" name="TextBox 30"/>
            <p:cNvSpPr txBox="1"/>
            <p:nvPr/>
          </p:nvSpPr>
          <p:spPr>
            <a:xfrm>
              <a:off x="2627784" y="1633364"/>
              <a:ext cx="504056" cy="369332"/>
            </a:xfrm>
            <a:prstGeom prst="rect">
              <a:avLst/>
            </a:prstGeom>
            <a:noFill/>
          </p:spPr>
          <p:txBody>
            <a:bodyPr wrap="square" rtlCol="0">
              <a:spAutoFit/>
            </a:bodyPr>
            <a:lstStyle/>
            <a:p>
              <a:r>
                <a:rPr lang="en-US" altLang="zh-CN" dirty="0" smtClean="0"/>
                <a:t>B</a:t>
              </a:r>
              <a:endParaRPr lang="zh-CN" altLang="en-US" dirty="0"/>
            </a:p>
          </p:txBody>
        </p:sp>
        <p:sp>
          <p:nvSpPr>
            <p:cNvPr id="32" name="TextBox 31"/>
            <p:cNvSpPr txBox="1"/>
            <p:nvPr/>
          </p:nvSpPr>
          <p:spPr>
            <a:xfrm>
              <a:off x="3779912" y="1561356"/>
              <a:ext cx="504056" cy="369332"/>
            </a:xfrm>
            <a:prstGeom prst="rect">
              <a:avLst/>
            </a:prstGeom>
            <a:noFill/>
          </p:spPr>
          <p:txBody>
            <a:bodyPr wrap="square" rtlCol="0">
              <a:spAutoFit/>
            </a:bodyPr>
            <a:lstStyle/>
            <a:p>
              <a:r>
                <a:rPr lang="en-US" altLang="zh-CN" dirty="0" smtClean="0"/>
                <a:t>C</a:t>
              </a:r>
              <a:endParaRPr lang="zh-CN" altLang="en-US" dirty="0"/>
            </a:p>
          </p:txBody>
        </p:sp>
        <p:sp>
          <p:nvSpPr>
            <p:cNvPr id="33" name="TextBox 32"/>
            <p:cNvSpPr txBox="1"/>
            <p:nvPr/>
          </p:nvSpPr>
          <p:spPr>
            <a:xfrm>
              <a:off x="5508104" y="1561356"/>
              <a:ext cx="504056" cy="369332"/>
            </a:xfrm>
            <a:prstGeom prst="rect">
              <a:avLst/>
            </a:prstGeom>
            <a:noFill/>
          </p:spPr>
          <p:txBody>
            <a:bodyPr wrap="square" rtlCol="0">
              <a:spAutoFit/>
            </a:bodyPr>
            <a:lstStyle/>
            <a:p>
              <a:r>
                <a:rPr lang="en-US" altLang="zh-CN" dirty="0" smtClean="0"/>
                <a:t>D</a:t>
              </a:r>
              <a:endParaRPr lang="zh-CN" altLang="en-US" dirty="0"/>
            </a:p>
          </p:txBody>
        </p:sp>
        <p:sp>
          <p:nvSpPr>
            <p:cNvPr id="34" name="TextBox 33"/>
            <p:cNvSpPr txBox="1"/>
            <p:nvPr/>
          </p:nvSpPr>
          <p:spPr>
            <a:xfrm>
              <a:off x="6876256" y="1489348"/>
              <a:ext cx="504056" cy="369332"/>
            </a:xfrm>
            <a:prstGeom prst="rect">
              <a:avLst/>
            </a:prstGeom>
            <a:noFill/>
          </p:spPr>
          <p:txBody>
            <a:bodyPr wrap="square" rtlCol="0">
              <a:spAutoFit/>
            </a:bodyPr>
            <a:lstStyle/>
            <a:p>
              <a:r>
                <a:rPr lang="en-US" altLang="zh-CN" dirty="0" smtClean="0"/>
                <a:t>E</a:t>
              </a:r>
              <a:endParaRPr lang="zh-CN" altLang="en-US" dirty="0"/>
            </a:p>
          </p:txBody>
        </p:sp>
        <p:sp>
          <p:nvSpPr>
            <p:cNvPr id="35" name="TextBox 34"/>
            <p:cNvSpPr txBox="1"/>
            <p:nvPr/>
          </p:nvSpPr>
          <p:spPr>
            <a:xfrm>
              <a:off x="6228184" y="2848208"/>
              <a:ext cx="504056" cy="369332"/>
            </a:xfrm>
            <a:prstGeom prst="rect">
              <a:avLst/>
            </a:prstGeom>
            <a:noFill/>
          </p:spPr>
          <p:txBody>
            <a:bodyPr wrap="square" rtlCol="0">
              <a:spAutoFit/>
            </a:bodyPr>
            <a:lstStyle/>
            <a:p>
              <a:r>
                <a:rPr lang="en-US" altLang="zh-CN" dirty="0" smtClean="0"/>
                <a:t>F</a:t>
              </a:r>
              <a:endParaRPr lang="zh-CN" altLang="en-US" dirty="0"/>
            </a:p>
          </p:txBody>
        </p:sp>
        <p:sp>
          <p:nvSpPr>
            <p:cNvPr id="36" name="TextBox 35"/>
            <p:cNvSpPr txBox="1"/>
            <p:nvPr/>
          </p:nvSpPr>
          <p:spPr>
            <a:xfrm>
              <a:off x="5436096" y="3856320"/>
              <a:ext cx="504056" cy="369332"/>
            </a:xfrm>
            <a:prstGeom prst="rect">
              <a:avLst/>
            </a:prstGeom>
            <a:noFill/>
          </p:spPr>
          <p:txBody>
            <a:bodyPr wrap="square" rtlCol="0">
              <a:spAutoFit/>
            </a:bodyPr>
            <a:lstStyle/>
            <a:p>
              <a:r>
                <a:rPr lang="en-US" altLang="zh-CN" dirty="0" smtClean="0"/>
                <a:t>G</a:t>
              </a:r>
              <a:endParaRPr lang="zh-CN" altLang="en-US" dirty="0"/>
            </a:p>
          </p:txBody>
        </p:sp>
        <p:sp>
          <p:nvSpPr>
            <p:cNvPr id="37" name="TextBox 36"/>
            <p:cNvSpPr txBox="1"/>
            <p:nvPr/>
          </p:nvSpPr>
          <p:spPr>
            <a:xfrm>
              <a:off x="971600" y="2632184"/>
              <a:ext cx="720080" cy="369332"/>
            </a:xfrm>
            <a:prstGeom prst="rect">
              <a:avLst/>
            </a:prstGeom>
            <a:noFill/>
          </p:spPr>
          <p:txBody>
            <a:bodyPr wrap="square" rtlCol="0">
              <a:spAutoFit/>
            </a:bodyPr>
            <a:lstStyle/>
            <a:p>
              <a:r>
                <a:rPr lang="en-US" altLang="zh-CN" dirty="0" smtClean="0"/>
                <a:t>+20</a:t>
              </a:r>
              <a:endParaRPr lang="zh-CN" altLang="en-US" dirty="0"/>
            </a:p>
          </p:txBody>
        </p:sp>
        <p:sp>
          <p:nvSpPr>
            <p:cNvPr id="38" name="TextBox 37"/>
            <p:cNvSpPr txBox="1"/>
            <p:nvPr/>
          </p:nvSpPr>
          <p:spPr>
            <a:xfrm>
              <a:off x="2483768" y="2218720"/>
              <a:ext cx="648072" cy="369332"/>
            </a:xfrm>
            <a:prstGeom prst="rect">
              <a:avLst/>
            </a:prstGeom>
            <a:noFill/>
          </p:spPr>
          <p:txBody>
            <a:bodyPr wrap="square" rtlCol="0">
              <a:spAutoFit/>
            </a:bodyPr>
            <a:lstStyle/>
            <a:p>
              <a:r>
                <a:rPr lang="en-US" altLang="zh-CN" dirty="0" smtClean="0"/>
                <a:t>-30</a:t>
              </a:r>
              <a:endParaRPr lang="zh-CN" altLang="en-US" dirty="0"/>
            </a:p>
          </p:txBody>
        </p:sp>
        <p:sp>
          <p:nvSpPr>
            <p:cNvPr id="39" name="TextBox 38"/>
            <p:cNvSpPr txBox="1"/>
            <p:nvPr/>
          </p:nvSpPr>
          <p:spPr>
            <a:xfrm>
              <a:off x="3779912" y="2056120"/>
              <a:ext cx="648072" cy="369332"/>
            </a:xfrm>
            <a:prstGeom prst="rect">
              <a:avLst/>
            </a:prstGeom>
            <a:noFill/>
          </p:spPr>
          <p:txBody>
            <a:bodyPr wrap="square" rtlCol="0">
              <a:spAutoFit/>
            </a:bodyPr>
            <a:lstStyle/>
            <a:p>
              <a:r>
                <a:rPr lang="en-US" altLang="zh-CN" dirty="0" smtClean="0"/>
                <a:t>-50</a:t>
              </a:r>
              <a:endParaRPr lang="zh-CN" altLang="en-US" dirty="0"/>
            </a:p>
          </p:txBody>
        </p:sp>
        <p:sp>
          <p:nvSpPr>
            <p:cNvPr id="40" name="TextBox 39"/>
            <p:cNvSpPr txBox="1"/>
            <p:nvPr/>
          </p:nvSpPr>
          <p:spPr>
            <a:xfrm>
              <a:off x="5508104" y="4432384"/>
              <a:ext cx="648072" cy="369332"/>
            </a:xfrm>
            <a:prstGeom prst="rect">
              <a:avLst/>
            </a:prstGeom>
            <a:noFill/>
          </p:spPr>
          <p:txBody>
            <a:bodyPr wrap="square" rtlCol="0">
              <a:spAutoFit/>
            </a:bodyPr>
            <a:lstStyle/>
            <a:p>
              <a:r>
                <a:rPr lang="en-US" altLang="zh-CN" dirty="0" smtClean="0"/>
                <a:t>-70</a:t>
              </a:r>
              <a:endParaRPr lang="zh-CN" altLang="en-US" dirty="0"/>
            </a:p>
          </p:txBody>
        </p:sp>
        <p:sp>
          <p:nvSpPr>
            <p:cNvPr id="41" name="TextBox 40"/>
            <p:cNvSpPr txBox="1"/>
            <p:nvPr/>
          </p:nvSpPr>
          <p:spPr>
            <a:xfrm>
              <a:off x="6516216" y="3361556"/>
              <a:ext cx="1008112" cy="369332"/>
            </a:xfrm>
            <a:prstGeom prst="rect">
              <a:avLst/>
            </a:prstGeom>
            <a:noFill/>
          </p:spPr>
          <p:txBody>
            <a:bodyPr wrap="square" rtlCol="0">
              <a:spAutoFit/>
            </a:bodyPr>
            <a:lstStyle/>
            <a:p>
              <a:r>
                <a:rPr lang="en-US" altLang="zh-CN" dirty="0" smtClean="0"/>
                <a:t>+100</a:t>
              </a:r>
              <a:endParaRPr lang="zh-CN" altLang="en-US" dirty="0"/>
            </a:p>
          </p:txBody>
        </p:sp>
        <p:sp>
          <p:nvSpPr>
            <p:cNvPr id="42" name="TextBox 41"/>
            <p:cNvSpPr txBox="1"/>
            <p:nvPr/>
          </p:nvSpPr>
          <p:spPr>
            <a:xfrm>
              <a:off x="7164288" y="2065412"/>
              <a:ext cx="648072" cy="369332"/>
            </a:xfrm>
            <a:prstGeom prst="rect">
              <a:avLst/>
            </a:prstGeom>
            <a:noFill/>
          </p:spPr>
          <p:txBody>
            <a:bodyPr wrap="square" rtlCol="0">
              <a:spAutoFit/>
            </a:bodyPr>
            <a:lstStyle/>
            <a:p>
              <a:r>
                <a:rPr lang="en-US" altLang="zh-CN" dirty="0" smtClean="0"/>
                <a:t>-20</a:t>
              </a:r>
              <a:endParaRPr lang="zh-CN" altLang="en-US" dirty="0"/>
            </a:p>
          </p:txBody>
        </p:sp>
        <p:sp>
          <p:nvSpPr>
            <p:cNvPr id="43" name="TextBox 42"/>
            <p:cNvSpPr txBox="1"/>
            <p:nvPr/>
          </p:nvSpPr>
          <p:spPr>
            <a:xfrm>
              <a:off x="5436096" y="2056120"/>
              <a:ext cx="720080" cy="369332"/>
            </a:xfrm>
            <a:prstGeom prst="rect">
              <a:avLst/>
            </a:prstGeom>
            <a:noFill/>
          </p:spPr>
          <p:txBody>
            <a:bodyPr wrap="square" rtlCol="0">
              <a:spAutoFit/>
            </a:bodyPr>
            <a:lstStyle/>
            <a:p>
              <a:r>
                <a:rPr lang="en-US" altLang="zh-CN" dirty="0" smtClean="0"/>
                <a:t>+20</a:t>
              </a:r>
              <a:endParaRPr lang="zh-CN" altLang="en-US" dirty="0"/>
            </a:p>
          </p:txBody>
        </p:sp>
      </p:grpSp>
      <p:cxnSp>
        <p:nvCxnSpPr>
          <p:cNvPr id="53" name="直接连接符 52"/>
          <p:cNvCxnSpPr/>
          <p:nvPr/>
        </p:nvCxnSpPr>
        <p:spPr>
          <a:xfrm>
            <a:off x="4572000" y="4297660"/>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4139952" y="4122866"/>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55" name="TextBox 54"/>
          <p:cNvSpPr txBox="1"/>
          <p:nvPr/>
        </p:nvSpPr>
        <p:spPr>
          <a:xfrm>
            <a:off x="4139952" y="3865612"/>
            <a:ext cx="504056" cy="369332"/>
          </a:xfrm>
          <a:prstGeom prst="rect">
            <a:avLst/>
          </a:prstGeom>
          <a:noFill/>
        </p:spPr>
        <p:txBody>
          <a:bodyPr wrap="square" rtlCol="0">
            <a:spAutoFit/>
          </a:bodyPr>
          <a:lstStyle/>
          <a:p>
            <a:r>
              <a:rPr lang="en-US" altLang="zh-CN" dirty="0" smtClean="0"/>
              <a:t>H</a:t>
            </a:r>
            <a:endParaRPr lang="zh-CN" altLang="en-US" dirty="0"/>
          </a:p>
        </p:txBody>
      </p:sp>
      <p:sp>
        <p:nvSpPr>
          <p:cNvPr id="56" name="TextBox 55"/>
          <p:cNvSpPr txBox="1"/>
          <p:nvPr/>
        </p:nvSpPr>
        <p:spPr>
          <a:xfrm>
            <a:off x="4067944" y="4450968"/>
            <a:ext cx="1008112" cy="369332"/>
          </a:xfrm>
          <a:prstGeom prst="rect">
            <a:avLst/>
          </a:prstGeom>
          <a:noFill/>
        </p:spPr>
        <p:txBody>
          <a:bodyPr wrap="square" rtlCol="0">
            <a:spAutoFit/>
          </a:bodyPr>
          <a:lstStyle/>
          <a:p>
            <a:r>
              <a:rPr lang="en-US" altLang="zh-CN" dirty="0" smtClean="0"/>
              <a:t>+60</a:t>
            </a:r>
            <a:endParaRPr lang="zh-CN" altLang="en-US" dirty="0"/>
          </a:p>
        </p:txBody>
      </p:sp>
      <p:cxnSp>
        <p:nvCxnSpPr>
          <p:cNvPr id="57" name="直接连接符 56"/>
          <p:cNvCxnSpPr/>
          <p:nvPr/>
        </p:nvCxnSpPr>
        <p:spPr>
          <a:xfrm>
            <a:off x="3347864" y="4297660"/>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915816" y="4090928"/>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59" name="TextBox 58"/>
          <p:cNvSpPr txBox="1"/>
          <p:nvPr/>
        </p:nvSpPr>
        <p:spPr>
          <a:xfrm>
            <a:off x="2915816" y="3865612"/>
            <a:ext cx="504056" cy="369332"/>
          </a:xfrm>
          <a:prstGeom prst="rect">
            <a:avLst/>
          </a:prstGeom>
          <a:noFill/>
        </p:spPr>
        <p:txBody>
          <a:bodyPr wrap="square" rtlCol="0">
            <a:spAutoFit/>
          </a:bodyPr>
          <a:lstStyle/>
          <a:p>
            <a:r>
              <a:rPr lang="en-US" altLang="zh-CN" dirty="0" smtClean="0"/>
              <a:t>I</a:t>
            </a:r>
            <a:endParaRPr lang="zh-CN" altLang="en-US" dirty="0"/>
          </a:p>
        </p:txBody>
      </p:sp>
      <p:sp>
        <p:nvSpPr>
          <p:cNvPr id="60" name="TextBox 59"/>
          <p:cNvSpPr txBox="1"/>
          <p:nvPr/>
        </p:nvSpPr>
        <p:spPr>
          <a:xfrm>
            <a:off x="2987824" y="4441676"/>
            <a:ext cx="648072" cy="369332"/>
          </a:xfrm>
          <a:prstGeom prst="rect">
            <a:avLst/>
          </a:prstGeom>
          <a:noFill/>
        </p:spPr>
        <p:txBody>
          <a:bodyPr wrap="square" rtlCol="0">
            <a:spAutoFit/>
          </a:bodyPr>
          <a:lstStyle/>
          <a:p>
            <a:r>
              <a:rPr lang="en-US" altLang="zh-CN" dirty="0" smtClean="0"/>
              <a:t>-30</a:t>
            </a:r>
            <a:endParaRPr lang="zh-CN" altLang="en-US" dirty="0"/>
          </a:p>
        </p:txBody>
      </p:sp>
      <p:cxnSp>
        <p:nvCxnSpPr>
          <p:cNvPr id="61" name="直接连接符 60"/>
          <p:cNvCxnSpPr/>
          <p:nvPr/>
        </p:nvCxnSpPr>
        <p:spPr>
          <a:xfrm>
            <a:off x="1583668" y="2785492"/>
            <a:ext cx="1260140"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979712" y="3073524"/>
            <a:ext cx="864096" cy="369332"/>
          </a:xfrm>
          <a:prstGeom prst="rect">
            <a:avLst/>
          </a:prstGeom>
          <a:noFill/>
        </p:spPr>
        <p:txBody>
          <a:bodyPr wrap="square" rtlCol="0">
            <a:spAutoFit/>
          </a:bodyPr>
          <a:lstStyle/>
          <a:p>
            <a:r>
              <a:rPr lang="en-US" altLang="zh-CN" dirty="0" smtClean="0"/>
              <a:t>45</a:t>
            </a:r>
            <a:endParaRPr lang="zh-CN" altLang="en-US" dirty="0"/>
          </a:p>
        </p:txBody>
      </p:sp>
      <p:sp>
        <p:nvSpPr>
          <p:cNvPr id="63" name="TextBox 62"/>
          <p:cNvSpPr txBox="1"/>
          <p:nvPr/>
        </p:nvSpPr>
        <p:spPr>
          <a:xfrm>
            <a:off x="1619672" y="1633364"/>
            <a:ext cx="864096" cy="369332"/>
          </a:xfrm>
          <a:prstGeom prst="rect">
            <a:avLst/>
          </a:prstGeom>
          <a:noFill/>
        </p:spPr>
        <p:txBody>
          <a:bodyPr wrap="square" rtlCol="0">
            <a:spAutoFit/>
          </a:bodyPr>
          <a:lstStyle/>
          <a:p>
            <a:r>
              <a:rPr lang="en-US" altLang="zh-CN" dirty="0" smtClean="0"/>
              <a:t>36</a:t>
            </a:r>
            <a:endParaRPr lang="zh-CN" altLang="en-US" dirty="0"/>
          </a:p>
        </p:txBody>
      </p:sp>
      <p:sp>
        <p:nvSpPr>
          <p:cNvPr id="64" name="TextBox 63"/>
          <p:cNvSpPr txBox="1"/>
          <p:nvPr/>
        </p:nvSpPr>
        <p:spPr>
          <a:xfrm>
            <a:off x="2915816" y="2065412"/>
            <a:ext cx="864096" cy="369332"/>
          </a:xfrm>
          <a:prstGeom prst="rect">
            <a:avLst/>
          </a:prstGeom>
          <a:noFill/>
        </p:spPr>
        <p:txBody>
          <a:bodyPr wrap="square" rtlCol="0">
            <a:spAutoFit/>
          </a:bodyPr>
          <a:lstStyle/>
          <a:p>
            <a:r>
              <a:rPr lang="en-US" altLang="zh-CN" dirty="0" smtClean="0"/>
              <a:t>23</a:t>
            </a:r>
            <a:endParaRPr lang="zh-CN" altLang="en-US" dirty="0"/>
          </a:p>
        </p:txBody>
      </p:sp>
      <p:sp>
        <p:nvSpPr>
          <p:cNvPr id="65" name="TextBox 64"/>
          <p:cNvSpPr txBox="1"/>
          <p:nvPr/>
        </p:nvSpPr>
        <p:spPr>
          <a:xfrm>
            <a:off x="4572000" y="2065412"/>
            <a:ext cx="864096" cy="369332"/>
          </a:xfrm>
          <a:prstGeom prst="rect">
            <a:avLst/>
          </a:prstGeom>
          <a:noFill/>
        </p:spPr>
        <p:txBody>
          <a:bodyPr wrap="square" rtlCol="0">
            <a:spAutoFit/>
          </a:bodyPr>
          <a:lstStyle/>
          <a:p>
            <a:r>
              <a:rPr lang="en-US" altLang="zh-CN" dirty="0" smtClean="0"/>
              <a:t>13</a:t>
            </a:r>
            <a:endParaRPr lang="zh-CN" altLang="en-US" dirty="0"/>
          </a:p>
        </p:txBody>
      </p:sp>
      <p:sp>
        <p:nvSpPr>
          <p:cNvPr id="66" name="TextBox 65"/>
          <p:cNvSpPr txBox="1"/>
          <p:nvPr/>
        </p:nvSpPr>
        <p:spPr>
          <a:xfrm>
            <a:off x="4067944" y="2929508"/>
            <a:ext cx="864096" cy="369332"/>
          </a:xfrm>
          <a:prstGeom prst="rect">
            <a:avLst/>
          </a:prstGeom>
          <a:noFill/>
        </p:spPr>
        <p:txBody>
          <a:bodyPr wrap="square" rtlCol="0">
            <a:spAutoFit/>
          </a:bodyPr>
          <a:lstStyle/>
          <a:p>
            <a:r>
              <a:rPr lang="en-US" altLang="zh-CN" dirty="0" smtClean="0"/>
              <a:t>18</a:t>
            </a:r>
            <a:endParaRPr lang="zh-CN" altLang="en-US" dirty="0"/>
          </a:p>
        </p:txBody>
      </p:sp>
      <p:sp>
        <p:nvSpPr>
          <p:cNvPr id="67" name="TextBox 66"/>
          <p:cNvSpPr txBox="1"/>
          <p:nvPr/>
        </p:nvSpPr>
        <p:spPr>
          <a:xfrm>
            <a:off x="3491880" y="4369668"/>
            <a:ext cx="864096" cy="369332"/>
          </a:xfrm>
          <a:prstGeom prst="rect">
            <a:avLst/>
          </a:prstGeom>
          <a:noFill/>
        </p:spPr>
        <p:txBody>
          <a:bodyPr wrap="square" rtlCol="0">
            <a:spAutoFit/>
          </a:bodyPr>
          <a:lstStyle/>
          <a:p>
            <a:r>
              <a:rPr lang="en-US" altLang="zh-CN" dirty="0" smtClean="0"/>
              <a:t>23</a:t>
            </a:r>
            <a:endParaRPr lang="zh-CN" altLang="en-US" dirty="0"/>
          </a:p>
        </p:txBody>
      </p:sp>
      <p:sp>
        <p:nvSpPr>
          <p:cNvPr id="68" name="TextBox 67"/>
          <p:cNvSpPr txBox="1"/>
          <p:nvPr/>
        </p:nvSpPr>
        <p:spPr>
          <a:xfrm>
            <a:off x="4499992" y="3865612"/>
            <a:ext cx="864096" cy="369332"/>
          </a:xfrm>
          <a:prstGeom prst="rect">
            <a:avLst/>
          </a:prstGeom>
          <a:noFill/>
        </p:spPr>
        <p:txBody>
          <a:bodyPr wrap="square" rtlCol="0">
            <a:spAutoFit/>
          </a:bodyPr>
          <a:lstStyle/>
          <a:p>
            <a:r>
              <a:rPr lang="en-US" altLang="zh-CN" dirty="0" smtClean="0"/>
              <a:t>25</a:t>
            </a:r>
            <a:endParaRPr lang="zh-CN" altLang="en-US" dirty="0"/>
          </a:p>
        </p:txBody>
      </p:sp>
      <p:sp>
        <p:nvSpPr>
          <p:cNvPr id="69" name="TextBox 68"/>
          <p:cNvSpPr txBox="1"/>
          <p:nvPr/>
        </p:nvSpPr>
        <p:spPr>
          <a:xfrm>
            <a:off x="6084168" y="3793604"/>
            <a:ext cx="864096" cy="369332"/>
          </a:xfrm>
          <a:prstGeom prst="rect">
            <a:avLst/>
          </a:prstGeom>
          <a:noFill/>
        </p:spPr>
        <p:txBody>
          <a:bodyPr wrap="square" rtlCol="0">
            <a:spAutoFit/>
          </a:bodyPr>
          <a:lstStyle/>
          <a:p>
            <a:r>
              <a:rPr lang="en-US" altLang="zh-CN" dirty="0" smtClean="0"/>
              <a:t>29</a:t>
            </a:r>
            <a:endParaRPr lang="zh-CN" altLang="en-US" dirty="0"/>
          </a:p>
        </p:txBody>
      </p:sp>
      <p:sp>
        <p:nvSpPr>
          <p:cNvPr id="70" name="TextBox 69"/>
          <p:cNvSpPr txBox="1"/>
          <p:nvPr/>
        </p:nvSpPr>
        <p:spPr>
          <a:xfrm>
            <a:off x="6300192" y="2353444"/>
            <a:ext cx="864096" cy="369332"/>
          </a:xfrm>
          <a:prstGeom prst="rect">
            <a:avLst/>
          </a:prstGeom>
          <a:noFill/>
        </p:spPr>
        <p:txBody>
          <a:bodyPr wrap="square" rtlCol="0">
            <a:spAutoFit/>
          </a:bodyPr>
          <a:lstStyle/>
          <a:p>
            <a:r>
              <a:rPr lang="en-US" altLang="zh-CN" dirty="0" smtClean="0"/>
              <a:t>127</a:t>
            </a:r>
            <a:endParaRPr lang="zh-CN" altLang="en-US" dirty="0"/>
          </a:p>
        </p:txBody>
      </p:sp>
      <p:cxnSp>
        <p:nvCxnSpPr>
          <p:cNvPr id="49" name="直接箭头连接符 48"/>
          <p:cNvCxnSpPr/>
          <p:nvPr/>
        </p:nvCxnSpPr>
        <p:spPr>
          <a:xfrm>
            <a:off x="1691680" y="3073524"/>
            <a:ext cx="648072"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15616" y="3361556"/>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20</a:t>
            </a:r>
            <a:r>
              <a:rPr lang="zh-CN" altLang="en-US" dirty="0" smtClean="0">
                <a:solidFill>
                  <a:srgbClr val="FF0000"/>
                </a:solidFill>
              </a:rPr>
              <a:t>）</a:t>
            </a:r>
            <a:endParaRPr lang="zh-CN" altLang="en-US" dirty="0">
              <a:solidFill>
                <a:srgbClr val="FF0000"/>
              </a:solidFill>
            </a:endParaRPr>
          </a:p>
        </p:txBody>
      </p:sp>
      <p:cxnSp>
        <p:nvCxnSpPr>
          <p:cNvPr id="52" name="直接箭头连接符 51"/>
          <p:cNvCxnSpPr/>
          <p:nvPr/>
        </p:nvCxnSpPr>
        <p:spPr>
          <a:xfrm flipH="1">
            <a:off x="3419872" y="4225652"/>
            <a:ext cx="72008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56" idx="0"/>
          </p:cNvCxnSpPr>
          <p:nvPr/>
        </p:nvCxnSpPr>
        <p:spPr>
          <a:xfrm flipV="1">
            <a:off x="4572000" y="4441676"/>
            <a:ext cx="936104" cy="92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12" idx="1"/>
          </p:cNvCxnSpPr>
          <p:nvPr/>
        </p:nvCxnSpPr>
        <p:spPr>
          <a:xfrm flipH="1">
            <a:off x="5796136" y="3233509"/>
            <a:ext cx="648072" cy="7761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6804248" y="2281436"/>
            <a:ext cx="421346" cy="95207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H="1">
            <a:off x="4355976" y="1849388"/>
            <a:ext cx="115212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H="1">
            <a:off x="3059832" y="1849388"/>
            <a:ext cx="72008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347864" y="3784312"/>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10</a:t>
            </a:r>
            <a:r>
              <a:rPr lang="zh-CN" altLang="en-US" dirty="0" smtClean="0">
                <a:solidFill>
                  <a:srgbClr val="FF0000"/>
                </a:solidFill>
              </a:rPr>
              <a:t>）</a:t>
            </a:r>
            <a:endParaRPr lang="zh-CN" altLang="en-US" dirty="0">
              <a:solidFill>
                <a:srgbClr val="FF0000"/>
              </a:solidFill>
            </a:endParaRPr>
          </a:p>
        </p:txBody>
      </p:sp>
      <p:sp>
        <p:nvSpPr>
          <p:cNvPr id="88" name="TextBox 87"/>
          <p:cNvSpPr txBox="1"/>
          <p:nvPr/>
        </p:nvSpPr>
        <p:spPr>
          <a:xfrm>
            <a:off x="4716016" y="4585692"/>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50</a:t>
            </a:r>
            <a:r>
              <a:rPr lang="zh-CN" altLang="en-US" dirty="0" smtClean="0">
                <a:solidFill>
                  <a:srgbClr val="FF0000"/>
                </a:solidFill>
              </a:rPr>
              <a:t>）</a:t>
            </a:r>
            <a:endParaRPr lang="zh-CN" altLang="en-US" dirty="0">
              <a:solidFill>
                <a:srgbClr val="FF0000"/>
              </a:solidFill>
            </a:endParaRPr>
          </a:p>
        </p:txBody>
      </p:sp>
      <p:sp>
        <p:nvSpPr>
          <p:cNvPr id="89" name="TextBox 88"/>
          <p:cNvSpPr txBox="1"/>
          <p:nvPr/>
        </p:nvSpPr>
        <p:spPr>
          <a:xfrm>
            <a:off x="5436096" y="3217540"/>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80</a:t>
            </a:r>
            <a:r>
              <a:rPr lang="zh-CN" altLang="en-US" dirty="0" smtClean="0">
                <a:solidFill>
                  <a:srgbClr val="FF0000"/>
                </a:solidFill>
              </a:rPr>
              <a:t>）</a:t>
            </a:r>
            <a:endParaRPr lang="zh-CN" altLang="en-US" dirty="0">
              <a:solidFill>
                <a:srgbClr val="FF0000"/>
              </a:solidFill>
            </a:endParaRPr>
          </a:p>
        </p:txBody>
      </p:sp>
      <p:sp>
        <p:nvSpPr>
          <p:cNvPr id="90" name="TextBox 89"/>
          <p:cNvSpPr txBox="1"/>
          <p:nvPr/>
        </p:nvSpPr>
        <p:spPr>
          <a:xfrm>
            <a:off x="7020272" y="2641476"/>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20</a:t>
            </a:r>
            <a:r>
              <a:rPr lang="zh-CN" altLang="en-US" dirty="0" smtClean="0">
                <a:solidFill>
                  <a:srgbClr val="FF0000"/>
                </a:solidFill>
              </a:rPr>
              <a:t>）</a:t>
            </a:r>
            <a:endParaRPr lang="zh-CN" altLang="en-US" dirty="0">
              <a:solidFill>
                <a:srgbClr val="FF0000"/>
              </a:solidFill>
            </a:endParaRPr>
          </a:p>
        </p:txBody>
      </p:sp>
      <p:sp>
        <p:nvSpPr>
          <p:cNvPr id="91" name="TextBox 90"/>
          <p:cNvSpPr txBox="1"/>
          <p:nvPr/>
        </p:nvSpPr>
        <p:spPr>
          <a:xfrm>
            <a:off x="4572000" y="1408048"/>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20</a:t>
            </a:r>
            <a:r>
              <a:rPr lang="zh-CN" altLang="en-US" dirty="0" smtClean="0">
                <a:solidFill>
                  <a:srgbClr val="FF0000"/>
                </a:solidFill>
              </a:rPr>
              <a:t>）</a:t>
            </a:r>
            <a:endParaRPr lang="zh-CN" altLang="en-US" dirty="0">
              <a:solidFill>
                <a:srgbClr val="FF0000"/>
              </a:solidFill>
            </a:endParaRPr>
          </a:p>
        </p:txBody>
      </p:sp>
      <p:sp>
        <p:nvSpPr>
          <p:cNvPr id="92" name="TextBox 91"/>
          <p:cNvSpPr txBox="1"/>
          <p:nvPr/>
        </p:nvSpPr>
        <p:spPr>
          <a:xfrm>
            <a:off x="2987824" y="1489348"/>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30</a:t>
            </a:r>
            <a:r>
              <a:rPr lang="zh-CN" altLang="en-US" dirty="0" smtClean="0">
                <a:solidFill>
                  <a:srgbClr val="FF0000"/>
                </a:solidFill>
              </a:rPr>
              <a:t>）</a:t>
            </a:r>
            <a:endParaRPr lang="zh-CN" altLang="en-US" dirty="0">
              <a:solidFill>
                <a:srgbClr val="FF0000"/>
              </a:solidFill>
            </a:endParaRPr>
          </a:p>
        </p:txBody>
      </p:sp>
      <p:sp>
        <p:nvSpPr>
          <p:cNvPr id="93" name="TextBox 92"/>
          <p:cNvSpPr txBox="1"/>
          <p:nvPr/>
        </p:nvSpPr>
        <p:spPr>
          <a:xfrm>
            <a:off x="4788024" y="2641476"/>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60</a:t>
            </a:r>
            <a:r>
              <a:rPr lang="zh-CN" altLang="en-US" dirty="0" smtClean="0">
                <a:solidFill>
                  <a:srgbClr val="FF0000"/>
                </a:solidFill>
              </a:rPr>
              <a:t>）</a:t>
            </a:r>
            <a:endParaRPr lang="zh-CN" altLang="en-US" dirty="0">
              <a:solidFill>
                <a:srgbClr val="FF0000"/>
              </a:solidFill>
            </a:endParaRPr>
          </a:p>
        </p:txBody>
      </p:sp>
      <p:cxnSp>
        <p:nvCxnSpPr>
          <p:cNvPr id="94" name="直接箭头连接符 93"/>
          <p:cNvCxnSpPr/>
          <p:nvPr/>
        </p:nvCxnSpPr>
        <p:spPr>
          <a:xfrm flipH="1" flipV="1">
            <a:off x="4355976" y="2425452"/>
            <a:ext cx="1080120" cy="12241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63" idx="2"/>
          </p:cNvCxnSpPr>
          <p:nvPr/>
        </p:nvCxnSpPr>
        <p:spPr>
          <a:xfrm>
            <a:off x="2051720" y="2002696"/>
            <a:ext cx="288032" cy="350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835696" y="2146712"/>
            <a:ext cx="288032" cy="3507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830997"/>
          </a:xfrm>
          <a:prstGeom prst="rect">
            <a:avLst/>
          </a:prstGeom>
          <a:noFill/>
        </p:spPr>
        <p:txBody>
          <a:bodyPr wrap="square" rtlCol="0">
            <a:spAutoFit/>
          </a:bodyPr>
          <a:lstStyle/>
          <a:p>
            <a:r>
              <a:rPr lang="zh-CN" altLang="en-US" sz="2400" b="1" dirty="0" smtClean="0">
                <a:latin typeface="宋体" pitchFamily="2" charset="-122"/>
                <a:ea typeface="宋体" pitchFamily="2" charset="-122"/>
              </a:rPr>
              <a:t>步骤二：检验</a:t>
            </a:r>
            <a:endParaRPr lang="en-US" altLang="zh-CN" sz="2400" b="1" dirty="0" smtClean="0">
              <a:latin typeface="宋体" pitchFamily="2" charset="-122"/>
              <a:ea typeface="宋体" pitchFamily="2" charset="-122"/>
            </a:endParaRPr>
          </a:p>
          <a:p>
            <a:endParaRPr lang="zh-CN" altLang="en-US" sz="2400" b="1" dirty="0">
              <a:latin typeface="宋体" pitchFamily="2" charset="-122"/>
              <a:ea typeface="宋体" pitchFamily="2" charset="-122"/>
            </a:endParaRPr>
          </a:p>
        </p:txBody>
      </p:sp>
      <p:sp>
        <p:nvSpPr>
          <p:cNvPr id="71" name="矩形 70"/>
          <p:cNvSpPr/>
          <p:nvPr/>
        </p:nvSpPr>
        <p:spPr>
          <a:xfrm>
            <a:off x="1475656" y="1489348"/>
            <a:ext cx="5688632" cy="3329758"/>
          </a:xfrm>
          <a:prstGeom prst="rect">
            <a:avLst/>
          </a:prstGeom>
        </p:spPr>
        <p:txBody>
          <a:bodyPr wrap="square">
            <a:spAutoFit/>
          </a:bodyPr>
          <a:lstStyle/>
          <a:p>
            <a:pPr>
              <a:lnSpc>
                <a:spcPct val="150000"/>
              </a:lnSpc>
            </a:pPr>
            <a:r>
              <a:rPr lang="zh-CN" altLang="zh-CN" sz="2400" dirty="0" smtClean="0">
                <a:latin typeface="宋体" pitchFamily="2" charset="-122"/>
                <a:ea typeface="宋体" pitchFamily="2" charset="-122"/>
              </a:rPr>
              <a:t>全圈长：</a:t>
            </a:r>
            <a:r>
              <a:rPr lang="en-US" altLang="zh-CN" sz="2400" dirty="0" smtClean="0">
                <a:latin typeface="宋体" pitchFamily="2" charset="-122"/>
                <a:ea typeface="宋体" pitchFamily="2" charset="-122"/>
              </a:rPr>
              <a:t>36+23+18+25+23+45=170</a:t>
            </a:r>
            <a:r>
              <a:rPr lang="zh-CN" altLang="zh-CN" sz="2400" dirty="0" smtClean="0">
                <a:latin typeface="宋体" pitchFamily="2" charset="-122"/>
                <a:ea typeface="宋体" pitchFamily="2" charset="-122"/>
              </a:rPr>
              <a:t>公里</a:t>
            </a:r>
          </a:p>
          <a:p>
            <a:pPr>
              <a:lnSpc>
                <a:spcPct val="150000"/>
              </a:lnSpc>
            </a:pPr>
            <a:r>
              <a:rPr lang="zh-CN" altLang="zh-CN" sz="2400" dirty="0" smtClean="0">
                <a:latin typeface="宋体" pitchFamily="2" charset="-122"/>
                <a:ea typeface="宋体" pitchFamily="2" charset="-122"/>
              </a:rPr>
              <a:t>半圈长：</a:t>
            </a:r>
            <a:r>
              <a:rPr lang="en-US" altLang="zh-CN" sz="2400" dirty="0" smtClean="0">
                <a:latin typeface="宋体" pitchFamily="2" charset="-122"/>
                <a:ea typeface="宋体" pitchFamily="2" charset="-122"/>
              </a:rPr>
              <a:t>85</a:t>
            </a:r>
            <a:r>
              <a:rPr lang="zh-CN" altLang="zh-CN" sz="2400" dirty="0" smtClean="0">
                <a:latin typeface="宋体" pitchFamily="2" charset="-122"/>
                <a:ea typeface="宋体" pitchFamily="2" charset="-122"/>
              </a:rPr>
              <a:t>公里 </a:t>
            </a:r>
          </a:p>
          <a:p>
            <a:pPr>
              <a:lnSpc>
                <a:spcPct val="150000"/>
              </a:lnSpc>
            </a:pPr>
            <a:r>
              <a:rPr lang="zh-CN" altLang="zh-CN" sz="2400" dirty="0" smtClean="0">
                <a:latin typeface="宋体" pitchFamily="2" charset="-122"/>
                <a:ea typeface="宋体" pitchFamily="2" charset="-122"/>
              </a:rPr>
              <a:t>外圈长：</a:t>
            </a:r>
            <a:r>
              <a:rPr lang="en-US" altLang="zh-CN" sz="2400" dirty="0" smtClean="0">
                <a:latin typeface="宋体" pitchFamily="2" charset="-122"/>
                <a:ea typeface="宋体" pitchFamily="2" charset="-122"/>
              </a:rPr>
              <a:t>45+25+18+23=111</a:t>
            </a:r>
            <a:r>
              <a:rPr lang="zh-CN" altLang="zh-CN" sz="2400" dirty="0" smtClean="0">
                <a:latin typeface="宋体" pitchFamily="2" charset="-122"/>
                <a:ea typeface="宋体" pitchFamily="2" charset="-122"/>
              </a:rPr>
              <a:t>公里</a:t>
            </a:r>
          </a:p>
          <a:p>
            <a:pPr>
              <a:lnSpc>
                <a:spcPct val="150000"/>
              </a:lnSpc>
            </a:pPr>
            <a:r>
              <a:rPr lang="zh-CN" altLang="zh-CN" sz="2400" dirty="0" smtClean="0">
                <a:latin typeface="宋体" pitchFamily="2" charset="-122"/>
                <a:ea typeface="宋体" pitchFamily="2" charset="-122"/>
              </a:rPr>
              <a:t>内圈长：</a:t>
            </a:r>
            <a:r>
              <a:rPr lang="en-US" altLang="zh-CN" sz="2400" dirty="0" smtClean="0">
                <a:latin typeface="宋体" pitchFamily="2" charset="-122"/>
                <a:ea typeface="宋体" pitchFamily="2" charset="-122"/>
              </a:rPr>
              <a:t>23</a:t>
            </a:r>
            <a:r>
              <a:rPr lang="zh-CN" altLang="zh-CN" sz="2400" dirty="0" smtClean="0">
                <a:latin typeface="宋体" pitchFamily="2" charset="-122"/>
                <a:ea typeface="宋体" pitchFamily="2" charset="-122"/>
              </a:rPr>
              <a:t>公里</a:t>
            </a:r>
            <a:r>
              <a:rPr lang="en-US" altLang="zh-CN" sz="2400" dirty="0" smtClean="0">
                <a:latin typeface="宋体" pitchFamily="2" charset="-122"/>
                <a:ea typeface="宋体" pitchFamily="2" charset="-122"/>
              </a:rPr>
              <a:t>       </a:t>
            </a:r>
            <a:endParaRPr lang="zh-CN" altLang="zh-CN" sz="2400" dirty="0" smtClean="0">
              <a:latin typeface="宋体" pitchFamily="2" charset="-122"/>
              <a:ea typeface="宋体" pitchFamily="2" charset="-122"/>
            </a:endParaRPr>
          </a:p>
          <a:p>
            <a:pPr>
              <a:lnSpc>
                <a:spcPct val="150000"/>
              </a:lnSpc>
            </a:pPr>
            <a:r>
              <a:rPr lang="zh-CN" altLang="zh-CN" sz="2400" dirty="0" smtClean="0">
                <a:latin typeface="宋体" pitchFamily="2" charset="-122"/>
                <a:ea typeface="宋体" pitchFamily="2" charset="-122"/>
              </a:rPr>
              <a:t>即外圈长超过半圈长，可以断定该方案中有迂回调拨现象，需要优化。 </a:t>
            </a:r>
            <a:endParaRPr lang="zh-CN" altLang="zh-CN" sz="240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830997"/>
          </a:xfrm>
          <a:prstGeom prst="rect">
            <a:avLst/>
          </a:prstGeom>
          <a:noFill/>
        </p:spPr>
        <p:txBody>
          <a:bodyPr wrap="square" rtlCol="0">
            <a:spAutoFit/>
          </a:bodyPr>
          <a:lstStyle/>
          <a:p>
            <a:r>
              <a:rPr lang="zh-CN" altLang="en-US" sz="2400" b="1" dirty="0" smtClean="0">
                <a:latin typeface="宋体" pitchFamily="2" charset="-122"/>
                <a:ea typeface="宋体" pitchFamily="2" charset="-122"/>
              </a:rPr>
              <a:t>步骤三：调整</a:t>
            </a:r>
            <a:endParaRPr lang="en-US" altLang="zh-CN" sz="2400" b="1" dirty="0" smtClean="0">
              <a:latin typeface="宋体" pitchFamily="2" charset="-122"/>
              <a:ea typeface="宋体" pitchFamily="2" charset="-122"/>
            </a:endParaRPr>
          </a:p>
          <a:p>
            <a:endParaRPr lang="zh-CN" altLang="en-US" sz="2400" b="1" dirty="0">
              <a:latin typeface="宋体" pitchFamily="2" charset="-122"/>
              <a:ea typeface="宋体" pitchFamily="2" charset="-122"/>
            </a:endParaRPr>
          </a:p>
        </p:txBody>
      </p:sp>
      <p:sp>
        <p:nvSpPr>
          <p:cNvPr id="71" name="矩形 70"/>
          <p:cNvSpPr/>
          <p:nvPr/>
        </p:nvSpPr>
        <p:spPr>
          <a:xfrm>
            <a:off x="1475656" y="1489348"/>
            <a:ext cx="5688632" cy="2221762"/>
          </a:xfrm>
          <a:prstGeom prst="rect">
            <a:avLst/>
          </a:prstGeom>
        </p:spPr>
        <p:txBody>
          <a:bodyPr wrap="square">
            <a:spAutoFit/>
          </a:bodyPr>
          <a:lstStyle/>
          <a:p>
            <a:pPr>
              <a:lnSpc>
                <a:spcPct val="150000"/>
              </a:lnSpc>
            </a:pPr>
            <a:r>
              <a:rPr lang="zh-CN" altLang="en-US" sz="2400" dirty="0" smtClean="0">
                <a:latin typeface="宋体" pitchFamily="2" charset="-122"/>
                <a:ea typeface="宋体" pitchFamily="2" charset="-122"/>
              </a:rPr>
              <a:t>   着手缩小外圈，外圈流向线中最小流量为</a:t>
            </a:r>
            <a:r>
              <a:rPr lang="en-US" altLang="zh-CN" sz="2400" dirty="0" smtClean="0">
                <a:latin typeface="宋体" pitchFamily="2" charset="-122"/>
                <a:ea typeface="宋体" pitchFamily="2" charset="-122"/>
              </a:rPr>
              <a:t>20</a:t>
            </a:r>
            <a:r>
              <a:rPr lang="zh-CN" altLang="en-US" sz="2400" dirty="0" smtClean="0">
                <a:latin typeface="宋体" pitchFamily="2" charset="-122"/>
                <a:ea typeface="宋体" pitchFamily="2" charset="-122"/>
              </a:rPr>
              <a:t>，在外圈的各段流向线上均减去</a:t>
            </a:r>
            <a:r>
              <a:rPr lang="en-US" altLang="zh-CN" sz="2400" dirty="0" smtClean="0">
                <a:latin typeface="宋体" pitchFamily="2" charset="-122"/>
                <a:ea typeface="宋体" pitchFamily="2" charset="-122"/>
              </a:rPr>
              <a:t>20</a:t>
            </a:r>
            <a:r>
              <a:rPr lang="zh-CN" altLang="en-US" sz="2400" dirty="0" smtClean="0">
                <a:latin typeface="宋体" pitchFamily="2" charset="-122"/>
                <a:ea typeface="宋体" pitchFamily="2" charset="-122"/>
              </a:rPr>
              <a:t>，同时，里圈及原来没有流向线的</a:t>
            </a:r>
            <a:r>
              <a:rPr lang="en-US" altLang="zh-CN" sz="2400" dirty="0" smtClean="0">
                <a:latin typeface="宋体" pitchFamily="2" charset="-122"/>
                <a:ea typeface="宋体" pitchFamily="2" charset="-122"/>
              </a:rPr>
              <a:t>AB</a:t>
            </a:r>
            <a:r>
              <a:rPr lang="zh-CN" altLang="en-US" sz="2400" dirty="0" smtClean="0">
                <a:latin typeface="宋体" pitchFamily="2" charset="-122"/>
                <a:ea typeface="宋体" pitchFamily="2" charset="-122"/>
              </a:rPr>
              <a:t>段分别加上</a:t>
            </a:r>
            <a:r>
              <a:rPr lang="en-US" altLang="zh-CN" sz="2400" dirty="0" smtClean="0">
                <a:latin typeface="宋体" pitchFamily="2" charset="-122"/>
                <a:ea typeface="宋体" pitchFamily="2" charset="-122"/>
              </a:rPr>
              <a:t>20</a:t>
            </a:r>
            <a:r>
              <a:rPr lang="zh-CN" altLang="en-US" sz="2400" dirty="0" smtClean="0">
                <a:latin typeface="宋体" pitchFamily="2" charset="-122"/>
                <a:ea typeface="宋体" pitchFamily="2" charset="-122"/>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调整后方案</a:t>
            </a:r>
            <a:endParaRPr lang="zh-CN" altLang="en-US" sz="2400" b="1" dirty="0">
              <a:latin typeface="宋体" pitchFamily="2" charset="-122"/>
              <a:ea typeface="宋体" pitchFamily="2" charset="-122"/>
            </a:endParaRPr>
          </a:p>
        </p:txBody>
      </p:sp>
      <p:grpSp>
        <p:nvGrpSpPr>
          <p:cNvPr id="2" name="组合 43"/>
          <p:cNvGrpSpPr/>
          <p:nvPr/>
        </p:nvGrpSpPr>
        <p:grpSpPr>
          <a:xfrm>
            <a:off x="971600" y="1489348"/>
            <a:ext cx="6840760" cy="3312368"/>
            <a:chOff x="971600" y="1489348"/>
            <a:chExt cx="6840760" cy="3312368"/>
          </a:xfrm>
        </p:grpSpPr>
        <p:sp>
          <p:nvSpPr>
            <p:cNvPr id="5" name="矩形 4"/>
            <p:cNvSpPr/>
            <p:nvPr/>
          </p:nvSpPr>
          <p:spPr>
            <a:xfrm>
              <a:off x="1259632" y="235344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6" name="矩形 5"/>
            <p:cNvSpPr/>
            <p:nvPr/>
          </p:nvSpPr>
          <p:spPr>
            <a:xfrm>
              <a:off x="2555776" y="192139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7" name="矩形 6"/>
            <p:cNvSpPr/>
            <p:nvPr/>
          </p:nvSpPr>
          <p:spPr>
            <a:xfrm>
              <a:off x="3851920" y="1777380"/>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8" name="矩形 7"/>
            <p:cNvSpPr/>
            <p:nvPr/>
          </p:nvSpPr>
          <p:spPr>
            <a:xfrm>
              <a:off x="5436096" y="4081636"/>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0" name="矩形 9"/>
            <p:cNvSpPr/>
            <p:nvPr/>
          </p:nvSpPr>
          <p:spPr>
            <a:xfrm>
              <a:off x="6948264" y="1737310"/>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11" name="矩形 10"/>
            <p:cNvSpPr/>
            <p:nvPr/>
          </p:nvSpPr>
          <p:spPr>
            <a:xfrm>
              <a:off x="5508104" y="1777380"/>
              <a:ext cx="442750" cy="400110"/>
            </a:xfrm>
            <a:prstGeom prst="rect">
              <a:avLst/>
            </a:prstGeom>
          </p:spPr>
          <p:txBody>
            <a:bodyPr wrap="squar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12" name="矩形 11"/>
            <p:cNvSpPr/>
            <p:nvPr/>
          </p:nvSpPr>
          <p:spPr>
            <a:xfrm>
              <a:off x="6444208" y="3033454"/>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cxnSp>
          <p:nvCxnSpPr>
            <p:cNvPr id="14" name="直接连接符 13"/>
            <p:cNvCxnSpPr/>
            <p:nvPr/>
          </p:nvCxnSpPr>
          <p:spPr>
            <a:xfrm flipV="1">
              <a:off x="1547664" y="1921396"/>
              <a:ext cx="1008112"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987824" y="1921396"/>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39" idx="2"/>
            </p:cNvCxnSpPr>
            <p:nvPr/>
          </p:nvCxnSpPr>
          <p:spPr>
            <a:xfrm>
              <a:off x="4103948" y="2425452"/>
              <a:ext cx="1260140"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7" idx="3"/>
            </p:cNvCxnSpPr>
            <p:nvPr/>
          </p:nvCxnSpPr>
          <p:spPr>
            <a:xfrm flipH="1" flipV="1">
              <a:off x="4283968" y="1977435"/>
              <a:ext cx="1296144" cy="15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796136" y="3289548"/>
              <a:ext cx="792088" cy="9361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0" idx="2"/>
            </p:cNvCxnSpPr>
            <p:nvPr/>
          </p:nvCxnSpPr>
          <p:spPr>
            <a:xfrm flipH="1">
              <a:off x="6732240" y="2137420"/>
              <a:ext cx="432048"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31640" y="1993404"/>
              <a:ext cx="504056" cy="369332"/>
            </a:xfrm>
            <a:prstGeom prst="rect">
              <a:avLst/>
            </a:prstGeom>
            <a:noFill/>
          </p:spPr>
          <p:txBody>
            <a:bodyPr wrap="square" rtlCol="0">
              <a:spAutoFit/>
            </a:bodyPr>
            <a:lstStyle/>
            <a:p>
              <a:r>
                <a:rPr lang="en-US" altLang="zh-CN" dirty="0" smtClean="0"/>
                <a:t>A</a:t>
              </a:r>
              <a:endParaRPr lang="zh-CN" altLang="en-US" dirty="0"/>
            </a:p>
          </p:txBody>
        </p:sp>
        <p:sp>
          <p:nvSpPr>
            <p:cNvPr id="31" name="TextBox 30"/>
            <p:cNvSpPr txBox="1"/>
            <p:nvPr/>
          </p:nvSpPr>
          <p:spPr>
            <a:xfrm>
              <a:off x="2627784" y="1633364"/>
              <a:ext cx="504056" cy="369332"/>
            </a:xfrm>
            <a:prstGeom prst="rect">
              <a:avLst/>
            </a:prstGeom>
            <a:noFill/>
          </p:spPr>
          <p:txBody>
            <a:bodyPr wrap="square" rtlCol="0">
              <a:spAutoFit/>
            </a:bodyPr>
            <a:lstStyle/>
            <a:p>
              <a:r>
                <a:rPr lang="en-US" altLang="zh-CN" dirty="0" smtClean="0"/>
                <a:t>B</a:t>
              </a:r>
              <a:endParaRPr lang="zh-CN" altLang="en-US" dirty="0"/>
            </a:p>
          </p:txBody>
        </p:sp>
        <p:sp>
          <p:nvSpPr>
            <p:cNvPr id="32" name="TextBox 31"/>
            <p:cNvSpPr txBox="1"/>
            <p:nvPr/>
          </p:nvSpPr>
          <p:spPr>
            <a:xfrm>
              <a:off x="3779912" y="1561356"/>
              <a:ext cx="504056" cy="369332"/>
            </a:xfrm>
            <a:prstGeom prst="rect">
              <a:avLst/>
            </a:prstGeom>
            <a:noFill/>
          </p:spPr>
          <p:txBody>
            <a:bodyPr wrap="square" rtlCol="0">
              <a:spAutoFit/>
            </a:bodyPr>
            <a:lstStyle/>
            <a:p>
              <a:r>
                <a:rPr lang="en-US" altLang="zh-CN" dirty="0" smtClean="0"/>
                <a:t>C</a:t>
              </a:r>
              <a:endParaRPr lang="zh-CN" altLang="en-US" dirty="0"/>
            </a:p>
          </p:txBody>
        </p:sp>
        <p:sp>
          <p:nvSpPr>
            <p:cNvPr id="33" name="TextBox 32"/>
            <p:cNvSpPr txBox="1"/>
            <p:nvPr/>
          </p:nvSpPr>
          <p:spPr>
            <a:xfrm>
              <a:off x="5508104" y="1561356"/>
              <a:ext cx="504056" cy="369332"/>
            </a:xfrm>
            <a:prstGeom prst="rect">
              <a:avLst/>
            </a:prstGeom>
            <a:noFill/>
          </p:spPr>
          <p:txBody>
            <a:bodyPr wrap="square" rtlCol="0">
              <a:spAutoFit/>
            </a:bodyPr>
            <a:lstStyle/>
            <a:p>
              <a:r>
                <a:rPr lang="en-US" altLang="zh-CN" dirty="0" smtClean="0"/>
                <a:t>D</a:t>
              </a:r>
              <a:endParaRPr lang="zh-CN" altLang="en-US" dirty="0"/>
            </a:p>
          </p:txBody>
        </p:sp>
        <p:sp>
          <p:nvSpPr>
            <p:cNvPr id="34" name="TextBox 33"/>
            <p:cNvSpPr txBox="1"/>
            <p:nvPr/>
          </p:nvSpPr>
          <p:spPr>
            <a:xfrm>
              <a:off x="6876256" y="1489348"/>
              <a:ext cx="504056" cy="369332"/>
            </a:xfrm>
            <a:prstGeom prst="rect">
              <a:avLst/>
            </a:prstGeom>
            <a:noFill/>
          </p:spPr>
          <p:txBody>
            <a:bodyPr wrap="square" rtlCol="0">
              <a:spAutoFit/>
            </a:bodyPr>
            <a:lstStyle/>
            <a:p>
              <a:r>
                <a:rPr lang="en-US" altLang="zh-CN" dirty="0" smtClean="0"/>
                <a:t>E</a:t>
              </a:r>
              <a:endParaRPr lang="zh-CN" altLang="en-US" dirty="0"/>
            </a:p>
          </p:txBody>
        </p:sp>
        <p:sp>
          <p:nvSpPr>
            <p:cNvPr id="35" name="TextBox 34"/>
            <p:cNvSpPr txBox="1"/>
            <p:nvPr/>
          </p:nvSpPr>
          <p:spPr>
            <a:xfrm>
              <a:off x="6228184" y="2848208"/>
              <a:ext cx="504056" cy="369332"/>
            </a:xfrm>
            <a:prstGeom prst="rect">
              <a:avLst/>
            </a:prstGeom>
            <a:noFill/>
          </p:spPr>
          <p:txBody>
            <a:bodyPr wrap="square" rtlCol="0">
              <a:spAutoFit/>
            </a:bodyPr>
            <a:lstStyle/>
            <a:p>
              <a:r>
                <a:rPr lang="en-US" altLang="zh-CN" dirty="0" smtClean="0"/>
                <a:t>F</a:t>
              </a:r>
              <a:endParaRPr lang="zh-CN" altLang="en-US" dirty="0"/>
            </a:p>
          </p:txBody>
        </p:sp>
        <p:sp>
          <p:nvSpPr>
            <p:cNvPr id="36" name="TextBox 35"/>
            <p:cNvSpPr txBox="1"/>
            <p:nvPr/>
          </p:nvSpPr>
          <p:spPr>
            <a:xfrm>
              <a:off x="5436096" y="3856320"/>
              <a:ext cx="504056" cy="369332"/>
            </a:xfrm>
            <a:prstGeom prst="rect">
              <a:avLst/>
            </a:prstGeom>
            <a:noFill/>
          </p:spPr>
          <p:txBody>
            <a:bodyPr wrap="square" rtlCol="0">
              <a:spAutoFit/>
            </a:bodyPr>
            <a:lstStyle/>
            <a:p>
              <a:r>
                <a:rPr lang="en-US" altLang="zh-CN" dirty="0" smtClean="0"/>
                <a:t>G</a:t>
              </a:r>
              <a:endParaRPr lang="zh-CN" altLang="en-US" dirty="0"/>
            </a:p>
          </p:txBody>
        </p:sp>
        <p:sp>
          <p:nvSpPr>
            <p:cNvPr id="37" name="TextBox 36"/>
            <p:cNvSpPr txBox="1"/>
            <p:nvPr/>
          </p:nvSpPr>
          <p:spPr>
            <a:xfrm>
              <a:off x="971600" y="2632184"/>
              <a:ext cx="720080" cy="369332"/>
            </a:xfrm>
            <a:prstGeom prst="rect">
              <a:avLst/>
            </a:prstGeom>
            <a:noFill/>
          </p:spPr>
          <p:txBody>
            <a:bodyPr wrap="square" rtlCol="0">
              <a:spAutoFit/>
            </a:bodyPr>
            <a:lstStyle/>
            <a:p>
              <a:r>
                <a:rPr lang="en-US" altLang="zh-CN" dirty="0" smtClean="0"/>
                <a:t>+20</a:t>
              </a:r>
              <a:endParaRPr lang="zh-CN" altLang="en-US" dirty="0"/>
            </a:p>
          </p:txBody>
        </p:sp>
        <p:sp>
          <p:nvSpPr>
            <p:cNvPr id="38" name="TextBox 37"/>
            <p:cNvSpPr txBox="1"/>
            <p:nvPr/>
          </p:nvSpPr>
          <p:spPr>
            <a:xfrm>
              <a:off x="2483768" y="2218720"/>
              <a:ext cx="648072" cy="369332"/>
            </a:xfrm>
            <a:prstGeom prst="rect">
              <a:avLst/>
            </a:prstGeom>
            <a:noFill/>
          </p:spPr>
          <p:txBody>
            <a:bodyPr wrap="square" rtlCol="0">
              <a:spAutoFit/>
            </a:bodyPr>
            <a:lstStyle/>
            <a:p>
              <a:r>
                <a:rPr lang="en-US" altLang="zh-CN" dirty="0" smtClean="0"/>
                <a:t>-30</a:t>
              </a:r>
              <a:endParaRPr lang="zh-CN" altLang="en-US" dirty="0"/>
            </a:p>
          </p:txBody>
        </p:sp>
        <p:sp>
          <p:nvSpPr>
            <p:cNvPr id="39" name="TextBox 38"/>
            <p:cNvSpPr txBox="1"/>
            <p:nvPr/>
          </p:nvSpPr>
          <p:spPr>
            <a:xfrm>
              <a:off x="3779912" y="2056120"/>
              <a:ext cx="648072" cy="369332"/>
            </a:xfrm>
            <a:prstGeom prst="rect">
              <a:avLst/>
            </a:prstGeom>
            <a:noFill/>
          </p:spPr>
          <p:txBody>
            <a:bodyPr wrap="square" rtlCol="0">
              <a:spAutoFit/>
            </a:bodyPr>
            <a:lstStyle/>
            <a:p>
              <a:r>
                <a:rPr lang="en-US" altLang="zh-CN" dirty="0" smtClean="0"/>
                <a:t>-50</a:t>
              </a:r>
              <a:endParaRPr lang="zh-CN" altLang="en-US" dirty="0"/>
            </a:p>
          </p:txBody>
        </p:sp>
        <p:sp>
          <p:nvSpPr>
            <p:cNvPr id="40" name="TextBox 39"/>
            <p:cNvSpPr txBox="1"/>
            <p:nvPr/>
          </p:nvSpPr>
          <p:spPr>
            <a:xfrm>
              <a:off x="5508104" y="4432384"/>
              <a:ext cx="648072" cy="369332"/>
            </a:xfrm>
            <a:prstGeom prst="rect">
              <a:avLst/>
            </a:prstGeom>
            <a:noFill/>
          </p:spPr>
          <p:txBody>
            <a:bodyPr wrap="square" rtlCol="0">
              <a:spAutoFit/>
            </a:bodyPr>
            <a:lstStyle/>
            <a:p>
              <a:r>
                <a:rPr lang="en-US" altLang="zh-CN" dirty="0" smtClean="0"/>
                <a:t>-70</a:t>
              </a:r>
              <a:endParaRPr lang="zh-CN" altLang="en-US" dirty="0"/>
            </a:p>
          </p:txBody>
        </p:sp>
        <p:sp>
          <p:nvSpPr>
            <p:cNvPr id="41" name="TextBox 40"/>
            <p:cNvSpPr txBox="1"/>
            <p:nvPr/>
          </p:nvSpPr>
          <p:spPr>
            <a:xfrm>
              <a:off x="6516216" y="3361556"/>
              <a:ext cx="1008112" cy="369332"/>
            </a:xfrm>
            <a:prstGeom prst="rect">
              <a:avLst/>
            </a:prstGeom>
            <a:noFill/>
          </p:spPr>
          <p:txBody>
            <a:bodyPr wrap="square" rtlCol="0">
              <a:spAutoFit/>
            </a:bodyPr>
            <a:lstStyle/>
            <a:p>
              <a:r>
                <a:rPr lang="en-US" altLang="zh-CN" dirty="0" smtClean="0"/>
                <a:t>+100</a:t>
              </a:r>
              <a:endParaRPr lang="zh-CN" altLang="en-US" dirty="0"/>
            </a:p>
          </p:txBody>
        </p:sp>
        <p:sp>
          <p:nvSpPr>
            <p:cNvPr id="42" name="TextBox 41"/>
            <p:cNvSpPr txBox="1"/>
            <p:nvPr/>
          </p:nvSpPr>
          <p:spPr>
            <a:xfrm>
              <a:off x="7164288" y="2065412"/>
              <a:ext cx="648072" cy="369332"/>
            </a:xfrm>
            <a:prstGeom prst="rect">
              <a:avLst/>
            </a:prstGeom>
            <a:noFill/>
          </p:spPr>
          <p:txBody>
            <a:bodyPr wrap="square" rtlCol="0">
              <a:spAutoFit/>
            </a:bodyPr>
            <a:lstStyle/>
            <a:p>
              <a:r>
                <a:rPr lang="en-US" altLang="zh-CN" dirty="0" smtClean="0"/>
                <a:t>-20</a:t>
              </a:r>
              <a:endParaRPr lang="zh-CN" altLang="en-US" dirty="0"/>
            </a:p>
          </p:txBody>
        </p:sp>
        <p:sp>
          <p:nvSpPr>
            <p:cNvPr id="43" name="TextBox 42"/>
            <p:cNvSpPr txBox="1"/>
            <p:nvPr/>
          </p:nvSpPr>
          <p:spPr>
            <a:xfrm>
              <a:off x="5436096" y="2056120"/>
              <a:ext cx="720080" cy="369332"/>
            </a:xfrm>
            <a:prstGeom prst="rect">
              <a:avLst/>
            </a:prstGeom>
            <a:noFill/>
          </p:spPr>
          <p:txBody>
            <a:bodyPr wrap="square" rtlCol="0">
              <a:spAutoFit/>
            </a:bodyPr>
            <a:lstStyle/>
            <a:p>
              <a:r>
                <a:rPr lang="en-US" altLang="zh-CN" dirty="0" smtClean="0"/>
                <a:t>+20</a:t>
              </a:r>
              <a:endParaRPr lang="zh-CN" altLang="en-US" dirty="0"/>
            </a:p>
          </p:txBody>
        </p:sp>
      </p:grpSp>
      <p:cxnSp>
        <p:nvCxnSpPr>
          <p:cNvPr id="53" name="直接连接符 52"/>
          <p:cNvCxnSpPr/>
          <p:nvPr/>
        </p:nvCxnSpPr>
        <p:spPr>
          <a:xfrm>
            <a:off x="4572000" y="4297660"/>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4139952" y="4122866"/>
            <a:ext cx="442750" cy="400110"/>
          </a:xfrm>
          <a:prstGeom prst="rect">
            <a:avLst/>
          </a:prstGeom>
        </p:spPr>
        <p:txBody>
          <a:bodyPr wrap="none">
            <a:spAutoFit/>
          </a:bodyPr>
          <a:lstStyle/>
          <a:p>
            <a:r>
              <a:rPr lang="zh-CN" altLang="en-US" sz="2000" b="1" kern="0" dirty="0" smtClean="0">
                <a:solidFill>
                  <a:srgbClr val="000000"/>
                </a:solidFill>
                <a:latin typeface="宋体" pitchFamily="2" charset="-122"/>
                <a:ea typeface="宋体" pitchFamily="2" charset="-122"/>
              </a:rPr>
              <a:t>○</a:t>
            </a:r>
            <a:endParaRPr lang="zh-CN" altLang="en-US" sz="2000" b="1" dirty="0"/>
          </a:p>
        </p:txBody>
      </p:sp>
      <p:sp>
        <p:nvSpPr>
          <p:cNvPr id="55" name="TextBox 54"/>
          <p:cNvSpPr txBox="1"/>
          <p:nvPr/>
        </p:nvSpPr>
        <p:spPr>
          <a:xfrm>
            <a:off x="4139952" y="3865612"/>
            <a:ext cx="504056" cy="369332"/>
          </a:xfrm>
          <a:prstGeom prst="rect">
            <a:avLst/>
          </a:prstGeom>
          <a:noFill/>
        </p:spPr>
        <p:txBody>
          <a:bodyPr wrap="square" rtlCol="0">
            <a:spAutoFit/>
          </a:bodyPr>
          <a:lstStyle/>
          <a:p>
            <a:r>
              <a:rPr lang="en-US" altLang="zh-CN" dirty="0" smtClean="0"/>
              <a:t>H</a:t>
            </a:r>
            <a:endParaRPr lang="zh-CN" altLang="en-US" dirty="0"/>
          </a:p>
        </p:txBody>
      </p:sp>
      <p:sp>
        <p:nvSpPr>
          <p:cNvPr id="56" name="TextBox 55"/>
          <p:cNvSpPr txBox="1"/>
          <p:nvPr/>
        </p:nvSpPr>
        <p:spPr>
          <a:xfrm>
            <a:off x="4067944" y="4450968"/>
            <a:ext cx="1008112" cy="369332"/>
          </a:xfrm>
          <a:prstGeom prst="rect">
            <a:avLst/>
          </a:prstGeom>
          <a:noFill/>
        </p:spPr>
        <p:txBody>
          <a:bodyPr wrap="square" rtlCol="0">
            <a:spAutoFit/>
          </a:bodyPr>
          <a:lstStyle/>
          <a:p>
            <a:r>
              <a:rPr lang="en-US" altLang="zh-CN" dirty="0" smtClean="0"/>
              <a:t>+60</a:t>
            </a:r>
            <a:endParaRPr lang="zh-CN" altLang="en-US" dirty="0"/>
          </a:p>
        </p:txBody>
      </p:sp>
      <p:cxnSp>
        <p:nvCxnSpPr>
          <p:cNvPr id="57" name="直接连接符 56"/>
          <p:cNvCxnSpPr/>
          <p:nvPr/>
        </p:nvCxnSpPr>
        <p:spPr>
          <a:xfrm>
            <a:off x="3347864" y="4297660"/>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915816" y="4090928"/>
            <a:ext cx="432048" cy="400110"/>
          </a:xfrm>
          <a:prstGeom prst="rect">
            <a:avLst/>
          </a:prstGeom>
        </p:spPr>
        <p:txBody>
          <a:bodyPr wrap="square">
            <a:spAutoFit/>
          </a:bodyPr>
          <a:lstStyle/>
          <a:p>
            <a:r>
              <a:rPr lang="en-US" altLang="zh-CN" sz="2000" b="1" kern="0" dirty="0" smtClean="0">
                <a:solidFill>
                  <a:srgbClr val="000000"/>
                </a:solidFill>
                <a:latin typeface="宋体" pitchFamily="2" charset="-122"/>
                <a:ea typeface="宋体" pitchFamily="2" charset="-122"/>
              </a:rPr>
              <a:t>×</a:t>
            </a:r>
            <a:endParaRPr lang="zh-CN" altLang="en-US" sz="2000" b="1" dirty="0"/>
          </a:p>
        </p:txBody>
      </p:sp>
      <p:sp>
        <p:nvSpPr>
          <p:cNvPr id="59" name="TextBox 58"/>
          <p:cNvSpPr txBox="1"/>
          <p:nvPr/>
        </p:nvSpPr>
        <p:spPr>
          <a:xfrm>
            <a:off x="2915816" y="3865612"/>
            <a:ext cx="504056" cy="369332"/>
          </a:xfrm>
          <a:prstGeom prst="rect">
            <a:avLst/>
          </a:prstGeom>
          <a:noFill/>
        </p:spPr>
        <p:txBody>
          <a:bodyPr wrap="square" rtlCol="0">
            <a:spAutoFit/>
          </a:bodyPr>
          <a:lstStyle/>
          <a:p>
            <a:r>
              <a:rPr lang="en-US" altLang="zh-CN" dirty="0" smtClean="0"/>
              <a:t>I</a:t>
            </a:r>
            <a:endParaRPr lang="zh-CN" altLang="en-US" dirty="0"/>
          </a:p>
        </p:txBody>
      </p:sp>
      <p:sp>
        <p:nvSpPr>
          <p:cNvPr id="60" name="TextBox 59"/>
          <p:cNvSpPr txBox="1"/>
          <p:nvPr/>
        </p:nvSpPr>
        <p:spPr>
          <a:xfrm>
            <a:off x="2987824" y="4441676"/>
            <a:ext cx="648072" cy="369332"/>
          </a:xfrm>
          <a:prstGeom prst="rect">
            <a:avLst/>
          </a:prstGeom>
          <a:noFill/>
        </p:spPr>
        <p:txBody>
          <a:bodyPr wrap="square" rtlCol="0">
            <a:spAutoFit/>
          </a:bodyPr>
          <a:lstStyle/>
          <a:p>
            <a:r>
              <a:rPr lang="en-US" altLang="zh-CN" dirty="0" smtClean="0"/>
              <a:t>-30</a:t>
            </a:r>
            <a:endParaRPr lang="zh-CN" altLang="en-US" dirty="0"/>
          </a:p>
        </p:txBody>
      </p:sp>
      <p:cxnSp>
        <p:nvCxnSpPr>
          <p:cNvPr id="61" name="直接连接符 60"/>
          <p:cNvCxnSpPr/>
          <p:nvPr/>
        </p:nvCxnSpPr>
        <p:spPr>
          <a:xfrm>
            <a:off x="1583668" y="2785492"/>
            <a:ext cx="1260140"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979712" y="3073524"/>
            <a:ext cx="864096" cy="369332"/>
          </a:xfrm>
          <a:prstGeom prst="rect">
            <a:avLst/>
          </a:prstGeom>
          <a:noFill/>
        </p:spPr>
        <p:txBody>
          <a:bodyPr wrap="square" rtlCol="0">
            <a:spAutoFit/>
          </a:bodyPr>
          <a:lstStyle/>
          <a:p>
            <a:r>
              <a:rPr lang="en-US" altLang="zh-CN" dirty="0" smtClean="0"/>
              <a:t>45</a:t>
            </a:r>
            <a:endParaRPr lang="zh-CN" altLang="en-US" dirty="0"/>
          </a:p>
        </p:txBody>
      </p:sp>
      <p:sp>
        <p:nvSpPr>
          <p:cNvPr id="63" name="TextBox 62"/>
          <p:cNvSpPr txBox="1"/>
          <p:nvPr/>
        </p:nvSpPr>
        <p:spPr>
          <a:xfrm>
            <a:off x="1619672" y="1633364"/>
            <a:ext cx="864096" cy="369332"/>
          </a:xfrm>
          <a:prstGeom prst="rect">
            <a:avLst/>
          </a:prstGeom>
          <a:noFill/>
        </p:spPr>
        <p:txBody>
          <a:bodyPr wrap="square" rtlCol="0">
            <a:spAutoFit/>
          </a:bodyPr>
          <a:lstStyle/>
          <a:p>
            <a:r>
              <a:rPr lang="en-US" altLang="zh-CN" dirty="0" smtClean="0"/>
              <a:t>36</a:t>
            </a:r>
            <a:endParaRPr lang="zh-CN" altLang="en-US" dirty="0"/>
          </a:p>
        </p:txBody>
      </p:sp>
      <p:sp>
        <p:nvSpPr>
          <p:cNvPr id="64" name="TextBox 63"/>
          <p:cNvSpPr txBox="1"/>
          <p:nvPr/>
        </p:nvSpPr>
        <p:spPr>
          <a:xfrm>
            <a:off x="2915816" y="2065412"/>
            <a:ext cx="864096" cy="369332"/>
          </a:xfrm>
          <a:prstGeom prst="rect">
            <a:avLst/>
          </a:prstGeom>
          <a:noFill/>
        </p:spPr>
        <p:txBody>
          <a:bodyPr wrap="square" rtlCol="0">
            <a:spAutoFit/>
          </a:bodyPr>
          <a:lstStyle/>
          <a:p>
            <a:r>
              <a:rPr lang="en-US" altLang="zh-CN" dirty="0" smtClean="0"/>
              <a:t>23</a:t>
            </a:r>
            <a:endParaRPr lang="zh-CN" altLang="en-US" dirty="0"/>
          </a:p>
        </p:txBody>
      </p:sp>
      <p:sp>
        <p:nvSpPr>
          <p:cNvPr id="65" name="TextBox 64"/>
          <p:cNvSpPr txBox="1"/>
          <p:nvPr/>
        </p:nvSpPr>
        <p:spPr>
          <a:xfrm>
            <a:off x="4572000" y="2065412"/>
            <a:ext cx="864096" cy="369332"/>
          </a:xfrm>
          <a:prstGeom prst="rect">
            <a:avLst/>
          </a:prstGeom>
          <a:noFill/>
        </p:spPr>
        <p:txBody>
          <a:bodyPr wrap="square" rtlCol="0">
            <a:spAutoFit/>
          </a:bodyPr>
          <a:lstStyle/>
          <a:p>
            <a:r>
              <a:rPr lang="en-US" altLang="zh-CN" dirty="0" smtClean="0"/>
              <a:t>13</a:t>
            </a:r>
            <a:endParaRPr lang="zh-CN" altLang="en-US" dirty="0"/>
          </a:p>
        </p:txBody>
      </p:sp>
      <p:sp>
        <p:nvSpPr>
          <p:cNvPr id="66" name="TextBox 65"/>
          <p:cNvSpPr txBox="1"/>
          <p:nvPr/>
        </p:nvSpPr>
        <p:spPr>
          <a:xfrm>
            <a:off x="4067944" y="2929508"/>
            <a:ext cx="864096" cy="369332"/>
          </a:xfrm>
          <a:prstGeom prst="rect">
            <a:avLst/>
          </a:prstGeom>
          <a:noFill/>
        </p:spPr>
        <p:txBody>
          <a:bodyPr wrap="square" rtlCol="0">
            <a:spAutoFit/>
          </a:bodyPr>
          <a:lstStyle/>
          <a:p>
            <a:r>
              <a:rPr lang="en-US" altLang="zh-CN" dirty="0" smtClean="0"/>
              <a:t>18</a:t>
            </a:r>
            <a:endParaRPr lang="zh-CN" altLang="en-US" dirty="0"/>
          </a:p>
        </p:txBody>
      </p:sp>
      <p:sp>
        <p:nvSpPr>
          <p:cNvPr id="67" name="TextBox 66"/>
          <p:cNvSpPr txBox="1"/>
          <p:nvPr/>
        </p:nvSpPr>
        <p:spPr>
          <a:xfrm>
            <a:off x="3491880" y="4369668"/>
            <a:ext cx="864096" cy="369332"/>
          </a:xfrm>
          <a:prstGeom prst="rect">
            <a:avLst/>
          </a:prstGeom>
          <a:noFill/>
        </p:spPr>
        <p:txBody>
          <a:bodyPr wrap="square" rtlCol="0">
            <a:spAutoFit/>
          </a:bodyPr>
          <a:lstStyle/>
          <a:p>
            <a:r>
              <a:rPr lang="en-US" altLang="zh-CN" dirty="0" smtClean="0"/>
              <a:t>23</a:t>
            </a:r>
            <a:endParaRPr lang="zh-CN" altLang="en-US" dirty="0"/>
          </a:p>
        </p:txBody>
      </p:sp>
      <p:sp>
        <p:nvSpPr>
          <p:cNvPr id="68" name="TextBox 67"/>
          <p:cNvSpPr txBox="1"/>
          <p:nvPr/>
        </p:nvSpPr>
        <p:spPr>
          <a:xfrm>
            <a:off x="4499992" y="3865612"/>
            <a:ext cx="864096" cy="369332"/>
          </a:xfrm>
          <a:prstGeom prst="rect">
            <a:avLst/>
          </a:prstGeom>
          <a:noFill/>
        </p:spPr>
        <p:txBody>
          <a:bodyPr wrap="square" rtlCol="0">
            <a:spAutoFit/>
          </a:bodyPr>
          <a:lstStyle/>
          <a:p>
            <a:r>
              <a:rPr lang="en-US" altLang="zh-CN" dirty="0" smtClean="0"/>
              <a:t>25</a:t>
            </a:r>
            <a:endParaRPr lang="zh-CN" altLang="en-US" dirty="0"/>
          </a:p>
        </p:txBody>
      </p:sp>
      <p:sp>
        <p:nvSpPr>
          <p:cNvPr id="69" name="TextBox 68"/>
          <p:cNvSpPr txBox="1"/>
          <p:nvPr/>
        </p:nvSpPr>
        <p:spPr>
          <a:xfrm>
            <a:off x="6084168" y="3793604"/>
            <a:ext cx="864096" cy="369332"/>
          </a:xfrm>
          <a:prstGeom prst="rect">
            <a:avLst/>
          </a:prstGeom>
          <a:noFill/>
        </p:spPr>
        <p:txBody>
          <a:bodyPr wrap="square" rtlCol="0">
            <a:spAutoFit/>
          </a:bodyPr>
          <a:lstStyle/>
          <a:p>
            <a:r>
              <a:rPr lang="en-US" altLang="zh-CN" dirty="0" smtClean="0"/>
              <a:t>29</a:t>
            </a:r>
            <a:endParaRPr lang="zh-CN" altLang="en-US" dirty="0"/>
          </a:p>
        </p:txBody>
      </p:sp>
      <p:sp>
        <p:nvSpPr>
          <p:cNvPr id="70" name="TextBox 69"/>
          <p:cNvSpPr txBox="1"/>
          <p:nvPr/>
        </p:nvSpPr>
        <p:spPr>
          <a:xfrm>
            <a:off x="6300192" y="2353444"/>
            <a:ext cx="864096" cy="369332"/>
          </a:xfrm>
          <a:prstGeom prst="rect">
            <a:avLst/>
          </a:prstGeom>
          <a:noFill/>
        </p:spPr>
        <p:txBody>
          <a:bodyPr wrap="square" rtlCol="0">
            <a:spAutoFit/>
          </a:bodyPr>
          <a:lstStyle/>
          <a:p>
            <a:r>
              <a:rPr lang="en-US" altLang="zh-CN" dirty="0" smtClean="0"/>
              <a:t>127</a:t>
            </a:r>
            <a:endParaRPr lang="zh-CN" altLang="en-US" dirty="0"/>
          </a:p>
        </p:txBody>
      </p:sp>
      <p:cxnSp>
        <p:nvCxnSpPr>
          <p:cNvPr id="49" name="直接箭头连接符 48"/>
          <p:cNvCxnSpPr>
            <a:endCxn id="6" idx="1"/>
          </p:cNvCxnSpPr>
          <p:nvPr/>
        </p:nvCxnSpPr>
        <p:spPr>
          <a:xfrm flipV="1">
            <a:off x="1691680" y="2121451"/>
            <a:ext cx="864096" cy="59203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835696" y="2569468"/>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20</a:t>
            </a:r>
            <a:r>
              <a:rPr lang="zh-CN" altLang="en-US" dirty="0" smtClean="0">
                <a:solidFill>
                  <a:srgbClr val="FF0000"/>
                </a:solidFill>
              </a:rPr>
              <a:t>）</a:t>
            </a:r>
            <a:endParaRPr lang="zh-CN" altLang="en-US" dirty="0">
              <a:solidFill>
                <a:srgbClr val="FF0000"/>
              </a:solidFill>
            </a:endParaRPr>
          </a:p>
        </p:txBody>
      </p:sp>
      <p:cxnSp>
        <p:nvCxnSpPr>
          <p:cNvPr id="52" name="直接箭头连接符 51"/>
          <p:cNvCxnSpPr/>
          <p:nvPr/>
        </p:nvCxnSpPr>
        <p:spPr>
          <a:xfrm flipH="1">
            <a:off x="3419872" y="4225652"/>
            <a:ext cx="72008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56" idx="0"/>
          </p:cNvCxnSpPr>
          <p:nvPr/>
        </p:nvCxnSpPr>
        <p:spPr>
          <a:xfrm flipV="1">
            <a:off x="4572000" y="4441676"/>
            <a:ext cx="936104" cy="92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12" idx="1"/>
          </p:cNvCxnSpPr>
          <p:nvPr/>
        </p:nvCxnSpPr>
        <p:spPr>
          <a:xfrm flipH="1">
            <a:off x="5796136" y="3233509"/>
            <a:ext cx="648072" cy="7761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6804248" y="2281436"/>
            <a:ext cx="421346" cy="95207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H="1">
            <a:off x="4355976" y="1849388"/>
            <a:ext cx="115212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H="1">
            <a:off x="3059832" y="1849388"/>
            <a:ext cx="72008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347864" y="3784312"/>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30</a:t>
            </a:r>
            <a:r>
              <a:rPr lang="zh-CN" altLang="en-US" dirty="0" smtClean="0">
                <a:solidFill>
                  <a:srgbClr val="FF0000"/>
                </a:solidFill>
              </a:rPr>
              <a:t>）</a:t>
            </a:r>
            <a:endParaRPr lang="zh-CN" altLang="en-US" dirty="0">
              <a:solidFill>
                <a:srgbClr val="FF0000"/>
              </a:solidFill>
            </a:endParaRPr>
          </a:p>
        </p:txBody>
      </p:sp>
      <p:sp>
        <p:nvSpPr>
          <p:cNvPr id="88" name="TextBox 87"/>
          <p:cNvSpPr txBox="1"/>
          <p:nvPr/>
        </p:nvSpPr>
        <p:spPr>
          <a:xfrm>
            <a:off x="4716016" y="4585692"/>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30</a:t>
            </a:r>
            <a:r>
              <a:rPr lang="zh-CN" altLang="en-US" dirty="0" smtClean="0">
                <a:solidFill>
                  <a:srgbClr val="FF0000"/>
                </a:solidFill>
              </a:rPr>
              <a:t>）</a:t>
            </a:r>
            <a:endParaRPr lang="zh-CN" altLang="en-US" dirty="0">
              <a:solidFill>
                <a:srgbClr val="FF0000"/>
              </a:solidFill>
            </a:endParaRPr>
          </a:p>
        </p:txBody>
      </p:sp>
      <p:sp>
        <p:nvSpPr>
          <p:cNvPr id="89" name="TextBox 88"/>
          <p:cNvSpPr txBox="1"/>
          <p:nvPr/>
        </p:nvSpPr>
        <p:spPr>
          <a:xfrm>
            <a:off x="5436096" y="3217540"/>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80</a:t>
            </a:r>
            <a:r>
              <a:rPr lang="zh-CN" altLang="en-US" dirty="0" smtClean="0">
                <a:solidFill>
                  <a:srgbClr val="FF0000"/>
                </a:solidFill>
              </a:rPr>
              <a:t>）</a:t>
            </a:r>
            <a:endParaRPr lang="zh-CN" altLang="en-US" dirty="0">
              <a:solidFill>
                <a:srgbClr val="FF0000"/>
              </a:solidFill>
            </a:endParaRPr>
          </a:p>
        </p:txBody>
      </p:sp>
      <p:sp>
        <p:nvSpPr>
          <p:cNvPr id="90" name="TextBox 89"/>
          <p:cNvSpPr txBox="1"/>
          <p:nvPr/>
        </p:nvSpPr>
        <p:spPr>
          <a:xfrm>
            <a:off x="7020272" y="2641476"/>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20</a:t>
            </a:r>
            <a:r>
              <a:rPr lang="zh-CN" altLang="en-US" dirty="0" smtClean="0">
                <a:solidFill>
                  <a:srgbClr val="FF0000"/>
                </a:solidFill>
              </a:rPr>
              <a:t>）</a:t>
            </a:r>
            <a:endParaRPr lang="zh-CN" altLang="en-US" dirty="0">
              <a:solidFill>
                <a:srgbClr val="FF0000"/>
              </a:solidFill>
            </a:endParaRPr>
          </a:p>
        </p:txBody>
      </p:sp>
      <p:sp>
        <p:nvSpPr>
          <p:cNvPr id="91" name="TextBox 90"/>
          <p:cNvSpPr txBox="1"/>
          <p:nvPr/>
        </p:nvSpPr>
        <p:spPr>
          <a:xfrm>
            <a:off x="4572000" y="1408048"/>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20</a:t>
            </a:r>
            <a:r>
              <a:rPr lang="zh-CN" altLang="en-US" dirty="0" smtClean="0">
                <a:solidFill>
                  <a:srgbClr val="FF0000"/>
                </a:solidFill>
              </a:rPr>
              <a:t>）</a:t>
            </a:r>
            <a:endParaRPr lang="zh-CN" altLang="en-US" dirty="0">
              <a:solidFill>
                <a:srgbClr val="FF0000"/>
              </a:solidFill>
            </a:endParaRPr>
          </a:p>
        </p:txBody>
      </p:sp>
      <p:sp>
        <p:nvSpPr>
          <p:cNvPr id="92" name="TextBox 91"/>
          <p:cNvSpPr txBox="1"/>
          <p:nvPr/>
        </p:nvSpPr>
        <p:spPr>
          <a:xfrm>
            <a:off x="2987824" y="1489348"/>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10</a:t>
            </a:r>
            <a:r>
              <a:rPr lang="zh-CN" altLang="en-US" dirty="0" smtClean="0">
                <a:solidFill>
                  <a:srgbClr val="FF0000"/>
                </a:solidFill>
              </a:rPr>
              <a:t>）</a:t>
            </a:r>
            <a:endParaRPr lang="zh-CN" altLang="en-US" dirty="0">
              <a:solidFill>
                <a:srgbClr val="FF0000"/>
              </a:solidFill>
            </a:endParaRPr>
          </a:p>
        </p:txBody>
      </p:sp>
      <p:sp>
        <p:nvSpPr>
          <p:cNvPr id="93" name="TextBox 92"/>
          <p:cNvSpPr txBox="1"/>
          <p:nvPr/>
        </p:nvSpPr>
        <p:spPr>
          <a:xfrm>
            <a:off x="4788024" y="2641476"/>
            <a:ext cx="864096" cy="369332"/>
          </a:xfrm>
          <a:prstGeom prst="rect">
            <a:avLst/>
          </a:prstGeom>
          <a:noFill/>
        </p:spPr>
        <p:txBody>
          <a:bodyPr wrap="square" rtlCol="0">
            <a:spAutoFit/>
          </a:bodyPr>
          <a:lstStyle/>
          <a:p>
            <a:r>
              <a:rPr lang="zh-CN" altLang="en-US" dirty="0" smtClean="0">
                <a:solidFill>
                  <a:srgbClr val="FF0000"/>
                </a:solidFill>
              </a:rPr>
              <a:t>（</a:t>
            </a:r>
            <a:r>
              <a:rPr lang="en-US" altLang="zh-CN" dirty="0" smtClean="0">
                <a:solidFill>
                  <a:srgbClr val="FF0000"/>
                </a:solidFill>
              </a:rPr>
              <a:t>40</a:t>
            </a:r>
            <a:r>
              <a:rPr lang="zh-CN" altLang="en-US" dirty="0" smtClean="0">
                <a:solidFill>
                  <a:srgbClr val="FF0000"/>
                </a:solidFill>
              </a:rPr>
              <a:t>）</a:t>
            </a:r>
            <a:endParaRPr lang="zh-CN" altLang="en-US" dirty="0">
              <a:solidFill>
                <a:srgbClr val="FF0000"/>
              </a:solidFill>
            </a:endParaRPr>
          </a:p>
        </p:txBody>
      </p:sp>
      <p:cxnSp>
        <p:nvCxnSpPr>
          <p:cNvPr id="94" name="直接箭头连接符 93"/>
          <p:cNvCxnSpPr/>
          <p:nvPr/>
        </p:nvCxnSpPr>
        <p:spPr>
          <a:xfrm flipH="1" flipV="1">
            <a:off x="4355976" y="2425452"/>
            <a:ext cx="1080120" cy="12241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1115616" y="841276"/>
            <a:ext cx="5976664" cy="830997"/>
          </a:xfrm>
          <a:prstGeom prst="rect">
            <a:avLst/>
          </a:prstGeom>
          <a:noFill/>
        </p:spPr>
        <p:txBody>
          <a:bodyPr wrap="square" rtlCol="0">
            <a:spAutoFit/>
          </a:bodyPr>
          <a:lstStyle/>
          <a:p>
            <a:r>
              <a:rPr lang="zh-CN" altLang="en-US" sz="2400" b="1" dirty="0" smtClean="0">
                <a:latin typeface="宋体" pitchFamily="2" charset="-122"/>
                <a:ea typeface="宋体" pitchFamily="2" charset="-122"/>
              </a:rPr>
              <a:t>步骤四：再检验</a:t>
            </a:r>
            <a:endParaRPr lang="en-US" altLang="zh-CN" sz="2400" b="1" dirty="0" smtClean="0">
              <a:latin typeface="宋体" pitchFamily="2" charset="-122"/>
              <a:ea typeface="宋体" pitchFamily="2" charset="-122"/>
            </a:endParaRPr>
          </a:p>
          <a:p>
            <a:endParaRPr lang="zh-CN" altLang="en-US" sz="2400" b="1" dirty="0">
              <a:latin typeface="宋体" pitchFamily="2" charset="-122"/>
              <a:ea typeface="宋体" pitchFamily="2" charset="-122"/>
            </a:endParaRPr>
          </a:p>
        </p:txBody>
      </p:sp>
      <p:sp>
        <p:nvSpPr>
          <p:cNvPr id="71" name="矩形 70"/>
          <p:cNvSpPr/>
          <p:nvPr/>
        </p:nvSpPr>
        <p:spPr>
          <a:xfrm>
            <a:off x="1475656" y="1489348"/>
            <a:ext cx="5688632" cy="3329758"/>
          </a:xfrm>
          <a:prstGeom prst="rect">
            <a:avLst/>
          </a:prstGeom>
        </p:spPr>
        <p:txBody>
          <a:bodyPr wrap="square">
            <a:spAutoFit/>
          </a:bodyPr>
          <a:lstStyle/>
          <a:p>
            <a:pPr>
              <a:lnSpc>
                <a:spcPct val="150000"/>
              </a:lnSpc>
            </a:pPr>
            <a:r>
              <a:rPr lang="zh-CN" altLang="en-US" sz="2400" dirty="0" smtClean="0">
                <a:latin typeface="宋体" pitchFamily="2" charset="-122"/>
                <a:ea typeface="宋体" pitchFamily="2" charset="-122"/>
              </a:rPr>
              <a:t>全圈长：</a:t>
            </a:r>
            <a:r>
              <a:rPr lang="en-US" altLang="zh-CN" sz="2400" dirty="0" smtClean="0">
                <a:latin typeface="宋体" pitchFamily="2" charset="-122"/>
                <a:ea typeface="宋体" pitchFamily="2" charset="-122"/>
              </a:rPr>
              <a:t>36+23+18+25+23+45=170</a:t>
            </a:r>
            <a:r>
              <a:rPr lang="zh-CN" altLang="en-US" sz="2400" dirty="0" smtClean="0">
                <a:latin typeface="宋体" pitchFamily="2" charset="-122"/>
                <a:ea typeface="宋体" pitchFamily="2" charset="-122"/>
              </a:rPr>
              <a:t>公里</a:t>
            </a:r>
          </a:p>
          <a:p>
            <a:pPr>
              <a:lnSpc>
                <a:spcPct val="150000"/>
              </a:lnSpc>
            </a:pPr>
            <a:r>
              <a:rPr lang="zh-CN" altLang="en-US" sz="2400" dirty="0" smtClean="0">
                <a:latin typeface="宋体" pitchFamily="2" charset="-122"/>
                <a:ea typeface="宋体" pitchFamily="2" charset="-122"/>
              </a:rPr>
              <a:t>半圈长：</a:t>
            </a:r>
            <a:r>
              <a:rPr lang="en-US" altLang="zh-CN" sz="2400" dirty="0" smtClean="0">
                <a:latin typeface="宋体" pitchFamily="2" charset="-122"/>
                <a:ea typeface="宋体" pitchFamily="2" charset="-122"/>
              </a:rPr>
              <a:t>85</a:t>
            </a:r>
            <a:r>
              <a:rPr lang="zh-CN" altLang="en-US" sz="2400" dirty="0" smtClean="0">
                <a:latin typeface="宋体" pitchFamily="2" charset="-122"/>
                <a:ea typeface="宋体" pitchFamily="2" charset="-122"/>
              </a:rPr>
              <a:t>公里 </a:t>
            </a:r>
          </a:p>
          <a:p>
            <a:pPr>
              <a:lnSpc>
                <a:spcPct val="150000"/>
              </a:lnSpc>
            </a:pPr>
            <a:r>
              <a:rPr lang="zh-CN" altLang="en-US" sz="2400" dirty="0" smtClean="0">
                <a:latin typeface="宋体" pitchFamily="2" charset="-122"/>
                <a:ea typeface="宋体" pitchFamily="2" charset="-122"/>
              </a:rPr>
              <a:t>外圈长：</a:t>
            </a:r>
            <a:r>
              <a:rPr lang="en-US" altLang="zh-CN" sz="2400" dirty="0" smtClean="0">
                <a:latin typeface="宋体" pitchFamily="2" charset="-122"/>
                <a:ea typeface="宋体" pitchFamily="2" charset="-122"/>
              </a:rPr>
              <a:t>23+18+23=66</a:t>
            </a:r>
            <a:r>
              <a:rPr lang="zh-CN" altLang="en-US" sz="2400" dirty="0" smtClean="0">
                <a:latin typeface="宋体" pitchFamily="2" charset="-122"/>
                <a:ea typeface="宋体" pitchFamily="2" charset="-122"/>
              </a:rPr>
              <a:t>公里</a:t>
            </a:r>
          </a:p>
          <a:p>
            <a:pPr>
              <a:lnSpc>
                <a:spcPct val="150000"/>
              </a:lnSpc>
            </a:pPr>
            <a:r>
              <a:rPr lang="zh-CN" altLang="en-US" sz="2400" dirty="0" smtClean="0">
                <a:latin typeface="宋体" pitchFamily="2" charset="-122"/>
                <a:ea typeface="宋体" pitchFamily="2" charset="-122"/>
              </a:rPr>
              <a:t>内圈长：</a:t>
            </a:r>
            <a:r>
              <a:rPr lang="en-US" altLang="zh-CN" sz="2400" dirty="0" smtClean="0">
                <a:latin typeface="宋体" pitchFamily="2" charset="-122"/>
                <a:ea typeface="宋体" pitchFamily="2" charset="-122"/>
              </a:rPr>
              <a:t>36+23=59</a:t>
            </a:r>
            <a:r>
              <a:rPr lang="zh-CN" altLang="en-US" sz="2400" dirty="0" smtClean="0">
                <a:latin typeface="宋体" pitchFamily="2" charset="-122"/>
                <a:ea typeface="宋体" pitchFamily="2" charset="-122"/>
              </a:rPr>
              <a:t>公里       </a:t>
            </a:r>
          </a:p>
          <a:p>
            <a:pPr>
              <a:lnSpc>
                <a:spcPct val="150000"/>
              </a:lnSpc>
            </a:pPr>
            <a:r>
              <a:rPr lang="zh-CN" altLang="en-US" sz="2400" dirty="0" smtClean="0">
                <a:latin typeface="宋体" pitchFamily="2" charset="-122"/>
                <a:ea typeface="宋体" pitchFamily="2" charset="-122"/>
              </a:rPr>
              <a:t>即里外圈均未超过半圈长，所以调整后的方案是最优方案。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2C2AB3F3-55BB-4F4A-8B52-9E23E7C40B9C}"/>
              </a:ext>
            </a:extLst>
          </p:cNvPr>
          <p:cNvSpPr txBox="1"/>
          <p:nvPr/>
        </p:nvSpPr>
        <p:spPr>
          <a:xfrm>
            <a:off x="1907704" y="553244"/>
            <a:ext cx="52565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务二：物流运输路线决策</a:t>
            </a:r>
          </a:p>
        </p:txBody>
      </p:sp>
      <p:grpSp>
        <p:nvGrpSpPr>
          <p:cNvPr id="66" name="组合 65"/>
          <p:cNvGrpSpPr/>
          <p:nvPr/>
        </p:nvGrpSpPr>
        <p:grpSpPr>
          <a:xfrm>
            <a:off x="1691680" y="1705372"/>
            <a:ext cx="5760640" cy="3312368"/>
            <a:chOff x="1691680" y="1849388"/>
            <a:chExt cx="5760640" cy="3312368"/>
          </a:xfrm>
        </p:grpSpPr>
        <p:sp>
          <p:nvSpPr>
            <p:cNvPr id="5" name="TextBox 4"/>
            <p:cNvSpPr txBox="1"/>
            <p:nvPr/>
          </p:nvSpPr>
          <p:spPr>
            <a:xfrm>
              <a:off x="1691680" y="2785492"/>
              <a:ext cx="504056" cy="584775"/>
            </a:xfrm>
            <a:prstGeom prst="rect">
              <a:avLst/>
            </a:prstGeom>
            <a:noFill/>
          </p:spPr>
          <p:txBody>
            <a:bodyPr wrap="square" rtlCol="0">
              <a:spAutoFit/>
            </a:bodyPr>
            <a:lstStyle/>
            <a:p>
              <a:r>
                <a:rPr lang="zh-CN" altLang="en-US" sz="3200" dirty="0" smtClean="0"/>
                <a:t>①</a:t>
              </a:r>
              <a:endParaRPr lang="zh-CN" altLang="en-US" sz="3200" dirty="0"/>
            </a:p>
          </p:txBody>
        </p:sp>
        <p:sp>
          <p:nvSpPr>
            <p:cNvPr id="6" name="TextBox 5"/>
            <p:cNvSpPr txBox="1"/>
            <p:nvPr/>
          </p:nvSpPr>
          <p:spPr>
            <a:xfrm>
              <a:off x="3779912" y="1849388"/>
              <a:ext cx="504056" cy="584775"/>
            </a:xfrm>
            <a:prstGeom prst="rect">
              <a:avLst/>
            </a:prstGeom>
            <a:noFill/>
          </p:spPr>
          <p:txBody>
            <a:bodyPr wrap="square" rtlCol="0">
              <a:spAutoFit/>
            </a:bodyPr>
            <a:lstStyle/>
            <a:p>
              <a:r>
                <a:rPr lang="zh-CN" altLang="en-US" sz="3200" dirty="0" smtClean="0"/>
                <a:t>②</a:t>
              </a:r>
              <a:endParaRPr lang="zh-CN" altLang="en-US" sz="3200" dirty="0"/>
            </a:p>
          </p:txBody>
        </p:sp>
        <p:sp>
          <p:nvSpPr>
            <p:cNvPr id="7" name="TextBox 6"/>
            <p:cNvSpPr txBox="1"/>
            <p:nvPr/>
          </p:nvSpPr>
          <p:spPr>
            <a:xfrm>
              <a:off x="6948264" y="2929508"/>
              <a:ext cx="504056" cy="584775"/>
            </a:xfrm>
            <a:prstGeom prst="rect">
              <a:avLst/>
            </a:prstGeom>
            <a:noFill/>
          </p:spPr>
          <p:txBody>
            <a:bodyPr wrap="square" rtlCol="0">
              <a:spAutoFit/>
            </a:bodyPr>
            <a:lstStyle/>
            <a:p>
              <a:r>
                <a:rPr lang="zh-CN" altLang="en-US" sz="3200" dirty="0" smtClean="0"/>
                <a:t>⑥</a:t>
              </a:r>
              <a:endParaRPr lang="zh-CN" altLang="en-US" sz="3200" dirty="0"/>
            </a:p>
          </p:txBody>
        </p:sp>
        <p:sp>
          <p:nvSpPr>
            <p:cNvPr id="8" name="TextBox 7"/>
            <p:cNvSpPr txBox="1"/>
            <p:nvPr/>
          </p:nvSpPr>
          <p:spPr>
            <a:xfrm>
              <a:off x="3347864" y="3289548"/>
              <a:ext cx="504056" cy="584775"/>
            </a:xfrm>
            <a:prstGeom prst="rect">
              <a:avLst/>
            </a:prstGeom>
            <a:noFill/>
          </p:spPr>
          <p:txBody>
            <a:bodyPr wrap="square" rtlCol="0">
              <a:spAutoFit/>
            </a:bodyPr>
            <a:lstStyle/>
            <a:p>
              <a:r>
                <a:rPr lang="zh-CN" altLang="en-US" sz="3200" dirty="0" smtClean="0"/>
                <a:t>③</a:t>
              </a:r>
              <a:endParaRPr lang="zh-CN" altLang="en-US" sz="3200" dirty="0"/>
            </a:p>
          </p:txBody>
        </p:sp>
        <p:sp>
          <p:nvSpPr>
            <p:cNvPr id="9" name="TextBox 8"/>
            <p:cNvSpPr txBox="1"/>
            <p:nvPr/>
          </p:nvSpPr>
          <p:spPr>
            <a:xfrm>
              <a:off x="5580112" y="3361556"/>
              <a:ext cx="504056" cy="584775"/>
            </a:xfrm>
            <a:prstGeom prst="rect">
              <a:avLst/>
            </a:prstGeom>
            <a:noFill/>
          </p:spPr>
          <p:txBody>
            <a:bodyPr wrap="square" rtlCol="0">
              <a:spAutoFit/>
            </a:bodyPr>
            <a:lstStyle/>
            <a:p>
              <a:r>
                <a:rPr lang="zh-CN" altLang="en-US" sz="3200" dirty="0" smtClean="0"/>
                <a:t>⑤</a:t>
              </a:r>
              <a:endParaRPr lang="zh-CN" altLang="en-US" sz="3200" dirty="0"/>
            </a:p>
          </p:txBody>
        </p:sp>
        <p:sp>
          <p:nvSpPr>
            <p:cNvPr id="10" name="TextBox 9"/>
            <p:cNvSpPr txBox="1"/>
            <p:nvPr/>
          </p:nvSpPr>
          <p:spPr>
            <a:xfrm>
              <a:off x="4283968" y="4576981"/>
              <a:ext cx="504056" cy="584775"/>
            </a:xfrm>
            <a:prstGeom prst="rect">
              <a:avLst/>
            </a:prstGeom>
            <a:noFill/>
          </p:spPr>
          <p:txBody>
            <a:bodyPr wrap="square" rtlCol="0">
              <a:spAutoFit/>
            </a:bodyPr>
            <a:lstStyle/>
            <a:p>
              <a:r>
                <a:rPr lang="zh-CN" altLang="en-US" sz="3200" dirty="0" smtClean="0"/>
                <a:t>④</a:t>
              </a:r>
              <a:endParaRPr lang="zh-CN" altLang="en-US" sz="3200" dirty="0"/>
            </a:p>
          </p:txBody>
        </p:sp>
        <p:cxnSp>
          <p:nvCxnSpPr>
            <p:cNvPr id="12" name="直接连接符 11"/>
            <p:cNvCxnSpPr/>
            <p:nvPr/>
          </p:nvCxnSpPr>
          <p:spPr>
            <a:xfrm>
              <a:off x="2051720" y="3289548"/>
              <a:ext cx="2376264" cy="15121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195736" y="3145532"/>
              <a:ext cx="1296144" cy="3600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779912" y="3793604"/>
              <a:ext cx="720080"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716016" y="3865612"/>
              <a:ext cx="1008112"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10" idx="3"/>
            </p:cNvCxnSpPr>
            <p:nvPr/>
          </p:nvCxnSpPr>
          <p:spPr>
            <a:xfrm flipH="1">
              <a:off x="4788024" y="3433564"/>
              <a:ext cx="2304256" cy="14358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8" idx="3"/>
            </p:cNvCxnSpPr>
            <p:nvPr/>
          </p:nvCxnSpPr>
          <p:spPr>
            <a:xfrm>
              <a:off x="3851920" y="3581936"/>
              <a:ext cx="1800200" cy="139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9" idx="3"/>
            </p:cNvCxnSpPr>
            <p:nvPr/>
          </p:nvCxnSpPr>
          <p:spPr>
            <a:xfrm flipV="1">
              <a:off x="6084168" y="3289548"/>
              <a:ext cx="936104" cy="3643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123728" y="2281436"/>
              <a:ext cx="1800200" cy="7200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707904" y="2281436"/>
              <a:ext cx="288032" cy="11521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211960" y="2281436"/>
              <a:ext cx="1512168" cy="12961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6" idx="3"/>
            </p:cNvCxnSpPr>
            <p:nvPr/>
          </p:nvCxnSpPr>
          <p:spPr>
            <a:xfrm>
              <a:off x="4283968" y="2141776"/>
              <a:ext cx="2808312" cy="10037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339752" y="3793604"/>
              <a:ext cx="720080" cy="369332"/>
            </a:xfrm>
            <a:prstGeom prst="rect">
              <a:avLst/>
            </a:prstGeom>
            <a:noFill/>
          </p:spPr>
          <p:txBody>
            <a:bodyPr wrap="square" rtlCol="0">
              <a:spAutoFit/>
            </a:bodyPr>
            <a:lstStyle/>
            <a:p>
              <a:r>
                <a:rPr lang="en-US" altLang="zh-CN" dirty="0" smtClean="0"/>
                <a:t>30</a:t>
              </a:r>
              <a:endParaRPr lang="zh-CN" altLang="en-US" dirty="0"/>
            </a:p>
          </p:txBody>
        </p:sp>
        <p:sp>
          <p:nvSpPr>
            <p:cNvPr id="56" name="TextBox 55"/>
            <p:cNvSpPr txBox="1"/>
            <p:nvPr/>
          </p:nvSpPr>
          <p:spPr>
            <a:xfrm>
              <a:off x="6084168" y="4000336"/>
              <a:ext cx="720080" cy="369332"/>
            </a:xfrm>
            <a:prstGeom prst="rect">
              <a:avLst/>
            </a:prstGeom>
            <a:noFill/>
          </p:spPr>
          <p:txBody>
            <a:bodyPr wrap="square" rtlCol="0">
              <a:spAutoFit/>
            </a:bodyPr>
            <a:lstStyle/>
            <a:p>
              <a:r>
                <a:rPr lang="en-US" altLang="zh-CN" dirty="0" smtClean="0"/>
                <a:t>18</a:t>
              </a:r>
              <a:endParaRPr lang="zh-CN" altLang="en-US" dirty="0"/>
            </a:p>
          </p:txBody>
        </p:sp>
        <p:sp>
          <p:nvSpPr>
            <p:cNvPr id="57" name="TextBox 56"/>
            <p:cNvSpPr txBox="1"/>
            <p:nvPr/>
          </p:nvSpPr>
          <p:spPr>
            <a:xfrm>
              <a:off x="3995936" y="3865612"/>
              <a:ext cx="720080" cy="369332"/>
            </a:xfrm>
            <a:prstGeom prst="rect">
              <a:avLst/>
            </a:prstGeom>
            <a:noFill/>
          </p:spPr>
          <p:txBody>
            <a:bodyPr wrap="square" rtlCol="0">
              <a:spAutoFit/>
            </a:bodyPr>
            <a:lstStyle/>
            <a:p>
              <a:r>
                <a:rPr lang="en-US" altLang="zh-CN" dirty="0" smtClean="0"/>
                <a:t>6</a:t>
              </a:r>
              <a:endParaRPr lang="zh-CN" altLang="en-US" dirty="0"/>
            </a:p>
          </p:txBody>
        </p:sp>
        <p:sp>
          <p:nvSpPr>
            <p:cNvPr id="58" name="TextBox 57"/>
            <p:cNvSpPr txBox="1"/>
            <p:nvPr/>
          </p:nvSpPr>
          <p:spPr>
            <a:xfrm>
              <a:off x="5076056" y="3793604"/>
              <a:ext cx="720080" cy="369332"/>
            </a:xfrm>
            <a:prstGeom prst="rect">
              <a:avLst/>
            </a:prstGeom>
            <a:noFill/>
          </p:spPr>
          <p:txBody>
            <a:bodyPr wrap="square" rtlCol="0">
              <a:spAutoFit/>
            </a:bodyPr>
            <a:lstStyle/>
            <a:p>
              <a:r>
                <a:rPr lang="en-US" altLang="zh-CN" dirty="0" smtClean="0"/>
                <a:t>5</a:t>
              </a:r>
              <a:endParaRPr lang="zh-CN" altLang="en-US" dirty="0"/>
            </a:p>
          </p:txBody>
        </p:sp>
        <p:sp>
          <p:nvSpPr>
            <p:cNvPr id="59" name="TextBox 58"/>
            <p:cNvSpPr txBox="1"/>
            <p:nvPr/>
          </p:nvSpPr>
          <p:spPr>
            <a:xfrm>
              <a:off x="2492152" y="2929508"/>
              <a:ext cx="720080" cy="369332"/>
            </a:xfrm>
            <a:prstGeom prst="rect">
              <a:avLst/>
            </a:prstGeom>
            <a:noFill/>
          </p:spPr>
          <p:txBody>
            <a:bodyPr wrap="square" rtlCol="0">
              <a:spAutoFit/>
            </a:bodyPr>
            <a:lstStyle/>
            <a:p>
              <a:r>
                <a:rPr lang="en-US" altLang="zh-CN" dirty="0" smtClean="0"/>
                <a:t>20</a:t>
              </a:r>
              <a:endParaRPr lang="zh-CN" altLang="en-US" dirty="0"/>
            </a:p>
          </p:txBody>
        </p:sp>
        <p:sp>
          <p:nvSpPr>
            <p:cNvPr id="60" name="TextBox 59"/>
            <p:cNvSpPr txBox="1"/>
            <p:nvPr/>
          </p:nvSpPr>
          <p:spPr>
            <a:xfrm>
              <a:off x="4139952" y="3280256"/>
              <a:ext cx="720080" cy="369332"/>
            </a:xfrm>
            <a:prstGeom prst="rect">
              <a:avLst/>
            </a:prstGeom>
            <a:noFill/>
          </p:spPr>
          <p:txBody>
            <a:bodyPr wrap="square" rtlCol="0">
              <a:spAutoFit/>
            </a:bodyPr>
            <a:lstStyle/>
            <a:p>
              <a:r>
                <a:rPr lang="en-US" altLang="zh-CN" dirty="0" smtClean="0"/>
                <a:t>12</a:t>
              </a:r>
              <a:endParaRPr lang="zh-CN" altLang="en-US" dirty="0"/>
            </a:p>
          </p:txBody>
        </p:sp>
        <p:sp>
          <p:nvSpPr>
            <p:cNvPr id="61" name="TextBox 60"/>
            <p:cNvSpPr txBox="1"/>
            <p:nvPr/>
          </p:nvSpPr>
          <p:spPr>
            <a:xfrm>
              <a:off x="6012160" y="3217540"/>
              <a:ext cx="720080" cy="369332"/>
            </a:xfrm>
            <a:prstGeom prst="rect">
              <a:avLst/>
            </a:prstGeom>
            <a:noFill/>
          </p:spPr>
          <p:txBody>
            <a:bodyPr wrap="square" rtlCol="0">
              <a:spAutoFit/>
            </a:bodyPr>
            <a:lstStyle/>
            <a:p>
              <a:r>
                <a:rPr lang="en-US" altLang="zh-CN" dirty="0" smtClean="0"/>
                <a:t>16</a:t>
              </a:r>
              <a:endParaRPr lang="zh-CN" altLang="en-US" dirty="0"/>
            </a:p>
          </p:txBody>
        </p:sp>
        <p:sp>
          <p:nvSpPr>
            <p:cNvPr id="62" name="TextBox 61"/>
            <p:cNvSpPr txBox="1"/>
            <p:nvPr/>
          </p:nvSpPr>
          <p:spPr>
            <a:xfrm>
              <a:off x="2492152" y="2416160"/>
              <a:ext cx="720080" cy="369332"/>
            </a:xfrm>
            <a:prstGeom prst="rect">
              <a:avLst/>
            </a:prstGeom>
            <a:noFill/>
          </p:spPr>
          <p:txBody>
            <a:bodyPr wrap="square" rtlCol="0">
              <a:spAutoFit/>
            </a:bodyPr>
            <a:lstStyle/>
            <a:p>
              <a:r>
                <a:rPr lang="en-US" altLang="zh-CN" dirty="0" smtClean="0"/>
                <a:t>22</a:t>
              </a:r>
              <a:endParaRPr lang="zh-CN" altLang="en-US" dirty="0"/>
            </a:p>
          </p:txBody>
        </p:sp>
        <p:sp>
          <p:nvSpPr>
            <p:cNvPr id="63" name="TextBox 62"/>
            <p:cNvSpPr txBox="1"/>
            <p:nvPr/>
          </p:nvSpPr>
          <p:spPr>
            <a:xfrm>
              <a:off x="3347864" y="2641476"/>
              <a:ext cx="720080" cy="369332"/>
            </a:xfrm>
            <a:prstGeom prst="rect">
              <a:avLst/>
            </a:prstGeom>
            <a:noFill/>
          </p:spPr>
          <p:txBody>
            <a:bodyPr wrap="square" rtlCol="0">
              <a:spAutoFit/>
            </a:bodyPr>
            <a:lstStyle/>
            <a:p>
              <a:r>
                <a:rPr lang="en-US" altLang="zh-CN" dirty="0" smtClean="0"/>
                <a:t>17</a:t>
              </a:r>
              <a:endParaRPr lang="zh-CN" altLang="en-US" dirty="0"/>
            </a:p>
          </p:txBody>
        </p:sp>
        <p:sp>
          <p:nvSpPr>
            <p:cNvPr id="64" name="TextBox 63"/>
            <p:cNvSpPr txBox="1"/>
            <p:nvPr/>
          </p:nvSpPr>
          <p:spPr>
            <a:xfrm>
              <a:off x="4427984" y="2713484"/>
              <a:ext cx="720080" cy="369332"/>
            </a:xfrm>
            <a:prstGeom prst="rect">
              <a:avLst/>
            </a:prstGeom>
            <a:noFill/>
          </p:spPr>
          <p:txBody>
            <a:bodyPr wrap="square" rtlCol="0">
              <a:spAutoFit/>
            </a:bodyPr>
            <a:lstStyle/>
            <a:p>
              <a:r>
                <a:rPr lang="en-US" altLang="zh-CN" dirty="0" smtClean="0"/>
                <a:t>10</a:t>
              </a:r>
              <a:endParaRPr lang="zh-CN" altLang="en-US" dirty="0"/>
            </a:p>
          </p:txBody>
        </p:sp>
        <p:sp>
          <p:nvSpPr>
            <p:cNvPr id="65" name="TextBox 64"/>
            <p:cNvSpPr txBox="1"/>
            <p:nvPr/>
          </p:nvSpPr>
          <p:spPr>
            <a:xfrm>
              <a:off x="5436096" y="2281436"/>
              <a:ext cx="720080" cy="369332"/>
            </a:xfrm>
            <a:prstGeom prst="rect">
              <a:avLst/>
            </a:prstGeom>
            <a:noFill/>
          </p:spPr>
          <p:txBody>
            <a:bodyPr wrap="square" rtlCol="0">
              <a:spAutoFit/>
            </a:bodyPr>
            <a:lstStyle/>
            <a:p>
              <a:r>
                <a:rPr lang="en-US" altLang="zh-CN" dirty="0" smtClean="0"/>
                <a:t>27</a:t>
              </a:r>
              <a:endParaRPr lang="zh-CN" altLang="en-US" dirty="0"/>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 xmlns:a16="http://schemas.microsoft.com/office/drawing/2014/main" id="{3A8767CE-6346-4233-8C01-3A72E4F351C9}"/>
              </a:ext>
            </a:extLst>
          </p:cNvPr>
          <p:cNvSpPr txBox="1"/>
          <p:nvPr/>
        </p:nvSpPr>
        <p:spPr>
          <a:xfrm>
            <a:off x="1115616" y="625252"/>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endParaRPr lang="zh-CN" altLang="en-US" sz="2800" b="1" dirty="0">
              <a:solidFill>
                <a:srgbClr val="7030A0"/>
              </a:solidFill>
              <a:latin typeface="宋体" pitchFamily="2" charset="-122"/>
              <a:ea typeface="宋体" pitchFamily="2" charset="-122"/>
            </a:endParaRPr>
          </a:p>
        </p:txBody>
      </p:sp>
      <p:sp>
        <p:nvSpPr>
          <p:cNvPr id="4" name="矩形 3"/>
          <p:cNvSpPr/>
          <p:nvPr/>
        </p:nvSpPr>
        <p:spPr>
          <a:xfrm>
            <a:off x="899592" y="1129308"/>
            <a:ext cx="7992888" cy="4524315"/>
          </a:xfrm>
          <a:prstGeom prst="rect">
            <a:avLst/>
          </a:prstGeom>
        </p:spPr>
        <p:txBody>
          <a:bodyPr wrap="square">
            <a:spAutoFit/>
          </a:bodyPr>
          <a:lstStyle/>
          <a:p>
            <a:pPr indent="457200">
              <a:lnSpc>
                <a:spcPct val="150000"/>
              </a:lnSpc>
            </a:pPr>
            <a:r>
              <a:rPr lang="zh-CN" altLang="en-US" sz="2400" dirty="0" smtClean="0">
                <a:latin typeface="宋体" pitchFamily="2" charset="-122"/>
                <a:ea typeface="宋体" pitchFamily="2" charset="-122"/>
              </a:rPr>
              <a:t>某制造企业有专门为产品生产工厂提供零部件和半成品的零部件制造厂，共有</a:t>
            </a:r>
            <a:r>
              <a:rPr lang="en-US" altLang="zh-CN" sz="2400" dirty="0" smtClean="0">
                <a:latin typeface="宋体" pitchFamily="2" charset="-122"/>
                <a:ea typeface="宋体" pitchFamily="2" charset="-122"/>
              </a:rPr>
              <a:t>S1</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S2</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S3</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S4</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S5</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S6</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S7</a:t>
            </a:r>
            <a:r>
              <a:rPr lang="zh-CN" altLang="en-US" sz="2400" dirty="0" smtClean="0">
                <a:latin typeface="宋体" pitchFamily="2" charset="-122"/>
                <a:ea typeface="宋体" pitchFamily="2" charset="-122"/>
              </a:rPr>
              <a:t>七个零部件制造厂和</a:t>
            </a:r>
            <a:r>
              <a:rPr lang="en-US" altLang="zh-CN" sz="2400" dirty="0" smtClean="0">
                <a:latin typeface="宋体" pitchFamily="2" charset="-122"/>
                <a:ea typeface="宋体" pitchFamily="2" charset="-122"/>
              </a:rPr>
              <a:t>D1</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D2</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D3</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D4</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D5</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D6</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D7</a:t>
            </a:r>
            <a:r>
              <a:rPr lang="zh-CN" altLang="en-US" sz="2400" dirty="0" smtClean="0">
                <a:latin typeface="宋体" pitchFamily="2" charset="-122"/>
                <a:ea typeface="宋体" pitchFamily="2" charset="-122"/>
              </a:rPr>
              <a:t>七个产品生产工厂。各零部件制造厂的产量（椭圆框内数字）、各生产工厂的零部件需求量（矩形框内数字）以及他们的位置和相互距离如图</a:t>
            </a:r>
            <a:r>
              <a:rPr lang="en-US" altLang="zh-CN" sz="2400" dirty="0" smtClean="0">
                <a:latin typeface="宋体" pitchFamily="2" charset="-122"/>
                <a:ea typeface="宋体" pitchFamily="2" charset="-122"/>
              </a:rPr>
              <a:t>11-4</a:t>
            </a:r>
            <a:r>
              <a:rPr lang="zh-CN" altLang="en-US" sz="2400" dirty="0" smtClean="0">
                <a:latin typeface="宋体" pitchFamily="2" charset="-122"/>
                <a:ea typeface="宋体" pitchFamily="2" charset="-122"/>
              </a:rPr>
              <a:t>所示。其中产量和需求量单位为吨，距离单位为公里，请利用图上作业法确定最佳的零部件调运方案。</a:t>
            </a:r>
            <a:endParaRPr lang="zh-CN"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2" cstate="print"/>
          <a:srcRect/>
          <a:stretch>
            <a:fillRect/>
          </a:stretch>
        </p:blipFill>
        <p:spPr bwMode="auto">
          <a:xfrm>
            <a:off x="2195736" y="1489348"/>
            <a:ext cx="5183460" cy="2499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1368515" y="985292"/>
            <a:ext cx="553998" cy="388843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务二：物流运输路线决策</a:t>
            </a:r>
          </a:p>
        </p:txBody>
      </p:sp>
      <p:sp>
        <p:nvSpPr>
          <p:cNvPr id="20" name="文本框 19">
            <a:extLst>
              <a:ext uri="{FF2B5EF4-FFF2-40B4-BE49-F238E27FC236}">
                <a16:creationId xmlns="" xmlns:a16="http://schemas.microsoft.com/office/drawing/2014/main" id="{EB69F60B-D445-4E23-8025-627EC7F182D8}"/>
              </a:ext>
            </a:extLst>
          </p:cNvPr>
          <p:cNvSpPr txBox="1"/>
          <p:nvPr/>
        </p:nvSpPr>
        <p:spPr>
          <a:xfrm>
            <a:off x="3777454" y="1906489"/>
            <a:ext cx="4104456" cy="2308324"/>
          </a:xfrm>
          <a:prstGeom prst="rect">
            <a:avLst/>
          </a:prstGeom>
          <a:noFill/>
        </p:spPr>
        <p:txBody>
          <a:bodyPr wrap="square" rtlCol="0">
            <a:spAutoFit/>
          </a:bodyPr>
          <a:lstStyle/>
          <a:p>
            <a:r>
              <a:rPr lang="zh-CN" altLang="en-US" sz="2400" dirty="0" smtClean="0"/>
              <a:t>起讫点不同的单一问题</a:t>
            </a:r>
            <a:endParaRPr lang="en-US" altLang="zh-CN" sz="2400" dirty="0" smtClean="0"/>
          </a:p>
          <a:p>
            <a:endParaRPr lang="en-US" altLang="zh-CN" sz="2400" dirty="0"/>
          </a:p>
          <a:p>
            <a:r>
              <a:rPr lang="zh-CN" altLang="en-US" sz="2400" dirty="0" smtClean="0"/>
              <a:t>起讫点重合的问题</a:t>
            </a:r>
            <a:endParaRPr lang="en-US" altLang="zh-CN" sz="2400" dirty="0" smtClean="0"/>
          </a:p>
          <a:p>
            <a:endParaRPr lang="en-US" altLang="zh-CN" sz="2400" dirty="0" smtClean="0"/>
          </a:p>
          <a:p>
            <a:r>
              <a:rPr lang="zh-CN" altLang="en-US" sz="2400" dirty="0" smtClean="0"/>
              <a:t>多起讫点问题</a:t>
            </a:r>
            <a:endParaRPr lang="en-US" altLang="zh-CN" sz="2400" dirty="0"/>
          </a:p>
          <a:p>
            <a:endParaRPr lang="en-US" altLang="zh-CN" sz="2400" dirty="0"/>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1931909"/>
            <a:ext cx="341423" cy="349527"/>
          </a:xfrm>
          <a:prstGeom prst="rect">
            <a:avLst/>
          </a:prstGeom>
        </p:spPr>
      </p:pic>
      <p:pic>
        <p:nvPicPr>
          <p:cNvPr id="27" name="图形 26" descr="枞树">
            <a:extLst>
              <a:ext uri="{FF2B5EF4-FFF2-40B4-BE49-F238E27FC236}">
                <a16:creationId xmlns="" xmlns:a16="http://schemas.microsoft.com/office/drawing/2014/main" id="{66932EE6-8730-4B84-8D52-969A28D7C20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728841"/>
            <a:ext cx="336691" cy="344683"/>
          </a:xfrm>
          <a:prstGeom prst="rect">
            <a:avLst/>
          </a:prstGeom>
        </p:spPr>
      </p:pic>
      <p:cxnSp>
        <p:nvCxnSpPr>
          <p:cNvPr id="21" name="直接连接符 20">
            <a:extLst>
              <a:ext uri="{FF2B5EF4-FFF2-40B4-BE49-F238E27FC236}">
                <a16:creationId xmlns="" xmlns:a16="http://schemas.microsoft.com/office/drawing/2014/main" id="{3E401B2C-C83B-4020-A942-524FF528151A}"/>
              </a:ext>
            </a:extLst>
          </p:cNvPr>
          <p:cNvCxnSpPr>
            <a:cxnSpLocks/>
          </p:cNvCxnSpPr>
          <p:nvPr/>
        </p:nvCxnSpPr>
        <p:spPr>
          <a:xfrm>
            <a:off x="1691680" y="4873724"/>
            <a:ext cx="0" cy="841276"/>
          </a:xfrm>
          <a:prstGeom prst="line">
            <a:avLst/>
          </a:prstGeom>
        </p:spPr>
        <p:style>
          <a:lnRef idx="1">
            <a:schemeClr val="dk1"/>
          </a:lnRef>
          <a:fillRef idx="0">
            <a:schemeClr val="dk1"/>
          </a:fillRef>
          <a:effectRef idx="0">
            <a:schemeClr val="dk1"/>
          </a:effectRef>
          <a:fontRef idx="minor">
            <a:schemeClr val="tx1"/>
          </a:fontRef>
        </p:style>
      </p:cxnSp>
      <p:pic>
        <p:nvPicPr>
          <p:cNvPr id="10" name="图形 26" descr="枞树">
            <a:extLst>
              <a:ext uri="{FF2B5EF4-FFF2-40B4-BE49-F238E27FC236}">
                <a16:creationId xmlns="" xmlns:a16="http://schemas.microsoft.com/office/drawing/2014/main" id="{66932EE6-8730-4B84-8D52-969A28D7C20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67157" y="3448921"/>
            <a:ext cx="336691" cy="3446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603041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、起讫点不同的单一问题</a:t>
            </a:r>
            <a:endParaRPr lang="zh-CN" altLang="en-US" sz="3200" b="1" dirty="0">
              <a:solidFill>
                <a:srgbClr val="7030A0"/>
              </a:solidFill>
              <a:latin typeface="宋体" pitchFamily="2" charset="-122"/>
              <a:ea typeface="宋体" pitchFamily="2" charset="-122"/>
            </a:endParaRPr>
          </a:p>
        </p:txBody>
      </p:sp>
      <p:sp>
        <p:nvSpPr>
          <p:cNvPr id="43" name="Rectangle 3"/>
          <p:cNvSpPr txBox="1">
            <a:spLocks noChangeArrowheads="1"/>
          </p:cNvSpPr>
          <p:nvPr/>
        </p:nvSpPr>
        <p:spPr bwMode="auto">
          <a:xfrm>
            <a:off x="683568" y="1145356"/>
            <a:ext cx="7848872" cy="3512344"/>
          </a:xfrm>
          <a:prstGeom prst="rect">
            <a:avLst/>
          </a:prstGeom>
          <a:noFill/>
          <a:ln w="9525">
            <a:noFill/>
            <a:miter lim="800000"/>
            <a:headEnd/>
            <a:tailEnd/>
          </a:ln>
        </p:spPr>
        <p:txBody>
          <a:bodyPr lIns="76932" tIns="38466" rIns="76932" bIns="38466"/>
          <a:lstStyle/>
          <a:p>
            <a:pPr indent="371301" eaLnBrk="0" fontAlgn="base" hangingPunct="0">
              <a:lnSpc>
                <a:spcPct val="150000"/>
              </a:lnSpc>
              <a:spcAft>
                <a:spcPct val="0"/>
              </a:spcAft>
              <a:buClr>
                <a:srgbClr val="BBE0E3"/>
              </a:buClr>
              <a:buSzPct val="70000"/>
              <a:defRPr/>
            </a:pPr>
            <a:r>
              <a:rPr lang="zh-CN" altLang="en-US" sz="2400" b="1" kern="0" dirty="0" smtClean="0">
                <a:solidFill>
                  <a:srgbClr val="FF0000"/>
                </a:solidFill>
                <a:latin typeface="宋体" pitchFamily="2" charset="-122"/>
                <a:ea typeface="宋体" pitchFamily="2" charset="-122"/>
              </a:rPr>
              <a:t>具体步骤：</a:t>
            </a:r>
            <a:endParaRPr lang="en-US" altLang="zh-CN" sz="2400" b="1" kern="0" dirty="0" smtClean="0">
              <a:solidFill>
                <a:srgbClr val="FF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en-US" altLang="zh-CN" sz="2400" kern="0" dirty="0" smtClean="0">
                <a:solidFill>
                  <a:srgbClr val="000000"/>
                </a:solidFill>
                <a:latin typeface="宋体" pitchFamily="2" charset="-122"/>
                <a:ea typeface="宋体" pitchFamily="2" charset="-122"/>
              </a:rPr>
              <a:t>(1)</a:t>
            </a:r>
            <a:r>
              <a:rPr lang="zh-CN" altLang="en-US" sz="2400" kern="0" dirty="0" smtClean="0">
                <a:solidFill>
                  <a:srgbClr val="000000"/>
                </a:solidFill>
                <a:latin typeface="宋体" pitchFamily="2" charset="-122"/>
                <a:ea typeface="宋体" pitchFamily="2" charset="-122"/>
              </a:rPr>
              <a:t>起点是一个已解点，所有的其他点都是未解点 </a:t>
            </a:r>
          </a:p>
          <a:p>
            <a:pPr indent="371301" eaLnBrk="0" fontAlgn="base" hangingPunct="0">
              <a:lnSpc>
                <a:spcPct val="150000"/>
              </a:lnSpc>
              <a:spcAft>
                <a:spcPct val="0"/>
              </a:spcAft>
              <a:buClr>
                <a:srgbClr val="BBE0E3"/>
              </a:buClr>
              <a:buSzPct val="70000"/>
              <a:defRPr/>
            </a:pPr>
            <a:r>
              <a:rPr lang="en-US" altLang="zh-CN" sz="2400" kern="0" dirty="0" smtClean="0">
                <a:solidFill>
                  <a:srgbClr val="000000"/>
                </a:solidFill>
                <a:latin typeface="宋体" pitchFamily="2" charset="-122"/>
                <a:ea typeface="宋体" pitchFamily="2" charset="-122"/>
              </a:rPr>
              <a:t>(2)</a:t>
            </a:r>
            <a:r>
              <a:rPr lang="zh-CN" altLang="en-US" sz="2400" kern="0" dirty="0" smtClean="0">
                <a:solidFill>
                  <a:srgbClr val="000000"/>
                </a:solidFill>
                <a:latin typeface="宋体" pitchFamily="2" charset="-122"/>
                <a:ea typeface="宋体" pitchFamily="2" charset="-122"/>
              </a:rPr>
              <a:t>对每一个已解点，寻找一个最近的未解点，并计算最小的全部距离（起点到已解点的距离</a:t>
            </a:r>
            <a:r>
              <a:rPr lang="en-US" altLang="zh-CN" sz="2400" kern="0" dirty="0" smtClean="0">
                <a:solidFill>
                  <a:srgbClr val="000000"/>
                </a:solidFill>
                <a:latin typeface="宋体" pitchFamily="2" charset="-122"/>
                <a:ea typeface="宋体" pitchFamily="2" charset="-122"/>
              </a:rPr>
              <a:t>+</a:t>
            </a:r>
            <a:r>
              <a:rPr lang="zh-CN" altLang="en-US" sz="2400" kern="0" dirty="0" smtClean="0">
                <a:solidFill>
                  <a:srgbClr val="000000"/>
                </a:solidFill>
                <a:latin typeface="宋体" pitchFamily="2" charset="-122"/>
                <a:ea typeface="宋体" pitchFamily="2" charset="-122"/>
              </a:rPr>
              <a:t>已解点到最近的未解点的距离）</a:t>
            </a:r>
          </a:p>
          <a:p>
            <a:pPr indent="371301" eaLnBrk="0" fontAlgn="base" hangingPunct="0">
              <a:lnSpc>
                <a:spcPct val="150000"/>
              </a:lnSpc>
              <a:spcAft>
                <a:spcPct val="0"/>
              </a:spcAft>
              <a:buClr>
                <a:srgbClr val="BBE0E3"/>
              </a:buClr>
              <a:buSzPct val="70000"/>
              <a:defRPr/>
            </a:pPr>
            <a:r>
              <a:rPr lang="en-US" altLang="zh-CN" sz="2400" kern="0" dirty="0" smtClean="0">
                <a:solidFill>
                  <a:srgbClr val="000000"/>
                </a:solidFill>
                <a:latin typeface="宋体" pitchFamily="2" charset="-122"/>
                <a:ea typeface="宋体" pitchFamily="2" charset="-122"/>
              </a:rPr>
              <a:t>(3)</a:t>
            </a:r>
            <a:r>
              <a:rPr lang="zh-CN" altLang="en-US" sz="2400" kern="0" dirty="0" smtClean="0">
                <a:solidFill>
                  <a:srgbClr val="000000"/>
                </a:solidFill>
                <a:latin typeface="宋体" pitchFamily="2" charset="-122"/>
                <a:ea typeface="宋体" pitchFamily="2" charset="-122"/>
              </a:rPr>
              <a:t>使具有最小全部距离未解点成为一个已解点。 </a:t>
            </a:r>
          </a:p>
          <a:p>
            <a:pPr indent="371301" eaLnBrk="0" fontAlgn="base" hangingPunct="0">
              <a:lnSpc>
                <a:spcPct val="150000"/>
              </a:lnSpc>
              <a:spcAft>
                <a:spcPct val="0"/>
              </a:spcAft>
              <a:buClr>
                <a:srgbClr val="BBE0E3"/>
              </a:buClr>
              <a:buSzPct val="70000"/>
              <a:defRPr/>
            </a:pPr>
            <a:r>
              <a:rPr lang="en-US" altLang="zh-CN" sz="2400" kern="0" dirty="0" smtClean="0">
                <a:solidFill>
                  <a:srgbClr val="000000"/>
                </a:solidFill>
                <a:latin typeface="宋体" pitchFamily="2" charset="-122"/>
                <a:ea typeface="宋体" pitchFamily="2" charset="-122"/>
              </a:rPr>
              <a:t>(4)</a:t>
            </a:r>
            <a:r>
              <a:rPr lang="zh-CN" altLang="en-US" sz="2400" kern="0" dirty="0" smtClean="0">
                <a:solidFill>
                  <a:srgbClr val="000000"/>
                </a:solidFill>
                <a:latin typeface="宋体" pitchFamily="2" charset="-122"/>
                <a:ea typeface="宋体" pitchFamily="2" charset="-122"/>
              </a:rPr>
              <a:t>重复步骤（</a:t>
            </a:r>
            <a:r>
              <a:rPr lang="en-US" altLang="zh-CN" sz="2400" kern="0" dirty="0" smtClean="0">
                <a:solidFill>
                  <a:srgbClr val="000000"/>
                </a:solidFill>
                <a:latin typeface="宋体" pitchFamily="2" charset="-122"/>
                <a:ea typeface="宋体" pitchFamily="2" charset="-122"/>
              </a:rPr>
              <a:t>2</a:t>
            </a:r>
            <a:r>
              <a:rPr lang="zh-CN" altLang="en-US" sz="2400" kern="0" dirty="0" smtClean="0">
                <a:solidFill>
                  <a:srgbClr val="000000"/>
                </a:solidFill>
                <a:latin typeface="宋体" pitchFamily="2" charset="-122"/>
                <a:ea typeface="宋体" pitchFamily="2" charset="-122"/>
              </a:rPr>
              <a:t>）和（</a:t>
            </a:r>
            <a:r>
              <a:rPr lang="en-US" altLang="zh-CN" sz="2400" kern="0" dirty="0" smtClean="0">
                <a:solidFill>
                  <a:srgbClr val="000000"/>
                </a:solidFill>
                <a:latin typeface="宋体" pitchFamily="2" charset="-122"/>
                <a:ea typeface="宋体" pitchFamily="2" charset="-122"/>
              </a:rPr>
              <a:t>3</a:t>
            </a:r>
            <a:r>
              <a:rPr lang="zh-CN" altLang="en-US" sz="2400" kern="0" dirty="0" smtClean="0">
                <a:solidFill>
                  <a:srgbClr val="000000"/>
                </a:solidFill>
                <a:latin typeface="宋体" pitchFamily="2" charset="-122"/>
                <a:ea typeface="宋体" pitchFamily="2" charset="-122"/>
              </a:rPr>
              <a:t>），直到终点是一个已解点。 </a:t>
            </a:r>
          </a:p>
          <a:p>
            <a:pPr indent="371301" eaLnBrk="0" fontAlgn="base" hangingPunct="0">
              <a:lnSpc>
                <a:spcPct val="150000"/>
              </a:lnSpc>
              <a:spcAft>
                <a:spcPct val="0"/>
              </a:spcAft>
              <a:buClr>
                <a:srgbClr val="BBE0E3"/>
              </a:buClr>
              <a:buSzPct val="70000"/>
              <a:defRPr/>
            </a:pPr>
            <a:r>
              <a:rPr lang="zh-CN" altLang="en-US" sz="2400" kern="0" dirty="0" smtClean="0">
                <a:solidFill>
                  <a:srgbClr val="000000"/>
                </a:solidFill>
                <a:latin typeface="宋体" pitchFamily="2" charset="-122"/>
                <a:ea typeface="宋体" pitchFamily="2" charset="-122"/>
              </a:rPr>
              <a:t>（</a:t>
            </a:r>
            <a:r>
              <a:rPr lang="en-US" altLang="zh-CN" sz="2400" kern="0" dirty="0" smtClean="0">
                <a:solidFill>
                  <a:srgbClr val="000000"/>
                </a:solidFill>
                <a:latin typeface="宋体" pitchFamily="2" charset="-122"/>
                <a:ea typeface="宋体" pitchFamily="2" charset="-122"/>
              </a:rPr>
              <a:t>5</a:t>
            </a:r>
            <a:r>
              <a:rPr lang="zh-CN" altLang="en-US" sz="2400" kern="0" dirty="0" smtClean="0">
                <a:solidFill>
                  <a:srgbClr val="000000"/>
                </a:solidFill>
                <a:latin typeface="宋体" pitchFamily="2" charset="-122"/>
                <a:ea typeface="宋体" pitchFamily="2" charset="-122"/>
              </a:rPr>
              <a:t>）画出最短路径的经始线  </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 xmlns:a16="http://schemas.microsoft.com/office/drawing/2014/main" id="{3A8767CE-6346-4233-8C01-3A72E4F351C9}"/>
              </a:ext>
            </a:extLst>
          </p:cNvPr>
          <p:cNvSpPr txBox="1"/>
          <p:nvPr/>
        </p:nvSpPr>
        <p:spPr>
          <a:xfrm>
            <a:off x="1115616" y="769268"/>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sp>
        <p:nvSpPr>
          <p:cNvPr id="6" name="文本框 1">
            <a:extLst>
              <a:ext uri="{FF2B5EF4-FFF2-40B4-BE49-F238E27FC236}">
                <a16:creationId xmlns="" xmlns:a16="http://schemas.microsoft.com/office/drawing/2014/main" id="{3A8767CE-6346-4233-8C01-3A72E4F351C9}"/>
              </a:ext>
            </a:extLst>
          </p:cNvPr>
          <p:cNvSpPr txBox="1"/>
          <p:nvPr/>
        </p:nvSpPr>
        <p:spPr>
          <a:xfrm>
            <a:off x="1763688" y="1489348"/>
            <a:ext cx="3384376"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第一步</a:t>
            </a:r>
            <a:endParaRPr lang="zh-CN" altLang="en-US" sz="2400" b="1" dirty="0">
              <a:solidFill>
                <a:srgbClr val="FF0000"/>
              </a:solidFill>
              <a:latin typeface="宋体" pitchFamily="2" charset="-122"/>
              <a:ea typeface="宋体" pitchFamily="2" charset="-122"/>
            </a:endParaRPr>
          </a:p>
        </p:txBody>
      </p:sp>
      <p:grpSp>
        <p:nvGrpSpPr>
          <p:cNvPr id="5" name="组合 4"/>
          <p:cNvGrpSpPr/>
          <p:nvPr/>
        </p:nvGrpSpPr>
        <p:grpSpPr>
          <a:xfrm>
            <a:off x="1619672" y="1921396"/>
            <a:ext cx="5760640" cy="3312368"/>
            <a:chOff x="1691680" y="1849388"/>
            <a:chExt cx="5760640" cy="3312368"/>
          </a:xfrm>
        </p:grpSpPr>
        <p:sp>
          <p:nvSpPr>
            <p:cNvPr id="8" name="TextBox 7"/>
            <p:cNvSpPr txBox="1"/>
            <p:nvPr/>
          </p:nvSpPr>
          <p:spPr>
            <a:xfrm>
              <a:off x="1691680" y="2785492"/>
              <a:ext cx="504056" cy="584775"/>
            </a:xfrm>
            <a:prstGeom prst="rect">
              <a:avLst/>
            </a:prstGeom>
            <a:noFill/>
          </p:spPr>
          <p:txBody>
            <a:bodyPr wrap="square" rtlCol="0">
              <a:spAutoFit/>
            </a:bodyPr>
            <a:lstStyle/>
            <a:p>
              <a:r>
                <a:rPr lang="zh-CN" altLang="en-US" sz="3200" dirty="0" smtClean="0"/>
                <a:t>①</a:t>
              </a:r>
              <a:endParaRPr lang="zh-CN" altLang="en-US" sz="3200" dirty="0"/>
            </a:p>
          </p:txBody>
        </p:sp>
        <p:sp>
          <p:nvSpPr>
            <p:cNvPr id="9" name="TextBox 8"/>
            <p:cNvSpPr txBox="1"/>
            <p:nvPr/>
          </p:nvSpPr>
          <p:spPr>
            <a:xfrm>
              <a:off x="3779912" y="1849388"/>
              <a:ext cx="504056" cy="584775"/>
            </a:xfrm>
            <a:prstGeom prst="rect">
              <a:avLst/>
            </a:prstGeom>
            <a:noFill/>
          </p:spPr>
          <p:txBody>
            <a:bodyPr wrap="square" rtlCol="0">
              <a:spAutoFit/>
            </a:bodyPr>
            <a:lstStyle/>
            <a:p>
              <a:r>
                <a:rPr lang="zh-CN" altLang="en-US" sz="3200" dirty="0" smtClean="0"/>
                <a:t>②</a:t>
              </a:r>
              <a:endParaRPr lang="zh-CN" altLang="en-US" sz="3200" dirty="0"/>
            </a:p>
          </p:txBody>
        </p:sp>
        <p:sp>
          <p:nvSpPr>
            <p:cNvPr id="10" name="TextBox 9"/>
            <p:cNvSpPr txBox="1"/>
            <p:nvPr/>
          </p:nvSpPr>
          <p:spPr>
            <a:xfrm>
              <a:off x="6948264" y="2929508"/>
              <a:ext cx="504056" cy="584775"/>
            </a:xfrm>
            <a:prstGeom prst="rect">
              <a:avLst/>
            </a:prstGeom>
            <a:noFill/>
          </p:spPr>
          <p:txBody>
            <a:bodyPr wrap="square" rtlCol="0">
              <a:spAutoFit/>
            </a:bodyPr>
            <a:lstStyle/>
            <a:p>
              <a:r>
                <a:rPr lang="zh-CN" altLang="en-US" sz="3200" dirty="0" smtClean="0"/>
                <a:t>⑥</a:t>
              </a:r>
              <a:endParaRPr lang="zh-CN" altLang="en-US" sz="3200" dirty="0"/>
            </a:p>
          </p:txBody>
        </p:sp>
        <p:sp>
          <p:nvSpPr>
            <p:cNvPr id="11" name="TextBox 10"/>
            <p:cNvSpPr txBox="1"/>
            <p:nvPr/>
          </p:nvSpPr>
          <p:spPr>
            <a:xfrm>
              <a:off x="3347864" y="3289548"/>
              <a:ext cx="504056" cy="584775"/>
            </a:xfrm>
            <a:prstGeom prst="rect">
              <a:avLst/>
            </a:prstGeom>
            <a:noFill/>
          </p:spPr>
          <p:txBody>
            <a:bodyPr wrap="square" rtlCol="0">
              <a:spAutoFit/>
            </a:bodyPr>
            <a:lstStyle/>
            <a:p>
              <a:r>
                <a:rPr lang="zh-CN" altLang="en-US" sz="3200" dirty="0" smtClean="0"/>
                <a:t>③</a:t>
              </a:r>
              <a:endParaRPr lang="zh-CN" altLang="en-US" sz="3200" dirty="0"/>
            </a:p>
          </p:txBody>
        </p:sp>
        <p:sp>
          <p:nvSpPr>
            <p:cNvPr id="12" name="TextBox 11"/>
            <p:cNvSpPr txBox="1"/>
            <p:nvPr/>
          </p:nvSpPr>
          <p:spPr>
            <a:xfrm>
              <a:off x="5580112" y="3361556"/>
              <a:ext cx="504056" cy="584775"/>
            </a:xfrm>
            <a:prstGeom prst="rect">
              <a:avLst/>
            </a:prstGeom>
            <a:noFill/>
          </p:spPr>
          <p:txBody>
            <a:bodyPr wrap="square" rtlCol="0">
              <a:spAutoFit/>
            </a:bodyPr>
            <a:lstStyle/>
            <a:p>
              <a:r>
                <a:rPr lang="zh-CN" altLang="en-US" sz="3200" dirty="0" smtClean="0"/>
                <a:t>⑤</a:t>
              </a:r>
              <a:endParaRPr lang="zh-CN" altLang="en-US" sz="3200" dirty="0"/>
            </a:p>
          </p:txBody>
        </p:sp>
        <p:sp>
          <p:nvSpPr>
            <p:cNvPr id="13" name="TextBox 12"/>
            <p:cNvSpPr txBox="1"/>
            <p:nvPr/>
          </p:nvSpPr>
          <p:spPr>
            <a:xfrm>
              <a:off x="4283968" y="4576981"/>
              <a:ext cx="504056" cy="584775"/>
            </a:xfrm>
            <a:prstGeom prst="rect">
              <a:avLst/>
            </a:prstGeom>
            <a:noFill/>
          </p:spPr>
          <p:txBody>
            <a:bodyPr wrap="square" rtlCol="0">
              <a:spAutoFit/>
            </a:bodyPr>
            <a:lstStyle/>
            <a:p>
              <a:r>
                <a:rPr lang="zh-CN" altLang="en-US" sz="3200" dirty="0" smtClean="0"/>
                <a:t>④</a:t>
              </a:r>
              <a:endParaRPr lang="zh-CN" altLang="en-US" sz="3200" dirty="0"/>
            </a:p>
          </p:txBody>
        </p:sp>
        <p:cxnSp>
          <p:nvCxnSpPr>
            <p:cNvPr id="14" name="直接连接符 13"/>
            <p:cNvCxnSpPr/>
            <p:nvPr/>
          </p:nvCxnSpPr>
          <p:spPr>
            <a:xfrm>
              <a:off x="2051720" y="3289548"/>
              <a:ext cx="2376264" cy="15121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95736" y="3145532"/>
              <a:ext cx="1296144" cy="3600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779912" y="3793604"/>
              <a:ext cx="720080"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716016" y="3865612"/>
              <a:ext cx="1008112"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13" idx="3"/>
            </p:cNvCxnSpPr>
            <p:nvPr/>
          </p:nvCxnSpPr>
          <p:spPr>
            <a:xfrm flipH="1">
              <a:off x="4788024" y="3433564"/>
              <a:ext cx="2304256" cy="14358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3"/>
            </p:cNvCxnSpPr>
            <p:nvPr/>
          </p:nvCxnSpPr>
          <p:spPr>
            <a:xfrm>
              <a:off x="3851920" y="3581936"/>
              <a:ext cx="1800200" cy="139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2" idx="3"/>
            </p:cNvCxnSpPr>
            <p:nvPr/>
          </p:nvCxnSpPr>
          <p:spPr>
            <a:xfrm flipV="1">
              <a:off x="6084168" y="3289548"/>
              <a:ext cx="936104" cy="3643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123728" y="2281436"/>
              <a:ext cx="1800200" cy="7200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707904" y="2281436"/>
              <a:ext cx="288032" cy="11521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211960" y="2281436"/>
              <a:ext cx="1512168" cy="12961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3"/>
            </p:cNvCxnSpPr>
            <p:nvPr/>
          </p:nvCxnSpPr>
          <p:spPr>
            <a:xfrm>
              <a:off x="4283968" y="2141776"/>
              <a:ext cx="2808312" cy="10037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39752" y="3793604"/>
              <a:ext cx="720080" cy="369332"/>
            </a:xfrm>
            <a:prstGeom prst="rect">
              <a:avLst/>
            </a:prstGeom>
            <a:noFill/>
          </p:spPr>
          <p:txBody>
            <a:bodyPr wrap="square" rtlCol="0">
              <a:spAutoFit/>
            </a:bodyPr>
            <a:lstStyle/>
            <a:p>
              <a:r>
                <a:rPr lang="en-US" altLang="zh-CN" dirty="0" smtClean="0"/>
                <a:t>30</a:t>
              </a:r>
              <a:endParaRPr lang="zh-CN" altLang="en-US" dirty="0"/>
            </a:p>
          </p:txBody>
        </p:sp>
        <p:sp>
          <p:nvSpPr>
            <p:cNvPr id="26" name="TextBox 25"/>
            <p:cNvSpPr txBox="1"/>
            <p:nvPr/>
          </p:nvSpPr>
          <p:spPr>
            <a:xfrm>
              <a:off x="6084168" y="4000336"/>
              <a:ext cx="720080" cy="369332"/>
            </a:xfrm>
            <a:prstGeom prst="rect">
              <a:avLst/>
            </a:prstGeom>
            <a:noFill/>
          </p:spPr>
          <p:txBody>
            <a:bodyPr wrap="square" rtlCol="0">
              <a:spAutoFit/>
            </a:bodyPr>
            <a:lstStyle/>
            <a:p>
              <a:r>
                <a:rPr lang="en-US" altLang="zh-CN" dirty="0" smtClean="0"/>
                <a:t>18</a:t>
              </a:r>
              <a:endParaRPr lang="zh-CN" altLang="en-US" dirty="0"/>
            </a:p>
          </p:txBody>
        </p:sp>
        <p:sp>
          <p:nvSpPr>
            <p:cNvPr id="27" name="TextBox 26"/>
            <p:cNvSpPr txBox="1"/>
            <p:nvPr/>
          </p:nvSpPr>
          <p:spPr>
            <a:xfrm>
              <a:off x="3995936" y="3865612"/>
              <a:ext cx="720080" cy="369332"/>
            </a:xfrm>
            <a:prstGeom prst="rect">
              <a:avLst/>
            </a:prstGeom>
            <a:noFill/>
          </p:spPr>
          <p:txBody>
            <a:bodyPr wrap="square" rtlCol="0">
              <a:spAutoFit/>
            </a:bodyPr>
            <a:lstStyle/>
            <a:p>
              <a:r>
                <a:rPr lang="en-US" altLang="zh-CN" dirty="0" smtClean="0"/>
                <a:t>6</a:t>
              </a:r>
              <a:endParaRPr lang="zh-CN" altLang="en-US" dirty="0"/>
            </a:p>
          </p:txBody>
        </p:sp>
        <p:sp>
          <p:nvSpPr>
            <p:cNvPr id="28" name="TextBox 27"/>
            <p:cNvSpPr txBox="1"/>
            <p:nvPr/>
          </p:nvSpPr>
          <p:spPr>
            <a:xfrm>
              <a:off x="5076056" y="3793604"/>
              <a:ext cx="720080" cy="369332"/>
            </a:xfrm>
            <a:prstGeom prst="rect">
              <a:avLst/>
            </a:prstGeom>
            <a:noFill/>
          </p:spPr>
          <p:txBody>
            <a:bodyPr wrap="square" rtlCol="0">
              <a:spAutoFit/>
            </a:bodyPr>
            <a:lstStyle/>
            <a:p>
              <a:r>
                <a:rPr lang="en-US" altLang="zh-CN" dirty="0" smtClean="0"/>
                <a:t>5</a:t>
              </a:r>
              <a:endParaRPr lang="zh-CN" altLang="en-US" dirty="0"/>
            </a:p>
          </p:txBody>
        </p:sp>
        <p:sp>
          <p:nvSpPr>
            <p:cNvPr id="29" name="TextBox 28"/>
            <p:cNvSpPr txBox="1"/>
            <p:nvPr/>
          </p:nvSpPr>
          <p:spPr>
            <a:xfrm>
              <a:off x="2492152" y="2929508"/>
              <a:ext cx="720080" cy="369332"/>
            </a:xfrm>
            <a:prstGeom prst="rect">
              <a:avLst/>
            </a:prstGeom>
            <a:noFill/>
          </p:spPr>
          <p:txBody>
            <a:bodyPr wrap="square" rtlCol="0">
              <a:spAutoFit/>
            </a:bodyPr>
            <a:lstStyle/>
            <a:p>
              <a:r>
                <a:rPr lang="en-US" altLang="zh-CN" dirty="0" smtClean="0"/>
                <a:t>20</a:t>
              </a:r>
              <a:endParaRPr lang="zh-CN" altLang="en-US" dirty="0"/>
            </a:p>
          </p:txBody>
        </p:sp>
        <p:sp>
          <p:nvSpPr>
            <p:cNvPr id="30" name="TextBox 29"/>
            <p:cNvSpPr txBox="1"/>
            <p:nvPr/>
          </p:nvSpPr>
          <p:spPr>
            <a:xfrm>
              <a:off x="4139952" y="3280256"/>
              <a:ext cx="720080" cy="369332"/>
            </a:xfrm>
            <a:prstGeom prst="rect">
              <a:avLst/>
            </a:prstGeom>
            <a:noFill/>
          </p:spPr>
          <p:txBody>
            <a:bodyPr wrap="square" rtlCol="0">
              <a:spAutoFit/>
            </a:bodyPr>
            <a:lstStyle/>
            <a:p>
              <a:r>
                <a:rPr lang="en-US" altLang="zh-CN" dirty="0" smtClean="0"/>
                <a:t>12</a:t>
              </a:r>
              <a:endParaRPr lang="zh-CN" altLang="en-US" dirty="0"/>
            </a:p>
          </p:txBody>
        </p:sp>
        <p:sp>
          <p:nvSpPr>
            <p:cNvPr id="31" name="TextBox 30"/>
            <p:cNvSpPr txBox="1"/>
            <p:nvPr/>
          </p:nvSpPr>
          <p:spPr>
            <a:xfrm>
              <a:off x="6012160" y="3217540"/>
              <a:ext cx="720080" cy="369332"/>
            </a:xfrm>
            <a:prstGeom prst="rect">
              <a:avLst/>
            </a:prstGeom>
            <a:noFill/>
          </p:spPr>
          <p:txBody>
            <a:bodyPr wrap="square" rtlCol="0">
              <a:spAutoFit/>
            </a:bodyPr>
            <a:lstStyle/>
            <a:p>
              <a:r>
                <a:rPr lang="en-US" altLang="zh-CN" dirty="0" smtClean="0"/>
                <a:t>16</a:t>
              </a:r>
              <a:endParaRPr lang="zh-CN" altLang="en-US" dirty="0"/>
            </a:p>
          </p:txBody>
        </p:sp>
        <p:sp>
          <p:nvSpPr>
            <p:cNvPr id="32" name="TextBox 31"/>
            <p:cNvSpPr txBox="1"/>
            <p:nvPr/>
          </p:nvSpPr>
          <p:spPr>
            <a:xfrm>
              <a:off x="2492152" y="2416160"/>
              <a:ext cx="720080" cy="369332"/>
            </a:xfrm>
            <a:prstGeom prst="rect">
              <a:avLst/>
            </a:prstGeom>
            <a:noFill/>
          </p:spPr>
          <p:txBody>
            <a:bodyPr wrap="square" rtlCol="0">
              <a:spAutoFit/>
            </a:bodyPr>
            <a:lstStyle/>
            <a:p>
              <a:r>
                <a:rPr lang="en-US" altLang="zh-CN" dirty="0" smtClean="0"/>
                <a:t>22</a:t>
              </a:r>
              <a:endParaRPr lang="zh-CN" altLang="en-US" dirty="0"/>
            </a:p>
          </p:txBody>
        </p:sp>
        <p:sp>
          <p:nvSpPr>
            <p:cNvPr id="33" name="TextBox 32"/>
            <p:cNvSpPr txBox="1"/>
            <p:nvPr/>
          </p:nvSpPr>
          <p:spPr>
            <a:xfrm>
              <a:off x="3347864" y="2641476"/>
              <a:ext cx="720080" cy="369332"/>
            </a:xfrm>
            <a:prstGeom prst="rect">
              <a:avLst/>
            </a:prstGeom>
            <a:noFill/>
          </p:spPr>
          <p:txBody>
            <a:bodyPr wrap="square" rtlCol="0">
              <a:spAutoFit/>
            </a:bodyPr>
            <a:lstStyle/>
            <a:p>
              <a:r>
                <a:rPr lang="en-US" altLang="zh-CN" dirty="0" smtClean="0"/>
                <a:t>17</a:t>
              </a:r>
              <a:endParaRPr lang="zh-CN" altLang="en-US" dirty="0"/>
            </a:p>
          </p:txBody>
        </p:sp>
        <p:sp>
          <p:nvSpPr>
            <p:cNvPr id="34" name="TextBox 33"/>
            <p:cNvSpPr txBox="1"/>
            <p:nvPr/>
          </p:nvSpPr>
          <p:spPr>
            <a:xfrm>
              <a:off x="4427984" y="2713484"/>
              <a:ext cx="720080" cy="369332"/>
            </a:xfrm>
            <a:prstGeom prst="rect">
              <a:avLst/>
            </a:prstGeom>
            <a:noFill/>
          </p:spPr>
          <p:txBody>
            <a:bodyPr wrap="square" rtlCol="0">
              <a:spAutoFit/>
            </a:bodyPr>
            <a:lstStyle/>
            <a:p>
              <a:r>
                <a:rPr lang="en-US" altLang="zh-CN" dirty="0" smtClean="0"/>
                <a:t>10</a:t>
              </a:r>
              <a:endParaRPr lang="zh-CN" altLang="en-US" dirty="0"/>
            </a:p>
          </p:txBody>
        </p:sp>
        <p:sp>
          <p:nvSpPr>
            <p:cNvPr id="35" name="TextBox 34"/>
            <p:cNvSpPr txBox="1"/>
            <p:nvPr/>
          </p:nvSpPr>
          <p:spPr>
            <a:xfrm>
              <a:off x="5436096" y="2281436"/>
              <a:ext cx="720080" cy="369332"/>
            </a:xfrm>
            <a:prstGeom prst="rect">
              <a:avLst/>
            </a:prstGeom>
            <a:noFill/>
          </p:spPr>
          <p:txBody>
            <a:bodyPr wrap="square" rtlCol="0">
              <a:spAutoFit/>
            </a:bodyPr>
            <a:lstStyle/>
            <a:p>
              <a:r>
                <a:rPr lang="en-US" altLang="zh-CN" dirty="0" smtClean="0"/>
                <a:t>27</a:t>
              </a:r>
              <a:endParaRPr lang="zh-CN" altLang="en-US" dirty="0"/>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a:extLst>
              <a:ext uri="{FF2B5EF4-FFF2-40B4-BE49-F238E27FC236}">
                <a16:creationId xmlns="" xmlns:a16="http://schemas.microsoft.com/office/drawing/2014/main" id="{3A8767CE-6346-4233-8C01-3A72E4F351C9}"/>
              </a:ext>
            </a:extLst>
          </p:cNvPr>
          <p:cNvSpPr txBox="1"/>
          <p:nvPr/>
        </p:nvSpPr>
        <p:spPr>
          <a:xfrm>
            <a:off x="1763688" y="1489348"/>
            <a:ext cx="3384376"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第二步</a:t>
            </a:r>
            <a:endParaRPr lang="zh-CN" altLang="en-US" sz="2400" b="1" dirty="0">
              <a:solidFill>
                <a:srgbClr val="FF0000"/>
              </a:solidFill>
              <a:latin typeface="宋体" pitchFamily="2" charset="-122"/>
              <a:ea typeface="宋体" pitchFamily="2" charset="-122"/>
            </a:endParaRPr>
          </a:p>
        </p:txBody>
      </p:sp>
      <p:grpSp>
        <p:nvGrpSpPr>
          <p:cNvPr id="4" name="组合 3"/>
          <p:cNvGrpSpPr/>
          <p:nvPr/>
        </p:nvGrpSpPr>
        <p:grpSpPr>
          <a:xfrm>
            <a:off x="1691680" y="1705372"/>
            <a:ext cx="5760640" cy="3312368"/>
            <a:chOff x="1691680" y="1849388"/>
            <a:chExt cx="5760640" cy="3312368"/>
          </a:xfrm>
        </p:grpSpPr>
        <p:sp>
          <p:nvSpPr>
            <p:cNvPr id="5" name="TextBox 4"/>
            <p:cNvSpPr txBox="1"/>
            <p:nvPr/>
          </p:nvSpPr>
          <p:spPr>
            <a:xfrm>
              <a:off x="1691680" y="2785492"/>
              <a:ext cx="504056" cy="584775"/>
            </a:xfrm>
            <a:prstGeom prst="rect">
              <a:avLst/>
            </a:prstGeom>
            <a:noFill/>
          </p:spPr>
          <p:txBody>
            <a:bodyPr wrap="square" rtlCol="0">
              <a:spAutoFit/>
            </a:bodyPr>
            <a:lstStyle/>
            <a:p>
              <a:r>
                <a:rPr lang="zh-CN" altLang="en-US" sz="3200" dirty="0" smtClean="0"/>
                <a:t>①</a:t>
              </a:r>
              <a:endParaRPr lang="zh-CN" altLang="en-US" sz="3200" dirty="0"/>
            </a:p>
          </p:txBody>
        </p:sp>
        <p:sp>
          <p:nvSpPr>
            <p:cNvPr id="7" name="TextBox 6"/>
            <p:cNvSpPr txBox="1"/>
            <p:nvPr/>
          </p:nvSpPr>
          <p:spPr>
            <a:xfrm>
              <a:off x="3779912" y="1849388"/>
              <a:ext cx="504056" cy="584775"/>
            </a:xfrm>
            <a:prstGeom prst="rect">
              <a:avLst/>
            </a:prstGeom>
            <a:noFill/>
          </p:spPr>
          <p:txBody>
            <a:bodyPr wrap="square" rtlCol="0">
              <a:spAutoFit/>
            </a:bodyPr>
            <a:lstStyle/>
            <a:p>
              <a:r>
                <a:rPr lang="zh-CN" altLang="en-US" sz="3200" dirty="0" smtClean="0"/>
                <a:t>②</a:t>
              </a:r>
              <a:endParaRPr lang="zh-CN" altLang="en-US" sz="3200" dirty="0"/>
            </a:p>
          </p:txBody>
        </p:sp>
        <p:sp>
          <p:nvSpPr>
            <p:cNvPr id="8" name="TextBox 7"/>
            <p:cNvSpPr txBox="1"/>
            <p:nvPr/>
          </p:nvSpPr>
          <p:spPr>
            <a:xfrm>
              <a:off x="6948264" y="2929508"/>
              <a:ext cx="504056" cy="584775"/>
            </a:xfrm>
            <a:prstGeom prst="rect">
              <a:avLst/>
            </a:prstGeom>
            <a:noFill/>
          </p:spPr>
          <p:txBody>
            <a:bodyPr wrap="square" rtlCol="0">
              <a:spAutoFit/>
            </a:bodyPr>
            <a:lstStyle/>
            <a:p>
              <a:r>
                <a:rPr lang="zh-CN" altLang="en-US" sz="3200" dirty="0" smtClean="0"/>
                <a:t>⑥</a:t>
              </a:r>
              <a:endParaRPr lang="zh-CN" altLang="en-US" sz="3200" dirty="0"/>
            </a:p>
          </p:txBody>
        </p:sp>
        <p:sp>
          <p:nvSpPr>
            <p:cNvPr id="9" name="TextBox 8"/>
            <p:cNvSpPr txBox="1"/>
            <p:nvPr/>
          </p:nvSpPr>
          <p:spPr>
            <a:xfrm>
              <a:off x="3347864" y="3289548"/>
              <a:ext cx="504056" cy="584775"/>
            </a:xfrm>
            <a:prstGeom prst="rect">
              <a:avLst/>
            </a:prstGeom>
            <a:noFill/>
          </p:spPr>
          <p:txBody>
            <a:bodyPr wrap="square" rtlCol="0">
              <a:spAutoFit/>
            </a:bodyPr>
            <a:lstStyle/>
            <a:p>
              <a:r>
                <a:rPr lang="zh-CN" altLang="en-US" sz="3200" dirty="0" smtClean="0"/>
                <a:t>③</a:t>
              </a:r>
              <a:endParaRPr lang="zh-CN" altLang="en-US" sz="3200" dirty="0"/>
            </a:p>
          </p:txBody>
        </p:sp>
        <p:sp>
          <p:nvSpPr>
            <p:cNvPr id="10" name="TextBox 9"/>
            <p:cNvSpPr txBox="1"/>
            <p:nvPr/>
          </p:nvSpPr>
          <p:spPr>
            <a:xfrm>
              <a:off x="5580112" y="3361556"/>
              <a:ext cx="504056" cy="584775"/>
            </a:xfrm>
            <a:prstGeom prst="rect">
              <a:avLst/>
            </a:prstGeom>
            <a:noFill/>
          </p:spPr>
          <p:txBody>
            <a:bodyPr wrap="square" rtlCol="0">
              <a:spAutoFit/>
            </a:bodyPr>
            <a:lstStyle/>
            <a:p>
              <a:r>
                <a:rPr lang="zh-CN" altLang="en-US" sz="3200" dirty="0" smtClean="0"/>
                <a:t>⑤</a:t>
              </a:r>
              <a:endParaRPr lang="zh-CN" altLang="en-US" sz="3200" dirty="0"/>
            </a:p>
          </p:txBody>
        </p:sp>
        <p:sp>
          <p:nvSpPr>
            <p:cNvPr id="11" name="TextBox 10"/>
            <p:cNvSpPr txBox="1"/>
            <p:nvPr/>
          </p:nvSpPr>
          <p:spPr>
            <a:xfrm>
              <a:off x="4283968" y="4576981"/>
              <a:ext cx="504056" cy="584775"/>
            </a:xfrm>
            <a:prstGeom prst="rect">
              <a:avLst/>
            </a:prstGeom>
            <a:noFill/>
          </p:spPr>
          <p:txBody>
            <a:bodyPr wrap="square" rtlCol="0">
              <a:spAutoFit/>
            </a:bodyPr>
            <a:lstStyle/>
            <a:p>
              <a:r>
                <a:rPr lang="zh-CN" altLang="en-US" sz="3200" dirty="0" smtClean="0"/>
                <a:t>④</a:t>
              </a:r>
              <a:endParaRPr lang="zh-CN" altLang="en-US" sz="3200" dirty="0"/>
            </a:p>
          </p:txBody>
        </p:sp>
        <p:cxnSp>
          <p:nvCxnSpPr>
            <p:cNvPr id="12" name="直接连接符 11"/>
            <p:cNvCxnSpPr/>
            <p:nvPr/>
          </p:nvCxnSpPr>
          <p:spPr>
            <a:xfrm>
              <a:off x="2051720" y="3289548"/>
              <a:ext cx="2376264" cy="15121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195736" y="3145532"/>
              <a:ext cx="1296144" cy="3600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779912" y="3793604"/>
              <a:ext cx="720080"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716016" y="3865612"/>
              <a:ext cx="1008112"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11" idx="3"/>
            </p:cNvCxnSpPr>
            <p:nvPr/>
          </p:nvCxnSpPr>
          <p:spPr>
            <a:xfrm flipH="1">
              <a:off x="4788024" y="3433564"/>
              <a:ext cx="2304256" cy="14358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9" idx="3"/>
            </p:cNvCxnSpPr>
            <p:nvPr/>
          </p:nvCxnSpPr>
          <p:spPr>
            <a:xfrm>
              <a:off x="3851920" y="3581936"/>
              <a:ext cx="1800200" cy="139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3"/>
            </p:cNvCxnSpPr>
            <p:nvPr/>
          </p:nvCxnSpPr>
          <p:spPr>
            <a:xfrm flipV="1">
              <a:off x="6084168" y="3289548"/>
              <a:ext cx="936104" cy="3643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123728" y="2281436"/>
              <a:ext cx="1800200" cy="72008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07904" y="2281436"/>
              <a:ext cx="288032" cy="11521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211960" y="2281436"/>
              <a:ext cx="1512168" cy="12961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7" idx="3"/>
            </p:cNvCxnSpPr>
            <p:nvPr/>
          </p:nvCxnSpPr>
          <p:spPr>
            <a:xfrm>
              <a:off x="4283968" y="2141776"/>
              <a:ext cx="2808312" cy="10037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39752" y="3793604"/>
              <a:ext cx="720080" cy="369332"/>
            </a:xfrm>
            <a:prstGeom prst="rect">
              <a:avLst/>
            </a:prstGeom>
            <a:noFill/>
          </p:spPr>
          <p:txBody>
            <a:bodyPr wrap="square" rtlCol="0">
              <a:spAutoFit/>
            </a:bodyPr>
            <a:lstStyle/>
            <a:p>
              <a:r>
                <a:rPr lang="en-US" altLang="zh-CN" dirty="0" smtClean="0"/>
                <a:t>30</a:t>
              </a:r>
              <a:endParaRPr lang="zh-CN" altLang="en-US" dirty="0"/>
            </a:p>
          </p:txBody>
        </p:sp>
        <p:sp>
          <p:nvSpPr>
            <p:cNvPr id="24" name="TextBox 23"/>
            <p:cNvSpPr txBox="1"/>
            <p:nvPr/>
          </p:nvSpPr>
          <p:spPr>
            <a:xfrm>
              <a:off x="6084168" y="4000336"/>
              <a:ext cx="720080" cy="369332"/>
            </a:xfrm>
            <a:prstGeom prst="rect">
              <a:avLst/>
            </a:prstGeom>
            <a:noFill/>
          </p:spPr>
          <p:txBody>
            <a:bodyPr wrap="square" rtlCol="0">
              <a:spAutoFit/>
            </a:bodyPr>
            <a:lstStyle/>
            <a:p>
              <a:r>
                <a:rPr lang="en-US" altLang="zh-CN" dirty="0" smtClean="0"/>
                <a:t>18</a:t>
              </a:r>
              <a:endParaRPr lang="zh-CN" altLang="en-US" dirty="0"/>
            </a:p>
          </p:txBody>
        </p:sp>
        <p:sp>
          <p:nvSpPr>
            <p:cNvPr id="25" name="TextBox 24"/>
            <p:cNvSpPr txBox="1"/>
            <p:nvPr/>
          </p:nvSpPr>
          <p:spPr>
            <a:xfrm>
              <a:off x="3995936" y="3865612"/>
              <a:ext cx="720080" cy="369332"/>
            </a:xfrm>
            <a:prstGeom prst="rect">
              <a:avLst/>
            </a:prstGeom>
            <a:noFill/>
          </p:spPr>
          <p:txBody>
            <a:bodyPr wrap="square" rtlCol="0">
              <a:spAutoFit/>
            </a:bodyPr>
            <a:lstStyle/>
            <a:p>
              <a:r>
                <a:rPr lang="en-US" altLang="zh-CN" dirty="0" smtClean="0"/>
                <a:t>6</a:t>
              </a:r>
              <a:endParaRPr lang="zh-CN" altLang="en-US" dirty="0"/>
            </a:p>
          </p:txBody>
        </p:sp>
        <p:sp>
          <p:nvSpPr>
            <p:cNvPr id="26" name="TextBox 25"/>
            <p:cNvSpPr txBox="1"/>
            <p:nvPr/>
          </p:nvSpPr>
          <p:spPr>
            <a:xfrm>
              <a:off x="5076056" y="3793604"/>
              <a:ext cx="720080" cy="369332"/>
            </a:xfrm>
            <a:prstGeom prst="rect">
              <a:avLst/>
            </a:prstGeom>
            <a:noFill/>
          </p:spPr>
          <p:txBody>
            <a:bodyPr wrap="square" rtlCol="0">
              <a:spAutoFit/>
            </a:bodyPr>
            <a:lstStyle/>
            <a:p>
              <a:r>
                <a:rPr lang="en-US" altLang="zh-CN" dirty="0" smtClean="0"/>
                <a:t>5</a:t>
              </a:r>
              <a:endParaRPr lang="zh-CN" altLang="en-US" dirty="0"/>
            </a:p>
          </p:txBody>
        </p:sp>
        <p:sp>
          <p:nvSpPr>
            <p:cNvPr id="27" name="TextBox 26"/>
            <p:cNvSpPr txBox="1"/>
            <p:nvPr/>
          </p:nvSpPr>
          <p:spPr>
            <a:xfrm>
              <a:off x="2492152" y="2929508"/>
              <a:ext cx="720080" cy="369332"/>
            </a:xfrm>
            <a:prstGeom prst="rect">
              <a:avLst/>
            </a:prstGeom>
            <a:noFill/>
          </p:spPr>
          <p:txBody>
            <a:bodyPr wrap="square" rtlCol="0">
              <a:spAutoFit/>
            </a:bodyPr>
            <a:lstStyle/>
            <a:p>
              <a:r>
                <a:rPr lang="en-US" altLang="zh-CN" dirty="0" smtClean="0"/>
                <a:t>20</a:t>
              </a:r>
              <a:endParaRPr lang="zh-CN" altLang="en-US" dirty="0"/>
            </a:p>
          </p:txBody>
        </p:sp>
        <p:sp>
          <p:nvSpPr>
            <p:cNvPr id="28" name="TextBox 27"/>
            <p:cNvSpPr txBox="1"/>
            <p:nvPr/>
          </p:nvSpPr>
          <p:spPr>
            <a:xfrm>
              <a:off x="4139952" y="3280256"/>
              <a:ext cx="720080" cy="369332"/>
            </a:xfrm>
            <a:prstGeom prst="rect">
              <a:avLst/>
            </a:prstGeom>
            <a:noFill/>
          </p:spPr>
          <p:txBody>
            <a:bodyPr wrap="square" rtlCol="0">
              <a:spAutoFit/>
            </a:bodyPr>
            <a:lstStyle/>
            <a:p>
              <a:r>
                <a:rPr lang="en-US" altLang="zh-CN" dirty="0" smtClean="0"/>
                <a:t>12</a:t>
              </a:r>
              <a:endParaRPr lang="zh-CN" altLang="en-US" dirty="0"/>
            </a:p>
          </p:txBody>
        </p:sp>
        <p:sp>
          <p:nvSpPr>
            <p:cNvPr id="29" name="TextBox 28"/>
            <p:cNvSpPr txBox="1"/>
            <p:nvPr/>
          </p:nvSpPr>
          <p:spPr>
            <a:xfrm>
              <a:off x="6012160" y="3217540"/>
              <a:ext cx="720080" cy="369332"/>
            </a:xfrm>
            <a:prstGeom prst="rect">
              <a:avLst/>
            </a:prstGeom>
            <a:noFill/>
          </p:spPr>
          <p:txBody>
            <a:bodyPr wrap="square" rtlCol="0">
              <a:spAutoFit/>
            </a:bodyPr>
            <a:lstStyle/>
            <a:p>
              <a:r>
                <a:rPr lang="en-US" altLang="zh-CN" dirty="0" smtClean="0"/>
                <a:t>16</a:t>
              </a:r>
              <a:endParaRPr lang="zh-CN" altLang="en-US" dirty="0"/>
            </a:p>
          </p:txBody>
        </p:sp>
        <p:sp>
          <p:nvSpPr>
            <p:cNvPr id="30" name="TextBox 29"/>
            <p:cNvSpPr txBox="1"/>
            <p:nvPr/>
          </p:nvSpPr>
          <p:spPr>
            <a:xfrm>
              <a:off x="2492152" y="2416160"/>
              <a:ext cx="720080" cy="369332"/>
            </a:xfrm>
            <a:prstGeom prst="rect">
              <a:avLst/>
            </a:prstGeom>
            <a:noFill/>
          </p:spPr>
          <p:txBody>
            <a:bodyPr wrap="square" rtlCol="0">
              <a:spAutoFit/>
            </a:bodyPr>
            <a:lstStyle/>
            <a:p>
              <a:r>
                <a:rPr lang="en-US" altLang="zh-CN" dirty="0" smtClean="0"/>
                <a:t>22</a:t>
              </a:r>
              <a:endParaRPr lang="zh-CN" altLang="en-US" dirty="0"/>
            </a:p>
          </p:txBody>
        </p:sp>
        <p:sp>
          <p:nvSpPr>
            <p:cNvPr id="31" name="TextBox 30"/>
            <p:cNvSpPr txBox="1"/>
            <p:nvPr/>
          </p:nvSpPr>
          <p:spPr>
            <a:xfrm>
              <a:off x="3347864" y="2641476"/>
              <a:ext cx="720080" cy="369332"/>
            </a:xfrm>
            <a:prstGeom prst="rect">
              <a:avLst/>
            </a:prstGeom>
            <a:noFill/>
          </p:spPr>
          <p:txBody>
            <a:bodyPr wrap="square" rtlCol="0">
              <a:spAutoFit/>
            </a:bodyPr>
            <a:lstStyle/>
            <a:p>
              <a:r>
                <a:rPr lang="en-US" altLang="zh-CN" dirty="0" smtClean="0"/>
                <a:t>17</a:t>
              </a:r>
              <a:endParaRPr lang="zh-CN" altLang="en-US" dirty="0"/>
            </a:p>
          </p:txBody>
        </p:sp>
        <p:sp>
          <p:nvSpPr>
            <p:cNvPr id="32" name="TextBox 31"/>
            <p:cNvSpPr txBox="1"/>
            <p:nvPr/>
          </p:nvSpPr>
          <p:spPr>
            <a:xfrm>
              <a:off x="4427984" y="2713484"/>
              <a:ext cx="720080" cy="369332"/>
            </a:xfrm>
            <a:prstGeom prst="rect">
              <a:avLst/>
            </a:prstGeom>
            <a:noFill/>
          </p:spPr>
          <p:txBody>
            <a:bodyPr wrap="square" rtlCol="0">
              <a:spAutoFit/>
            </a:bodyPr>
            <a:lstStyle/>
            <a:p>
              <a:r>
                <a:rPr lang="en-US" altLang="zh-CN" dirty="0" smtClean="0"/>
                <a:t>10</a:t>
              </a:r>
              <a:endParaRPr lang="zh-CN" altLang="en-US" dirty="0"/>
            </a:p>
          </p:txBody>
        </p:sp>
        <p:sp>
          <p:nvSpPr>
            <p:cNvPr id="33" name="TextBox 32"/>
            <p:cNvSpPr txBox="1"/>
            <p:nvPr/>
          </p:nvSpPr>
          <p:spPr>
            <a:xfrm>
              <a:off x="5436096" y="2281436"/>
              <a:ext cx="720080" cy="369332"/>
            </a:xfrm>
            <a:prstGeom prst="rect">
              <a:avLst/>
            </a:prstGeom>
            <a:noFill/>
          </p:spPr>
          <p:txBody>
            <a:bodyPr wrap="square" rtlCol="0">
              <a:spAutoFit/>
            </a:bodyPr>
            <a:lstStyle/>
            <a:p>
              <a:r>
                <a:rPr lang="en-US" altLang="zh-CN" dirty="0" smtClean="0"/>
                <a:t>27</a:t>
              </a:r>
              <a:endParaRPr lang="zh-CN" altLang="en-US" dirty="0"/>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a:extLst>
              <a:ext uri="{FF2B5EF4-FFF2-40B4-BE49-F238E27FC236}">
                <a16:creationId xmlns="" xmlns:a16="http://schemas.microsoft.com/office/drawing/2014/main" id="{3A8767CE-6346-4233-8C01-3A72E4F351C9}"/>
              </a:ext>
            </a:extLst>
          </p:cNvPr>
          <p:cNvSpPr txBox="1"/>
          <p:nvPr/>
        </p:nvSpPr>
        <p:spPr>
          <a:xfrm>
            <a:off x="1763688" y="1489348"/>
            <a:ext cx="3384376"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第三步</a:t>
            </a:r>
            <a:endParaRPr lang="zh-CN" altLang="en-US" sz="2400" b="1" dirty="0">
              <a:solidFill>
                <a:srgbClr val="FF0000"/>
              </a:solidFill>
              <a:latin typeface="宋体" pitchFamily="2" charset="-122"/>
              <a:ea typeface="宋体" pitchFamily="2" charset="-122"/>
            </a:endParaRPr>
          </a:p>
        </p:txBody>
      </p:sp>
      <p:grpSp>
        <p:nvGrpSpPr>
          <p:cNvPr id="4" name="组合 3"/>
          <p:cNvGrpSpPr/>
          <p:nvPr/>
        </p:nvGrpSpPr>
        <p:grpSpPr>
          <a:xfrm>
            <a:off x="1691680" y="1705372"/>
            <a:ext cx="5760640" cy="3312368"/>
            <a:chOff x="1691680" y="1849388"/>
            <a:chExt cx="5760640" cy="3312368"/>
          </a:xfrm>
        </p:grpSpPr>
        <p:sp>
          <p:nvSpPr>
            <p:cNvPr id="5" name="TextBox 4"/>
            <p:cNvSpPr txBox="1"/>
            <p:nvPr/>
          </p:nvSpPr>
          <p:spPr>
            <a:xfrm>
              <a:off x="1691680" y="2785492"/>
              <a:ext cx="504056" cy="584775"/>
            </a:xfrm>
            <a:prstGeom prst="rect">
              <a:avLst/>
            </a:prstGeom>
            <a:noFill/>
          </p:spPr>
          <p:txBody>
            <a:bodyPr wrap="square" rtlCol="0">
              <a:spAutoFit/>
            </a:bodyPr>
            <a:lstStyle/>
            <a:p>
              <a:r>
                <a:rPr lang="zh-CN" altLang="en-US" sz="3200" dirty="0" smtClean="0"/>
                <a:t>①</a:t>
              </a:r>
              <a:endParaRPr lang="zh-CN" altLang="en-US" sz="3200" dirty="0"/>
            </a:p>
          </p:txBody>
        </p:sp>
        <p:sp>
          <p:nvSpPr>
            <p:cNvPr id="7" name="TextBox 6"/>
            <p:cNvSpPr txBox="1"/>
            <p:nvPr/>
          </p:nvSpPr>
          <p:spPr>
            <a:xfrm>
              <a:off x="3779912" y="1849388"/>
              <a:ext cx="504056" cy="584775"/>
            </a:xfrm>
            <a:prstGeom prst="rect">
              <a:avLst/>
            </a:prstGeom>
            <a:noFill/>
          </p:spPr>
          <p:txBody>
            <a:bodyPr wrap="square" rtlCol="0">
              <a:spAutoFit/>
            </a:bodyPr>
            <a:lstStyle/>
            <a:p>
              <a:r>
                <a:rPr lang="zh-CN" altLang="en-US" sz="3200" dirty="0" smtClean="0"/>
                <a:t>②</a:t>
              </a:r>
              <a:endParaRPr lang="zh-CN" altLang="en-US" sz="3200" dirty="0"/>
            </a:p>
          </p:txBody>
        </p:sp>
        <p:sp>
          <p:nvSpPr>
            <p:cNvPr id="8" name="TextBox 7"/>
            <p:cNvSpPr txBox="1"/>
            <p:nvPr/>
          </p:nvSpPr>
          <p:spPr>
            <a:xfrm>
              <a:off x="6948264" y="2929508"/>
              <a:ext cx="504056" cy="584775"/>
            </a:xfrm>
            <a:prstGeom prst="rect">
              <a:avLst/>
            </a:prstGeom>
            <a:noFill/>
          </p:spPr>
          <p:txBody>
            <a:bodyPr wrap="square" rtlCol="0">
              <a:spAutoFit/>
            </a:bodyPr>
            <a:lstStyle/>
            <a:p>
              <a:r>
                <a:rPr lang="zh-CN" altLang="en-US" sz="3200" dirty="0" smtClean="0"/>
                <a:t>⑥</a:t>
              </a:r>
              <a:endParaRPr lang="zh-CN" altLang="en-US" sz="3200" dirty="0"/>
            </a:p>
          </p:txBody>
        </p:sp>
        <p:sp>
          <p:nvSpPr>
            <p:cNvPr id="9" name="TextBox 8"/>
            <p:cNvSpPr txBox="1"/>
            <p:nvPr/>
          </p:nvSpPr>
          <p:spPr>
            <a:xfrm>
              <a:off x="3347864" y="3289548"/>
              <a:ext cx="504056" cy="584775"/>
            </a:xfrm>
            <a:prstGeom prst="rect">
              <a:avLst/>
            </a:prstGeom>
            <a:noFill/>
          </p:spPr>
          <p:txBody>
            <a:bodyPr wrap="square" rtlCol="0">
              <a:spAutoFit/>
            </a:bodyPr>
            <a:lstStyle/>
            <a:p>
              <a:r>
                <a:rPr lang="zh-CN" altLang="en-US" sz="3200" dirty="0" smtClean="0"/>
                <a:t>③</a:t>
              </a:r>
              <a:endParaRPr lang="zh-CN" altLang="en-US" sz="3200" dirty="0"/>
            </a:p>
          </p:txBody>
        </p:sp>
        <p:sp>
          <p:nvSpPr>
            <p:cNvPr id="10" name="TextBox 9"/>
            <p:cNvSpPr txBox="1"/>
            <p:nvPr/>
          </p:nvSpPr>
          <p:spPr>
            <a:xfrm>
              <a:off x="5580112" y="3361556"/>
              <a:ext cx="504056" cy="584775"/>
            </a:xfrm>
            <a:prstGeom prst="rect">
              <a:avLst/>
            </a:prstGeom>
            <a:noFill/>
          </p:spPr>
          <p:txBody>
            <a:bodyPr wrap="square" rtlCol="0">
              <a:spAutoFit/>
            </a:bodyPr>
            <a:lstStyle/>
            <a:p>
              <a:r>
                <a:rPr lang="zh-CN" altLang="en-US" sz="3200" dirty="0" smtClean="0"/>
                <a:t>⑤</a:t>
              </a:r>
              <a:endParaRPr lang="zh-CN" altLang="en-US" sz="3200" dirty="0"/>
            </a:p>
          </p:txBody>
        </p:sp>
        <p:sp>
          <p:nvSpPr>
            <p:cNvPr id="11" name="TextBox 10"/>
            <p:cNvSpPr txBox="1"/>
            <p:nvPr/>
          </p:nvSpPr>
          <p:spPr>
            <a:xfrm>
              <a:off x="4283968" y="4576981"/>
              <a:ext cx="504056" cy="584775"/>
            </a:xfrm>
            <a:prstGeom prst="rect">
              <a:avLst/>
            </a:prstGeom>
            <a:noFill/>
          </p:spPr>
          <p:txBody>
            <a:bodyPr wrap="square" rtlCol="0">
              <a:spAutoFit/>
            </a:bodyPr>
            <a:lstStyle/>
            <a:p>
              <a:r>
                <a:rPr lang="zh-CN" altLang="en-US" sz="3200" dirty="0" smtClean="0"/>
                <a:t>④</a:t>
              </a:r>
              <a:endParaRPr lang="zh-CN" altLang="en-US" sz="3200" dirty="0"/>
            </a:p>
          </p:txBody>
        </p:sp>
        <p:cxnSp>
          <p:nvCxnSpPr>
            <p:cNvPr id="12" name="直接连接符 11"/>
            <p:cNvCxnSpPr/>
            <p:nvPr/>
          </p:nvCxnSpPr>
          <p:spPr>
            <a:xfrm>
              <a:off x="2051720" y="3289548"/>
              <a:ext cx="2376264" cy="15121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195736" y="3145532"/>
              <a:ext cx="1296144" cy="3600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779912" y="3793604"/>
              <a:ext cx="720080" cy="93610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716016" y="3865612"/>
              <a:ext cx="1008112" cy="9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11" idx="3"/>
            </p:cNvCxnSpPr>
            <p:nvPr/>
          </p:nvCxnSpPr>
          <p:spPr>
            <a:xfrm flipH="1">
              <a:off x="4788024" y="3433564"/>
              <a:ext cx="2304256" cy="14358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9" idx="3"/>
            </p:cNvCxnSpPr>
            <p:nvPr/>
          </p:nvCxnSpPr>
          <p:spPr>
            <a:xfrm>
              <a:off x="3851920" y="3581936"/>
              <a:ext cx="1800200" cy="139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3"/>
            </p:cNvCxnSpPr>
            <p:nvPr/>
          </p:nvCxnSpPr>
          <p:spPr>
            <a:xfrm flipV="1">
              <a:off x="6084168" y="3289548"/>
              <a:ext cx="936104" cy="3643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123728" y="2281436"/>
              <a:ext cx="1800200" cy="72008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07904" y="2281436"/>
              <a:ext cx="288032" cy="11521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211960" y="2281436"/>
              <a:ext cx="1512168" cy="12961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7" idx="3"/>
            </p:cNvCxnSpPr>
            <p:nvPr/>
          </p:nvCxnSpPr>
          <p:spPr>
            <a:xfrm>
              <a:off x="4283968" y="2141776"/>
              <a:ext cx="2808312" cy="10037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39752" y="3793604"/>
              <a:ext cx="720080" cy="369332"/>
            </a:xfrm>
            <a:prstGeom prst="rect">
              <a:avLst/>
            </a:prstGeom>
            <a:noFill/>
          </p:spPr>
          <p:txBody>
            <a:bodyPr wrap="square" rtlCol="0">
              <a:spAutoFit/>
            </a:bodyPr>
            <a:lstStyle/>
            <a:p>
              <a:r>
                <a:rPr lang="en-US" altLang="zh-CN" dirty="0" smtClean="0"/>
                <a:t>30</a:t>
              </a:r>
              <a:endParaRPr lang="zh-CN" altLang="en-US" dirty="0"/>
            </a:p>
          </p:txBody>
        </p:sp>
        <p:sp>
          <p:nvSpPr>
            <p:cNvPr id="24" name="TextBox 23"/>
            <p:cNvSpPr txBox="1"/>
            <p:nvPr/>
          </p:nvSpPr>
          <p:spPr>
            <a:xfrm>
              <a:off x="6084168" y="4000336"/>
              <a:ext cx="720080" cy="369332"/>
            </a:xfrm>
            <a:prstGeom prst="rect">
              <a:avLst/>
            </a:prstGeom>
            <a:noFill/>
          </p:spPr>
          <p:txBody>
            <a:bodyPr wrap="square" rtlCol="0">
              <a:spAutoFit/>
            </a:bodyPr>
            <a:lstStyle/>
            <a:p>
              <a:r>
                <a:rPr lang="en-US" altLang="zh-CN" dirty="0" smtClean="0"/>
                <a:t>18</a:t>
              </a:r>
              <a:endParaRPr lang="zh-CN" altLang="en-US" dirty="0"/>
            </a:p>
          </p:txBody>
        </p:sp>
        <p:sp>
          <p:nvSpPr>
            <p:cNvPr id="25" name="TextBox 24"/>
            <p:cNvSpPr txBox="1"/>
            <p:nvPr/>
          </p:nvSpPr>
          <p:spPr>
            <a:xfrm>
              <a:off x="3995936" y="3865612"/>
              <a:ext cx="720080" cy="369332"/>
            </a:xfrm>
            <a:prstGeom prst="rect">
              <a:avLst/>
            </a:prstGeom>
            <a:noFill/>
          </p:spPr>
          <p:txBody>
            <a:bodyPr wrap="square" rtlCol="0">
              <a:spAutoFit/>
            </a:bodyPr>
            <a:lstStyle/>
            <a:p>
              <a:r>
                <a:rPr lang="en-US" altLang="zh-CN" dirty="0" smtClean="0"/>
                <a:t>6</a:t>
              </a:r>
              <a:endParaRPr lang="zh-CN" altLang="en-US" dirty="0"/>
            </a:p>
          </p:txBody>
        </p:sp>
        <p:sp>
          <p:nvSpPr>
            <p:cNvPr id="26" name="TextBox 25"/>
            <p:cNvSpPr txBox="1"/>
            <p:nvPr/>
          </p:nvSpPr>
          <p:spPr>
            <a:xfrm>
              <a:off x="5076056" y="3793604"/>
              <a:ext cx="720080" cy="369332"/>
            </a:xfrm>
            <a:prstGeom prst="rect">
              <a:avLst/>
            </a:prstGeom>
            <a:noFill/>
          </p:spPr>
          <p:txBody>
            <a:bodyPr wrap="square" rtlCol="0">
              <a:spAutoFit/>
            </a:bodyPr>
            <a:lstStyle/>
            <a:p>
              <a:r>
                <a:rPr lang="en-US" altLang="zh-CN" dirty="0" smtClean="0"/>
                <a:t>5</a:t>
              </a:r>
              <a:endParaRPr lang="zh-CN" altLang="en-US" dirty="0"/>
            </a:p>
          </p:txBody>
        </p:sp>
        <p:sp>
          <p:nvSpPr>
            <p:cNvPr id="27" name="TextBox 26"/>
            <p:cNvSpPr txBox="1"/>
            <p:nvPr/>
          </p:nvSpPr>
          <p:spPr>
            <a:xfrm>
              <a:off x="2492152" y="2929508"/>
              <a:ext cx="720080" cy="369332"/>
            </a:xfrm>
            <a:prstGeom prst="rect">
              <a:avLst/>
            </a:prstGeom>
            <a:noFill/>
          </p:spPr>
          <p:txBody>
            <a:bodyPr wrap="square" rtlCol="0">
              <a:spAutoFit/>
            </a:bodyPr>
            <a:lstStyle/>
            <a:p>
              <a:r>
                <a:rPr lang="en-US" altLang="zh-CN" dirty="0" smtClean="0"/>
                <a:t>20</a:t>
              </a:r>
              <a:endParaRPr lang="zh-CN" altLang="en-US" dirty="0"/>
            </a:p>
          </p:txBody>
        </p:sp>
        <p:sp>
          <p:nvSpPr>
            <p:cNvPr id="28" name="TextBox 27"/>
            <p:cNvSpPr txBox="1"/>
            <p:nvPr/>
          </p:nvSpPr>
          <p:spPr>
            <a:xfrm>
              <a:off x="4139952" y="3280256"/>
              <a:ext cx="720080" cy="369332"/>
            </a:xfrm>
            <a:prstGeom prst="rect">
              <a:avLst/>
            </a:prstGeom>
            <a:noFill/>
          </p:spPr>
          <p:txBody>
            <a:bodyPr wrap="square" rtlCol="0">
              <a:spAutoFit/>
            </a:bodyPr>
            <a:lstStyle/>
            <a:p>
              <a:r>
                <a:rPr lang="en-US" altLang="zh-CN" dirty="0" smtClean="0"/>
                <a:t>12</a:t>
              </a:r>
              <a:endParaRPr lang="zh-CN" altLang="en-US" dirty="0"/>
            </a:p>
          </p:txBody>
        </p:sp>
        <p:sp>
          <p:nvSpPr>
            <p:cNvPr id="29" name="TextBox 28"/>
            <p:cNvSpPr txBox="1"/>
            <p:nvPr/>
          </p:nvSpPr>
          <p:spPr>
            <a:xfrm>
              <a:off x="6012160" y="3217540"/>
              <a:ext cx="720080" cy="369332"/>
            </a:xfrm>
            <a:prstGeom prst="rect">
              <a:avLst/>
            </a:prstGeom>
            <a:noFill/>
          </p:spPr>
          <p:txBody>
            <a:bodyPr wrap="square" rtlCol="0">
              <a:spAutoFit/>
            </a:bodyPr>
            <a:lstStyle/>
            <a:p>
              <a:r>
                <a:rPr lang="en-US" altLang="zh-CN" dirty="0" smtClean="0"/>
                <a:t>16</a:t>
              </a:r>
              <a:endParaRPr lang="zh-CN" altLang="en-US" dirty="0"/>
            </a:p>
          </p:txBody>
        </p:sp>
        <p:sp>
          <p:nvSpPr>
            <p:cNvPr id="30" name="TextBox 29"/>
            <p:cNvSpPr txBox="1"/>
            <p:nvPr/>
          </p:nvSpPr>
          <p:spPr>
            <a:xfrm>
              <a:off x="2492152" y="2416160"/>
              <a:ext cx="720080" cy="369332"/>
            </a:xfrm>
            <a:prstGeom prst="rect">
              <a:avLst/>
            </a:prstGeom>
            <a:noFill/>
          </p:spPr>
          <p:txBody>
            <a:bodyPr wrap="square" rtlCol="0">
              <a:spAutoFit/>
            </a:bodyPr>
            <a:lstStyle/>
            <a:p>
              <a:r>
                <a:rPr lang="en-US" altLang="zh-CN" dirty="0" smtClean="0"/>
                <a:t>22</a:t>
              </a:r>
              <a:endParaRPr lang="zh-CN" altLang="en-US" dirty="0"/>
            </a:p>
          </p:txBody>
        </p:sp>
        <p:sp>
          <p:nvSpPr>
            <p:cNvPr id="31" name="TextBox 30"/>
            <p:cNvSpPr txBox="1"/>
            <p:nvPr/>
          </p:nvSpPr>
          <p:spPr>
            <a:xfrm>
              <a:off x="3347864" y="2641476"/>
              <a:ext cx="720080" cy="369332"/>
            </a:xfrm>
            <a:prstGeom prst="rect">
              <a:avLst/>
            </a:prstGeom>
            <a:noFill/>
          </p:spPr>
          <p:txBody>
            <a:bodyPr wrap="square" rtlCol="0">
              <a:spAutoFit/>
            </a:bodyPr>
            <a:lstStyle/>
            <a:p>
              <a:r>
                <a:rPr lang="en-US" altLang="zh-CN" dirty="0" smtClean="0"/>
                <a:t>17</a:t>
              </a:r>
              <a:endParaRPr lang="zh-CN" altLang="en-US" dirty="0"/>
            </a:p>
          </p:txBody>
        </p:sp>
        <p:sp>
          <p:nvSpPr>
            <p:cNvPr id="32" name="TextBox 31"/>
            <p:cNvSpPr txBox="1"/>
            <p:nvPr/>
          </p:nvSpPr>
          <p:spPr>
            <a:xfrm>
              <a:off x="4427984" y="2713484"/>
              <a:ext cx="720080" cy="369332"/>
            </a:xfrm>
            <a:prstGeom prst="rect">
              <a:avLst/>
            </a:prstGeom>
            <a:noFill/>
          </p:spPr>
          <p:txBody>
            <a:bodyPr wrap="square" rtlCol="0">
              <a:spAutoFit/>
            </a:bodyPr>
            <a:lstStyle/>
            <a:p>
              <a:r>
                <a:rPr lang="en-US" altLang="zh-CN" dirty="0" smtClean="0"/>
                <a:t>10</a:t>
              </a:r>
              <a:endParaRPr lang="zh-CN" altLang="en-US" dirty="0"/>
            </a:p>
          </p:txBody>
        </p:sp>
        <p:sp>
          <p:nvSpPr>
            <p:cNvPr id="33" name="TextBox 32"/>
            <p:cNvSpPr txBox="1"/>
            <p:nvPr/>
          </p:nvSpPr>
          <p:spPr>
            <a:xfrm>
              <a:off x="5436096" y="2281436"/>
              <a:ext cx="720080" cy="369332"/>
            </a:xfrm>
            <a:prstGeom prst="rect">
              <a:avLst/>
            </a:prstGeom>
            <a:noFill/>
          </p:spPr>
          <p:txBody>
            <a:bodyPr wrap="square" rtlCol="0">
              <a:spAutoFit/>
            </a:bodyPr>
            <a:lstStyle/>
            <a:p>
              <a:r>
                <a:rPr lang="en-US" altLang="zh-CN" dirty="0" smtClean="0"/>
                <a:t>27</a:t>
              </a:r>
              <a:endParaRPr lang="zh-CN" altLang="en-US" dirty="0"/>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2403</Words>
  <Application>Microsoft Office PowerPoint</Application>
  <PresentationFormat>全屏显示(16:10)</PresentationFormat>
  <Paragraphs>679</Paragraphs>
  <Slides>41</Slides>
  <Notes>0</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uu</vt:lpstr>
      <vt:lpstr>幻灯片 1</vt:lpstr>
      <vt:lpstr>项目十一   物流运输决策</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601</cp:revision>
  <dcterms:created xsi:type="dcterms:W3CDTF">2014-09-04T05:16:00Z</dcterms:created>
  <dcterms:modified xsi:type="dcterms:W3CDTF">2017-08-12T13:09:52Z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