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588" r:id="rId2"/>
    <p:sldId id="261" r:id="rId3"/>
    <p:sldId id="323" r:id="rId4"/>
    <p:sldId id="590" r:id="rId5"/>
    <p:sldId id="324" r:id="rId6"/>
    <p:sldId id="597" r:id="rId7"/>
    <p:sldId id="382" r:id="rId8"/>
    <p:sldId id="381" r:id="rId9"/>
    <p:sldId id="384" r:id="rId10"/>
    <p:sldId id="599" r:id="rId11"/>
    <p:sldId id="600" r:id="rId12"/>
    <p:sldId id="601" r:id="rId13"/>
    <p:sldId id="602" r:id="rId14"/>
    <p:sldId id="603" r:id="rId15"/>
    <p:sldId id="604" r:id="rId16"/>
    <p:sldId id="605" r:id="rId17"/>
    <p:sldId id="606" r:id="rId18"/>
    <p:sldId id="608" r:id="rId19"/>
    <p:sldId id="607" r:id="rId20"/>
    <p:sldId id="609" r:id="rId21"/>
    <p:sldId id="610" r:id="rId22"/>
    <p:sldId id="611" r:id="rId2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603635" y="785316"/>
            <a:ext cx="7568765" cy="3512344"/>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a:solidFill>
                  <a:srgbClr val="FF0000"/>
                </a:solidFill>
                <a:latin typeface="宋体" pitchFamily="2" charset="-122"/>
                <a:ea typeface="宋体" pitchFamily="2" charset="-122"/>
              </a:rPr>
              <a:t>铁路与公路联运</a:t>
            </a:r>
            <a:r>
              <a:rPr lang="zh-CN" altLang="en-US" sz="2400" kern="0" dirty="0">
                <a:solidFill>
                  <a:srgbClr val="FF0000"/>
                </a:solidFill>
                <a:latin typeface="宋体" pitchFamily="2" charset="-122"/>
                <a:ea typeface="宋体" pitchFamily="2" charset="-122"/>
              </a:rPr>
              <a:t>，</a:t>
            </a:r>
            <a:r>
              <a:rPr lang="zh-CN" altLang="en-US" sz="2400" b="1" kern="0" dirty="0">
                <a:solidFill>
                  <a:srgbClr val="FF0000"/>
                </a:solidFill>
                <a:latin typeface="宋体" pitchFamily="2" charset="-122"/>
                <a:ea typeface="宋体" pitchFamily="2" charset="-122"/>
              </a:rPr>
              <a:t>也称为驮背运输</a:t>
            </a:r>
            <a:r>
              <a:rPr lang="zh-CN" altLang="en-US" sz="2400" kern="0" dirty="0">
                <a:solidFill>
                  <a:srgbClr val="000000"/>
                </a:solidFill>
                <a:latin typeface="宋体" pitchFamily="2" charset="-122"/>
                <a:ea typeface="宋体" pitchFamily="2" charset="-122"/>
              </a:rPr>
              <a:t>，指在铁路平板车上载运汽车、拖车进行的长距离运输。</a:t>
            </a:r>
            <a:endParaRPr lang="en-US" altLang="zh-CN" sz="2400" kern="0" dirty="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b="1" kern="0" dirty="0">
                <a:solidFill>
                  <a:srgbClr val="FF0000"/>
                </a:solidFill>
                <a:latin typeface="宋体" pitchFamily="2" charset="-122"/>
                <a:ea typeface="宋体" pitchFamily="2" charset="-122"/>
              </a:rPr>
              <a:t>公路或铁路与水路联运</a:t>
            </a:r>
            <a:r>
              <a:rPr lang="zh-CN" altLang="en-US" sz="2400" kern="0" dirty="0">
                <a:solidFill>
                  <a:srgbClr val="FF0000"/>
                </a:solidFill>
                <a:latin typeface="宋体" pitchFamily="2" charset="-122"/>
                <a:ea typeface="宋体" pitchFamily="2" charset="-122"/>
              </a:rPr>
              <a:t>，</a:t>
            </a:r>
            <a:r>
              <a:rPr lang="zh-CN" altLang="en-US" sz="2400" b="1" kern="0" dirty="0">
                <a:solidFill>
                  <a:srgbClr val="FF0000"/>
                </a:solidFill>
                <a:latin typeface="宋体" pitchFamily="2" charset="-122"/>
                <a:ea typeface="宋体" pitchFamily="2" charset="-122"/>
              </a:rPr>
              <a:t>也称为鱼背运输</a:t>
            </a:r>
            <a:r>
              <a:rPr lang="zh-CN" altLang="en-US" sz="2400" kern="0" dirty="0">
                <a:solidFill>
                  <a:srgbClr val="000000"/>
                </a:solidFill>
                <a:latin typeface="宋体" pitchFamily="2" charset="-122"/>
                <a:ea typeface="宋体" pitchFamily="2" charset="-122"/>
              </a:rPr>
              <a:t>，将汽车拖车、火车车厢或集装箱装载在驳船上或大型船舶上进行的长距离运输。</a:t>
            </a:r>
            <a:endParaRPr lang="en-US" altLang="zh-CN" sz="2400" kern="0" dirty="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b="1" kern="0" dirty="0">
                <a:solidFill>
                  <a:srgbClr val="FF0000"/>
                </a:solidFill>
                <a:latin typeface="宋体" pitchFamily="2" charset="-122"/>
                <a:ea typeface="宋体" pitchFamily="2" charset="-122"/>
              </a:rPr>
              <a:t>航空与公路联运</a:t>
            </a:r>
            <a:r>
              <a:rPr lang="zh-CN" altLang="en-US" sz="2400" kern="0" dirty="0">
                <a:solidFill>
                  <a:srgbClr val="000000"/>
                </a:solidFill>
                <a:latin typeface="宋体" pitchFamily="2" charset="-122"/>
                <a:ea typeface="宋体" pitchFamily="2" charset="-122"/>
              </a:rPr>
              <a:t>能以最快的方式实现长距离的门到门运输。</a:t>
            </a:r>
            <a:endParaRPr lang="en-US" altLang="zh-CN" sz="2400" kern="0" dirty="0">
              <a:solidFill>
                <a:srgbClr val="00000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323528" y="0"/>
            <a:ext cx="1104900" cy="9239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995936" y="4369668"/>
            <a:ext cx="1085850" cy="7715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796136" y="2929508"/>
            <a:ext cx="1019175" cy="75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BF53AD2-48C9-49A6-90CE-282DCE0B37DA}"/>
              </a:ext>
            </a:extLst>
          </p:cNvPr>
          <p:cNvSpPr txBox="1"/>
          <p:nvPr/>
        </p:nvSpPr>
        <p:spPr>
          <a:xfrm>
            <a:off x="341784" y="616541"/>
            <a:ext cx="6534472"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、物流运输方式的决策方法</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580572" y="1361381"/>
            <a:ext cx="7786646" cy="3512343"/>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）定量分析法</a:t>
            </a:r>
            <a:endParaRPr lang="en-US" altLang="zh-CN" sz="2400" b="1" kern="0" dirty="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  </a:t>
            </a:r>
            <a:r>
              <a:rPr lang="en-US" altLang="zh-CN" sz="2400" b="1" kern="0" dirty="0" smtClean="0">
                <a:solidFill>
                  <a:srgbClr val="000000"/>
                </a:solidFill>
                <a:latin typeface="宋体" pitchFamily="2" charset="-122"/>
                <a:ea typeface="宋体" pitchFamily="2" charset="-122"/>
              </a:rPr>
              <a:t>1</a:t>
            </a:r>
            <a:r>
              <a:rPr lang="zh-CN" altLang="en-US" sz="2400" b="1" kern="0" dirty="0" smtClean="0">
                <a:solidFill>
                  <a:srgbClr val="000000"/>
                </a:solidFill>
                <a:latin typeface="宋体" pitchFamily="2" charset="-122"/>
                <a:ea typeface="宋体" pitchFamily="2" charset="-122"/>
              </a:rPr>
              <a:t>）成本比较法</a:t>
            </a:r>
            <a:r>
              <a:rPr lang="zh-CN" altLang="en-US" sz="2400" kern="0" dirty="0" smtClean="0">
                <a:solidFill>
                  <a:srgbClr val="000000"/>
                </a:solidFill>
                <a:latin typeface="宋体" pitchFamily="2" charset="-122"/>
                <a:ea typeface="宋体" pitchFamily="2" charset="-122"/>
              </a:rPr>
              <a:t>（不将运输服务作为竞争手段）</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  注意：选择总成本最小的运输方式</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  运输成本</a:t>
            </a:r>
            <a:r>
              <a:rPr lang="en-US" altLang="zh-CN" sz="2400" kern="0" dirty="0" smtClean="0">
                <a:solidFill>
                  <a:srgbClr val="FF0000"/>
                </a:solidFill>
                <a:latin typeface="宋体" pitchFamily="2" charset="-122"/>
                <a:ea typeface="宋体" pitchFamily="2" charset="-122"/>
              </a:rPr>
              <a:t>+</a:t>
            </a:r>
            <a:r>
              <a:rPr lang="zh-CN" altLang="en-US" sz="2400" kern="0" dirty="0" smtClean="0">
                <a:solidFill>
                  <a:srgbClr val="FF0000"/>
                </a:solidFill>
                <a:latin typeface="宋体" pitchFamily="2" charset="-122"/>
                <a:ea typeface="宋体" pitchFamily="2" charset="-122"/>
              </a:rPr>
              <a:t>库存成本（在库、在途）</a:t>
            </a:r>
          </a:p>
          <a:p>
            <a:pPr indent="371301" eaLnBrk="0" fontAlgn="base" hangingPunct="0">
              <a:lnSpc>
                <a:spcPct val="150000"/>
              </a:lnSpc>
              <a:spcAft>
                <a:spcPct val="0"/>
              </a:spcAft>
              <a:buClr>
                <a:srgbClr val="BBE0E3"/>
              </a:buClr>
              <a:buSzPct val="70000"/>
              <a:defRPr/>
            </a:pPr>
            <a:endParaRPr lang="en-US" altLang="zh-CN" sz="2400" kern="0" dirty="0" smtClean="0">
              <a:solidFill>
                <a:srgbClr val="000000"/>
              </a:solidFill>
              <a:latin typeface="宋体" pitchFamily="2" charset="-122"/>
              <a:ea typeface="宋体"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6156176" y="2713484"/>
            <a:ext cx="2361431" cy="27065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504056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任务解析（成本比较法）</a:t>
            </a:r>
            <a:endParaRPr lang="zh-CN" altLang="en-US" sz="2800" b="1" dirty="0">
              <a:solidFill>
                <a:srgbClr val="7030A0"/>
              </a:solidFill>
              <a:latin typeface="宋体" pitchFamily="2" charset="-122"/>
              <a:ea typeface="宋体" pitchFamily="2" charset="-122"/>
            </a:endParaRPr>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1115616" y="2002497"/>
            <a:ext cx="7560840" cy="1200329"/>
          </a:xfrm>
          <a:prstGeom prst="rect">
            <a:avLst/>
          </a:prstGeom>
          <a:noFill/>
        </p:spPr>
        <p:txBody>
          <a:bodyPr wrap="square" rtlCol="0">
            <a:spAutoFit/>
          </a:bodyPr>
          <a:lstStyle/>
          <a:p>
            <a:pPr>
              <a:lnSpc>
                <a:spcPct val="150000"/>
              </a:lnSpc>
            </a:pPr>
            <a:r>
              <a:rPr lang="zh-CN" altLang="en-US" sz="2400" b="1" dirty="0" smtClean="0">
                <a:latin typeface="宋体" panose="02010600030101010101" pitchFamily="2" charset="-122"/>
                <a:ea typeface="宋体" panose="02010600030101010101" pitchFamily="2" charset="-122"/>
              </a:rPr>
              <a:t>    总成本</a:t>
            </a:r>
            <a:r>
              <a:rPr lang="en-US" altLang="zh-CN" sz="2400" b="1" dirty="0" smtClean="0">
                <a:latin typeface="宋体" panose="02010600030101010101" pitchFamily="2" charset="-122"/>
                <a:ea typeface="宋体" panose="02010600030101010101" pitchFamily="2" charset="-122"/>
              </a:rPr>
              <a:t>=</a:t>
            </a:r>
          </a:p>
          <a:p>
            <a:pPr>
              <a:lnSpc>
                <a:spcPct val="150000"/>
              </a:lnSpc>
            </a:pPr>
            <a:r>
              <a:rPr lang="zh-CN" altLang="en-US" sz="2400" b="1" dirty="0" smtClean="0">
                <a:latin typeface="宋体" panose="02010600030101010101" pitchFamily="2" charset="-122"/>
                <a:ea typeface="宋体" panose="02010600030101010101" pitchFamily="2" charset="-122"/>
              </a:rPr>
              <a:t>运输成本</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在途库存成本</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工厂存货成本</a:t>
            </a:r>
            <a:r>
              <a:rPr lang="en-US" altLang="zh-CN" sz="2400" b="1" dirty="0" smtClean="0">
                <a:latin typeface="宋体" panose="02010600030101010101" pitchFamily="2" charset="-122"/>
                <a:ea typeface="宋体" panose="02010600030101010101" pitchFamily="2" charset="-122"/>
              </a:rPr>
              <a:t>+</a:t>
            </a:r>
            <a:r>
              <a:rPr lang="zh-CN" altLang="en-US" sz="2400" b="1" dirty="0" smtClean="0">
                <a:latin typeface="宋体" panose="02010600030101010101" pitchFamily="2" charset="-122"/>
                <a:ea typeface="宋体" panose="02010600030101010101" pitchFamily="2" charset="-122"/>
              </a:rPr>
              <a:t>仓库存货成本</a:t>
            </a:r>
            <a:endParaRPr lang="zh-CN" altLang="en-US" sz="2400" b="1" dirty="0"/>
          </a:p>
        </p:txBody>
      </p:sp>
      <p:sp>
        <p:nvSpPr>
          <p:cNvPr id="8" name="TextBox 7"/>
          <p:cNvSpPr txBox="1"/>
          <p:nvPr/>
        </p:nvSpPr>
        <p:spPr>
          <a:xfrm>
            <a:off x="1475656" y="3289548"/>
            <a:ext cx="864096" cy="461665"/>
          </a:xfrm>
          <a:prstGeom prst="rect">
            <a:avLst/>
          </a:prstGeom>
          <a:noFill/>
        </p:spPr>
        <p:txBody>
          <a:bodyPr wrap="square" rtlCol="0">
            <a:spAutoFit/>
          </a:bodyPr>
          <a:lstStyle/>
          <a:p>
            <a:r>
              <a:rPr lang="en-US" altLang="zh-CN" sz="2400" dirty="0" smtClean="0">
                <a:latin typeface="宋体" pitchFamily="2" charset="-122"/>
                <a:ea typeface="宋体" pitchFamily="2" charset="-122"/>
              </a:rPr>
              <a:t>RD</a:t>
            </a:r>
            <a:endParaRPr lang="zh-CN" altLang="en-US" sz="2400" dirty="0">
              <a:latin typeface="宋体" pitchFamily="2" charset="-122"/>
              <a:ea typeface="宋体" pitchFamily="2" charset="-122"/>
            </a:endParaRPr>
          </a:p>
        </p:txBody>
      </p:sp>
      <p:sp>
        <p:nvSpPr>
          <p:cNvPr id="9" name="TextBox 8"/>
          <p:cNvSpPr txBox="1"/>
          <p:nvPr/>
        </p:nvSpPr>
        <p:spPr>
          <a:xfrm>
            <a:off x="2843808" y="3289548"/>
            <a:ext cx="1584176" cy="461665"/>
          </a:xfrm>
          <a:prstGeom prst="rect">
            <a:avLst/>
          </a:prstGeom>
          <a:noFill/>
        </p:spPr>
        <p:txBody>
          <a:bodyPr wrap="square" rtlCol="0">
            <a:spAutoFit/>
          </a:bodyPr>
          <a:lstStyle/>
          <a:p>
            <a:r>
              <a:rPr lang="en-US" altLang="zh-CN" sz="2400" dirty="0" smtClean="0">
                <a:latin typeface="宋体" pitchFamily="2" charset="-122"/>
                <a:ea typeface="宋体" pitchFamily="2" charset="-122"/>
              </a:rPr>
              <a:t>ICDT/365</a:t>
            </a:r>
            <a:endParaRPr lang="zh-CN" altLang="en-US" sz="2400" dirty="0">
              <a:latin typeface="宋体" pitchFamily="2" charset="-122"/>
              <a:ea typeface="宋体" pitchFamily="2" charset="-122"/>
            </a:endParaRPr>
          </a:p>
        </p:txBody>
      </p:sp>
      <p:sp>
        <p:nvSpPr>
          <p:cNvPr id="10" name="TextBox 9"/>
          <p:cNvSpPr txBox="1"/>
          <p:nvPr/>
        </p:nvSpPr>
        <p:spPr>
          <a:xfrm>
            <a:off x="4860032" y="3289548"/>
            <a:ext cx="1440160" cy="461665"/>
          </a:xfrm>
          <a:prstGeom prst="rect">
            <a:avLst/>
          </a:prstGeom>
          <a:noFill/>
        </p:spPr>
        <p:txBody>
          <a:bodyPr wrap="square" rtlCol="0">
            <a:spAutoFit/>
          </a:bodyPr>
          <a:lstStyle/>
          <a:p>
            <a:r>
              <a:rPr lang="en-US" altLang="zh-CN" sz="2400" dirty="0" smtClean="0">
                <a:latin typeface="宋体" pitchFamily="2" charset="-122"/>
                <a:ea typeface="宋体" pitchFamily="2" charset="-122"/>
              </a:rPr>
              <a:t>ICQ/2</a:t>
            </a:r>
            <a:endParaRPr lang="zh-CN" altLang="en-US" sz="2400" dirty="0">
              <a:latin typeface="宋体" pitchFamily="2" charset="-122"/>
              <a:ea typeface="宋体" pitchFamily="2" charset="-122"/>
            </a:endParaRPr>
          </a:p>
        </p:txBody>
      </p:sp>
      <p:sp>
        <p:nvSpPr>
          <p:cNvPr id="11" name="TextBox 10"/>
          <p:cNvSpPr txBox="1"/>
          <p:nvPr/>
        </p:nvSpPr>
        <p:spPr>
          <a:xfrm>
            <a:off x="6732240" y="3289548"/>
            <a:ext cx="1440160" cy="461665"/>
          </a:xfrm>
          <a:prstGeom prst="rect">
            <a:avLst/>
          </a:prstGeom>
          <a:noFill/>
        </p:spPr>
        <p:txBody>
          <a:bodyPr wrap="square" rtlCol="0">
            <a:spAutoFit/>
          </a:bodyPr>
          <a:lstStyle/>
          <a:p>
            <a:r>
              <a:rPr lang="en-US" altLang="zh-CN" sz="2400" dirty="0" smtClean="0">
                <a:latin typeface="宋体" pitchFamily="2" charset="-122"/>
                <a:ea typeface="宋体" pitchFamily="2" charset="-122"/>
              </a:rPr>
              <a:t>IC</a:t>
            </a:r>
            <a:r>
              <a:rPr lang="zh-CN" altLang="en-US" sz="2400" baseline="30000" dirty="0" smtClean="0">
                <a:latin typeface="宋体" pitchFamily="2" charset="-122"/>
                <a:ea typeface="宋体" pitchFamily="2" charset="-122"/>
              </a:rPr>
              <a:t>，</a:t>
            </a:r>
            <a:r>
              <a:rPr lang="en-US" altLang="zh-CN" sz="2400" dirty="0" smtClean="0">
                <a:latin typeface="宋体" pitchFamily="2" charset="-122"/>
                <a:ea typeface="宋体" pitchFamily="2" charset="-122"/>
              </a:rPr>
              <a:t>Q/2</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827584" y="1629296"/>
            <a:ext cx="7560840" cy="2308324"/>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在途运输的年存货成本为</a:t>
            </a:r>
            <a:r>
              <a:rPr lang="en-US" altLang="zh-CN" sz="2400" dirty="0" smtClean="0">
                <a:latin typeface="宋体" pitchFamily="2" charset="-122"/>
                <a:ea typeface="宋体" pitchFamily="2" charset="-122"/>
              </a:rPr>
              <a:t>ICDT/365</a:t>
            </a:r>
            <a:r>
              <a:rPr lang="zh-CN" altLang="en-US" sz="2400" dirty="0" smtClean="0">
                <a:latin typeface="宋体" pitchFamily="2" charset="-122"/>
                <a:ea typeface="宋体" pitchFamily="2" charset="-122"/>
              </a:rPr>
              <a:t>，两段储存点的存货成本各为</a:t>
            </a:r>
            <a:r>
              <a:rPr lang="en-US" altLang="zh-CN" sz="2400" dirty="0" smtClean="0">
                <a:latin typeface="宋体" pitchFamily="2" charset="-122"/>
                <a:ea typeface="宋体" pitchFamily="2" charset="-122"/>
              </a:rPr>
              <a:t>ICQ/2</a:t>
            </a:r>
            <a:r>
              <a:rPr lang="zh-CN" altLang="en-US" sz="2400" dirty="0" smtClean="0">
                <a:latin typeface="宋体" pitchFamily="2" charset="-122"/>
                <a:ea typeface="宋体" pitchFamily="2" charset="-122"/>
              </a:rPr>
              <a:t>，但其中的</a:t>
            </a:r>
            <a:r>
              <a:rPr lang="en-US" altLang="zh-CN" sz="2400" dirty="0" smtClean="0">
                <a:latin typeface="宋体" pitchFamily="2" charset="-122"/>
                <a:ea typeface="宋体" pitchFamily="2" charset="-122"/>
              </a:rPr>
              <a:t>C</a:t>
            </a:r>
            <a:r>
              <a:rPr lang="zh-CN" altLang="en-US" sz="2400" dirty="0" smtClean="0">
                <a:latin typeface="宋体" pitchFamily="2" charset="-122"/>
                <a:ea typeface="宋体" pitchFamily="2" charset="-122"/>
              </a:rPr>
              <a:t>值有差别，工厂储存点的</a:t>
            </a:r>
            <a:r>
              <a:rPr lang="en-US" altLang="zh-CN" sz="2400" dirty="0" smtClean="0">
                <a:latin typeface="宋体" pitchFamily="2" charset="-122"/>
                <a:ea typeface="宋体" pitchFamily="2" charset="-122"/>
              </a:rPr>
              <a:t>C</a:t>
            </a:r>
            <a:r>
              <a:rPr lang="zh-CN" altLang="en-US" sz="2400" dirty="0" smtClean="0">
                <a:latin typeface="宋体" pitchFamily="2" charset="-122"/>
                <a:ea typeface="宋体" pitchFamily="2" charset="-122"/>
              </a:rPr>
              <a:t>为产品的价格，购买者储存点的</a:t>
            </a:r>
            <a:r>
              <a:rPr lang="en-US" altLang="zh-CN" sz="2400" dirty="0" smtClean="0">
                <a:latin typeface="宋体" pitchFamily="2" charset="-122"/>
                <a:ea typeface="宋体" pitchFamily="2" charset="-122"/>
              </a:rPr>
              <a:t>C</a:t>
            </a:r>
            <a:r>
              <a:rPr lang="zh-CN" altLang="en-US" sz="2400" dirty="0" smtClean="0">
                <a:latin typeface="宋体" pitchFamily="2" charset="-122"/>
                <a:ea typeface="宋体" pitchFamily="2" charset="-122"/>
              </a:rPr>
              <a:t>为产品价格与运费率之和。</a:t>
            </a: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827584" y="409228"/>
            <a:ext cx="3600400" cy="559769"/>
          </a:xfrm>
          <a:prstGeom prst="rect">
            <a:avLst/>
          </a:prstGeom>
          <a:noFill/>
        </p:spPr>
        <p:txBody>
          <a:bodyPr wrap="square" rtlCol="0">
            <a:spAutoFit/>
          </a:bodyPr>
          <a:lstStyle/>
          <a:p>
            <a:pPr>
              <a:lnSpc>
                <a:spcPct val="150000"/>
              </a:lnSpc>
            </a:pPr>
            <a:r>
              <a:rPr lang="zh-CN" altLang="en-US" sz="2400" b="1" dirty="0" smtClean="0">
                <a:latin typeface="宋体" panose="02010600030101010101" pitchFamily="2" charset="-122"/>
                <a:ea typeface="宋体" panose="02010600030101010101" pitchFamily="2" charset="-122"/>
              </a:rPr>
              <a:t>    运输服务方案比较表</a:t>
            </a:r>
          </a:p>
        </p:txBody>
      </p:sp>
      <p:graphicFrame>
        <p:nvGraphicFramePr>
          <p:cNvPr id="4" name="表格 3"/>
          <p:cNvGraphicFramePr>
            <a:graphicFrameLocks noGrp="1"/>
          </p:cNvGraphicFramePr>
          <p:nvPr/>
        </p:nvGraphicFramePr>
        <p:xfrm>
          <a:off x="323528" y="1129308"/>
          <a:ext cx="8244409" cy="4160520"/>
        </p:xfrm>
        <a:graphic>
          <a:graphicData uri="http://schemas.openxmlformats.org/drawingml/2006/table">
            <a:tbl>
              <a:tblPr firstRow="1" bandRow="1">
                <a:tableStyleId>{5C22544A-7EE6-4342-B048-85BDC9FD1C3A}</a:tableStyleId>
              </a:tblPr>
              <a:tblGrid>
                <a:gridCol w="706664"/>
                <a:gridCol w="1334809"/>
                <a:gridCol w="1558927"/>
                <a:gridCol w="1512168"/>
                <a:gridCol w="1512168"/>
                <a:gridCol w="1619673"/>
              </a:tblGrid>
              <a:tr h="370840">
                <a:tc rowSpan="2">
                  <a:txBody>
                    <a:bodyPr/>
                    <a:lstStyle/>
                    <a:p>
                      <a:r>
                        <a:rPr lang="zh-CN" altLang="en-US" sz="1600" dirty="0" smtClean="0">
                          <a:solidFill>
                            <a:schemeClr val="tx1"/>
                          </a:solidFill>
                          <a:latin typeface="宋体" pitchFamily="2" charset="-122"/>
                          <a:ea typeface="宋体" pitchFamily="2" charset="-122"/>
                        </a:rPr>
                        <a:t>成本类型</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CN" altLang="en-US" sz="1600" dirty="0" smtClean="0">
                          <a:solidFill>
                            <a:schemeClr val="tx1"/>
                          </a:solidFill>
                          <a:latin typeface="宋体" pitchFamily="2" charset="-122"/>
                          <a:ea typeface="宋体" pitchFamily="2" charset="-122"/>
                        </a:rPr>
                        <a:t>计算方法</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r>
                        <a:rPr lang="zh-CN" altLang="en-US" sz="1600" dirty="0" smtClean="0">
                          <a:solidFill>
                            <a:schemeClr val="tx1"/>
                          </a:solidFill>
                          <a:latin typeface="宋体" pitchFamily="2" charset="-122"/>
                          <a:ea typeface="宋体" pitchFamily="2" charset="-122"/>
                        </a:rPr>
                        <a:t>运输服务方案</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zh-CN" altLang="en-US"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铁路</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驮背运输</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卡车</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航空</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600" dirty="0" smtClean="0">
                          <a:solidFill>
                            <a:schemeClr val="tx1"/>
                          </a:solidFill>
                          <a:latin typeface="宋体" pitchFamily="2" charset="-122"/>
                          <a:ea typeface="宋体" pitchFamily="2" charset="-122"/>
                        </a:rPr>
                        <a:t>运输</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R×D</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0.10×700000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=70000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0.15×700000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=105000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0.2×700000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=140000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1.4×700000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=980000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600" dirty="0" smtClean="0">
                          <a:solidFill>
                            <a:schemeClr val="tx1"/>
                          </a:solidFill>
                          <a:latin typeface="宋体" pitchFamily="2" charset="-122"/>
                          <a:ea typeface="宋体" pitchFamily="2" charset="-122"/>
                        </a:rPr>
                        <a:t>在途存货</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ICDT/365</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0.30×30×700000×21</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/363465</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0.30×30×700000×14</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/365=241644</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0.30×30×700000×5</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/365=86301</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0.30×30×700000×2</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/365=34521</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600" dirty="0" smtClean="0">
                          <a:solidFill>
                            <a:schemeClr val="tx1"/>
                          </a:solidFill>
                          <a:latin typeface="宋体" pitchFamily="2" charset="-122"/>
                          <a:ea typeface="宋体" pitchFamily="2" charset="-122"/>
                        </a:rPr>
                        <a:t>工厂存货</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ICQ/2</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0.30×30×100000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=900000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0.30×30×50000×0.93</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=418500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0.30×30×50000×0.84</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=378000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0.30×30×25000×0.81</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=182250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1600" dirty="0" smtClean="0">
                          <a:solidFill>
                            <a:schemeClr val="tx1"/>
                          </a:solidFill>
                          <a:latin typeface="宋体" pitchFamily="2" charset="-122"/>
                          <a:ea typeface="宋体" pitchFamily="2" charset="-122"/>
                        </a:rPr>
                        <a:t>仓库存货</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ICQ/2</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0.30×30.1×100000</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=903000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0.30×30.15×50000×0.93</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=420593</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0.30×30.2×50000×0.84</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=380520</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0.30×31.4×25000×0.81</a:t>
                      </a:r>
                      <a:r>
                        <a:rPr lang="zh-CN" altLang="en-US" sz="1600" dirty="0" smtClean="0">
                          <a:solidFill>
                            <a:schemeClr val="tx1"/>
                          </a:solidFill>
                          <a:latin typeface="宋体" pitchFamily="2" charset="-122"/>
                          <a:ea typeface="宋体" pitchFamily="2" charset="-122"/>
                        </a:rPr>
                        <a:t>）</a:t>
                      </a:r>
                      <a:r>
                        <a:rPr lang="en-US" altLang="zh-CN" sz="1600" dirty="0" smtClean="0">
                          <a:solidFill>
                            <a:schemeClr val="tx1"/>
                          </a:solidFill>
                          <a:latin typeface="宋体" pitchFamily="2" charset="-122"/>
                          <a:ea typeface="宋体" pitchFamily="2" charset="-122"/>
                        </a:rPr>
                        <a:t>=190755</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600" dirty="0" smtClean="0">
                          <a:solidFill>
                            <a:schemeClr val="tx1"/>
                          </a:solidFill>
                          <a:latin typeface="宋体" pitchFamily="2" charset="-122"/>
                          <a:ea typeface="宋体" pitchFamily="2" charset="-122"/>
                        </a:rPr>
                        <a:t>总成本</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2235465</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1185737</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984821</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1600" dirty="0" smtClean="0">
                          <a:solidFill>
                            <a:schemeClr val="tx1"/>
                          </a:solidFill>
                          <a:latin typeface="宋体" pitchFamily="2" charset="-122"/>
                          <a:ea typeface="宋体" pitchFamily="2" charset="-122"/>
                        </a:rPr>
                        <a:t>1387526</a:t>
                      </a:r>
                      <a:endParaRPr lang="zh-CN" altLang="en-US" sz="16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827584" y="1629296"/>
            <a:ext cx="7560840" cy="1200329"/>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通过计算可知，在四种运输服务方案中，卡车运输的总成本最低，因此应选择卡车运输。</a:t>
            </a:r>
          </a:p>
        </p:txBody>
      </p:sp>
      <p:pic>
        <p:nvPicPr>
          <p:cNvPr id="4098" name="Picture 2"/>
          <p:cNvPicPr>
            <a:picLocks noChangeAspect="1" noChangeArrowheads="1"/>
          </p:cNvPicPr>
          <p:nvPr/>
        </p:nvPicPr>
        <p:blipFill>
          <a:blip r:embed="rId2" cstate="print"/>
          <a:srcRect/>
          <a:stretch>
            <a:fillRect/>
          </a:stretch>
        </p:blipFill>
        <p:spPr bwMode="auto">
          <a:xfrm>
            <a:off x="5220072" y="2785492"/>
            <a:ext cx="2736304" cy="225074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BF53AD2-48C9-49A6-90CE-282DCE0B37DA}"/>
              </a:ext>
            </a:extLst>
          </p:cNvPr>
          <p:cNvSpPr txBox="1"/>
          <p:nvPr/>
        </p:nvSpPr>
        <p:spPr>
          <a:xfrm>
            <a:off x="341784" y="616541"/>
            <a:ext cx="6534472"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、物流运输方式的决策方法</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580572" y="1361381"/>
            <a:ext cx="7786646" cy="3512343"/>
          </a:xfrm>
          <a:prstGeom prst="rect">
            <a:avLst/>
          </a:prstGeom>
          <a:noFill/>
          <a:ln w="9525">
            <a:noFill/>
            <a:miter lim="800000"/>
            <a:headEnd/>
            <a:tailEnd/>
          </a:ln>
        </p:spPr>
        <p:txBody>
          <a:bodyPr lIns="76932" tIns="38466" rIns="76932" bIns="38466"/>
          <a:lstStyle/>
          <a:p>
            <a:pPr indent="371301" eaLnBrk="0" fontAlgn="base" hangingPunct="0">
              <a:lnSpc>
                <a:spcPct val="1500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2</a:t>
            </a:r>
            <a:r>
              <a:rPr lang="zh-CN" altLang="en-US" sz="2400" b="1" kern="0" dirty="0" smtClean="0">
                <a:solidFill>
                  <a:srgbClr val="FF0000"/>
                </a:solidFill>
                <a:latin typeface="宋体" pitchFamily="2" charset="-122"/>
                <a:ea typeface="宋体" pitchFamily="2" charset="-122"/>
              </a:rPr>
              <a:t>）定量分析法</a:t>
            </a:r>
            <a:endParaRPr lang="en-US" altLang="zh-CN" sz="2400" b="1" kern="0" dirty="0">
              <a:solidFill>
                <a:srgbClr val="FF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  </a:t>
            </a:r>
            <a:r>
              <a:rPr lang="en-US" altLang="zh-CN" sz="2400" b="1" kern="0" dirty="0" smtClean="0">
                <a:solidFill>
                  <a:srgbClr val="000000"/>
                </a:solidFill>
                <a:latin typeface="宋体" pitchFamily="2" charset="-122"/>
                <a:ea typeface="宋体" pitchFamily="2" charset="-122"/>
              </a:rPr>
              <a:t>2</a:t>
            </a:r>
            <a:r>
              <a:rPr lang="zh-CN" altLang="en-US" sz="2400" b="1" kern="0" dirty="0" smtClean="0">
                <a:solidFill>
                  <a:srgbClr val="000000"/>
                </a:solidFill>
                <a:latin typeface="宋体" pitchFamily="2" charset="-122"/>
                <a:ea typeface="宋体" pitchFamily="2" charset="-122"/>
              </a:rPr>
              <a:t>）竞争因素决定法</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  净利润</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毛利</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运输成本</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000000"/>
                </a:solidFill>
                <a:latin typeface="宋体" pitchFamily="2" charset="-122"/>
                <a:ea typeface="宋体" pitchFamily="2" charset="-122"/>
              </a:rPr>
              <a:t>  毛利</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销售量*单价*利润率</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en-US" altLang="zh-CN" sz="2400" kern="0" dirty="0" smtClean="0">
                <a:solidFill>
                  <a:srgbClr val="000000"/>
                </a:solidFill>
                <a:latin typeface="宋体" pitchFamily="2" charset="-122"/>
                <a:ea typeface="宋体" pitchFamily="2" charset="-122"/>
              </a:rPr>
              <a:t>  </a:t>
            </a:r>
            <a:r>
              <a:rPr lang="zh-CN" altLang="en-US" sz="2400" kern="0" dirty="0" smtClean="0">
                <a:solidFill>
                  <a:srgbClr val="000000"/>
                </a:solidFill>
                <a:latin typeface="宋体" pitchFamily="2" charset="-122"/>
                <a:ea typeface="宋体" pitchFamily="2" charset="-122"/>
              </a:rPr>
              <a:t>运输成本</a:t>
            </a:r>
            <a:r>
              <a:rPr lang="en-US" altLang="zh-CN" sz="2400" kern="0" dirty="0" smtClean="0">
                <a:solidFill>
                  <a:srgbClr val="000000"/>
                </a:solidFill>
                <a:latin typeface="宋体" pitchFamily="2" charset="-122"/>
                <a:ea typeface="宋体" pitchFamily="2" charset="-122"/>
              </a:rPr>
              <a:t>=</a:t>
            </a:r>
            <a:r>
              <a:rPr lang="zh-CN" altLang="en-US" sz="2400" kern="0" dirty="0" smtClean="0">
                <a:solidFill>
                  <a:srgbClr val="000000"/>
                </a:solidFill>
                <a:latin typeface="宋体" pitchFamily="2" charset="-122"/>
                <a:ea typeface="宋体" pitchFamily="2" charset="-122"/>
              </a:rPr>
              <a:t>运费率*销售量</a:t>
            </a:r>
            <a:endParaRPr lang="en-US" altLang="zh-CN" sz="2400" kern="0" dirty="0" smtClean="0">
              <a:solidFill>
                <a:srgbClr val="000000"/>
              </a:solidFill>
              <a:latin typeface="宋体" pitchFamily="2" charset="-122"/>
              <a:ea typeface="宋体" pitchFamily="2" charset="-122"/>
            </a:endParaRPr>
          </a:p>
          <a:p>
            <a:pPr indent="371301" eaLnBrk="0" fontAlgn="base" hangingPunct="0">
              <a:lnSpc>
                <a:spcPct val="150000"/>
              </a:lnSpc>
              <a:spcAft>
                <a:spcPct val="0"/>
              </a:spcAft>
              <a:buClr>
                <a:srgbClr val="BBE0E3"/>
              </a:buClr>
              <a:buSzPct val="70000"/>
              <a:defRPr/>
            </a:pPr>
            <a:r>
              <a:rPr lang="zh-CN" altLang="en-US" sz="2400" kern="0" dirty="0" smtClean="0">
                <a:solidFill>
                  <a:srgbClr val="FF0000"/>
                </a:solidFill>
                <a:latin typeface="宋体" pitchFamily="2" charset="-122"/>
                <a:ea typeface="宋体" pitchFamily="2" charset="-122"/>
              </a:rPr>
              <a:t>  </a:t>
            </a:r>
          </a:p>
          <a:p>
            <a:pPr indent="371301" eaLnBrk="0" fontAlgn="base" hangingPunct="0">
              <a:lnSpc>
                <a:spcPct val="150000"/>
              </a:lnSpc>
              <a:spcAft>
                <a:spcPct val="0"/>
              </a:spcAft>
              <a:buClr>
                <a:srgbClr val="BBE0E3"/>
              </a:buClr>
              <a:buSzPct val="70000"/>
              <a:defRPr/>
            </a:pPr>
            <a:endParaRPr lang="en-US" altLang="zh-CN" sz="2400" kern="0" dirty="0" smtClean="0">
              <a:solidFill>
                <a:srgbClr val="000000"/>
              </a:solidFill>
              <a:latin typeface="宋体" pitchFamily="2" charset="-122"/>
              <a:ea typeface="宋体" pitchFamily="2" charset="-122"/>
            </a:endParaRPr>
          </a:p>
        </p:txBody>
      </p:sp>
      <p:pic>
        <p:nvPicPr>
          <p:cNvPr id="3074" name="Picture 2"/>
          <p:cNvPicPr>
            <a:picLocks noChangeAspect="1" noChangeArrowheads="1"/>
          </p:cNvPicPr>
          <p:nvPr/>
        </p:nvPicPr>
        <p:blipFill>
          <a:blip r:embed="rId2" cstate="print"/>
          <a:srcRect/>
          <a:stretch>
            <a:fillRect/>
          </a:stretch>
        </p:blipFill>
        <p:spPr bwMode="auto">
          <a:xfrm>
            <a:off x="5724128" y="2281436"/>
            <a:ext cx="1866900" cy="1371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481236"/>
            <a:ext cx="504056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例</a:t>
            </a:r>
            <a:endParaRPr lang="zh-CN" altLang="en-US" sz="2800" b="1" dirty="0">
              <a:solidFill>
                <a:srgbClr val="7030A0"/>
              </a:solidFill>
              <a:latin typeface="宋体" pitchFamily="2" charset="-122"/>
              <a:ea typeface="宋体" pitchFamily="2" charset="-122"/>
            </a:endParaRPr>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1115616" y="1085557"/>
            <a:ext cx="7560840" cy="4447628"/>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某制造商分别从两个供应商购买了共</a:t>
            </a:r>
            <a:r>
              <a:rPr lang="en-US" altLang="zh-CN" sz="2400" dirty="0" smtClean="0">
                <a:latin typeface="宋体" panose="02010600030101010101" pitchFamily="2" charset="-122"/>
                <a:ea typeface="宋体" panose="02010600030101010101" pitchFamily="2" charset="-122"/>
              </a:rPr>
              <a:t>3000</a:t>
            </a:r>
            <a:r>
              <a:rPr lang="zh-CN" altLang="en-US" sz="2400" dirty="0" smtClean="0">
                <a:latin typeface="宋体" panose="02010600030101010101" pitchFamily="2" charset="-122"/>
                <a:ea typeface="宋体" panose="02010600030101010101" pitchFamily="2" charset="-122"/>
              </a:rPr>
              <a:t>个配件，每个配件单价</a:t>
            </a:r>
            <a:r>
              <a:rPr lang="en-US" altLang="zh-CN" sz="2400" dirty="0" smtClean="0">
                <a:latin typeface="宋体" panose="02010600030101010101" pitchFamily="2" charset="-122"/>
                <a:ea typeface="宋体" panose="02010600030101010101" pitchFamily="2" charset="-122"/>
              </a:rPr>
              <a:t>100</a:t>
            </a:r>
            <a:r>
              <a:rPr lang="zh-CN" altLang="en-US" sz="2400" dirty="0" smtClean="0">
                <a:latin typeface="宋体" panose="02010600030101010101" pitchFamily="2" charset="-122"/>
                <a:ea typeface="宋体" panose="02010600030101010101" pitchFamily="2" charset="-122"/>
              </a:rPr>
              <a:t>元。目前这</a:t>
            </a:r>
            <a:r>
              <a:rPr lang="en-US" altLang="zh-CN" sz="2400" dirty="0" smtClean="0">
                <a:latin typeface="宋体" panose="02010600030101010101" pitchFamily="2" charset="-122"/>
                <a:ea typeface="宋体" panose="02010600030101010101" pitchFamily="2" charset="-122"/>
              </a:rPr>
              <a:t>3000</a:t>
            </a:r>
            <a:r>
              <a:rPr lang="zh-CN" altLang="en-US" sz="2400" dirty="0" smtClean="0">
                <a:latin typeface="宋体" panose="02010600030101010101" pitchFamily="2" charset="-122"/>
                <a:ea typeface="宋体" panose="02010600030101010101" pitchFamily="2" charset="-122"/>
              </a:rPr>
              <a:t>个配件是由两个供应商平均提供的，如供应商缩短运达时间，则可以多得到交易份额，每缩短一天，可从总交易量中多得</a:t>
            </a:r>
            <a:r>
              <a:rPr lang="en-US" altLang="zh-CN" sz="2400" dirty="0" smtClean="0">
                <a:latin typeface="宋体" panose="02010600030101010101" pitchFamily="2" charset="-122"/>
                <a:ea typeface="宋体" panose="02010600030101010101" pitchFamily="2" charset="-122"/>
              </a:rPr>
              <a:t>5</a:t>
            </a:r>
            <a:r>
              <a:rPr lang="zh-CN" altLang="en-US" sz="2400" dirty="0" smtClean="0">
                <a:latin typeface="宋体" panose="02010600030101010101" pitchFamily="2" charset="-122"/>
                <a:ea typeface="宋体" panose="02010600030101010101" pitchFamily="2" charset="-122"/>
              </a:rPr>
              <a:t>％的份额，即</a:t>
            </a:r>
            <a:r>
              <a:rPr lang="en-US" altLang="zh-CN" sz="2400" dirty="0" smtClean="0">
                <a:latin typeface="宋体" panose="02010600030101010101" pitchFamily="2" charset="-122"/>
                <a:ea typeface="宋体" panose="02010600030101010101" pitchFamily="2" charset="-122"/>
              </a:rPr>
              <a:t>150</a:t>
            </a:r>
            <a:r>
              <a:rPr lang="zh-CN" altLang="en-US" sz="2400" dirty="0" smtClean="0">
                <a:latin typeface="宋体" panose="02010600030101010101" pitchFamily="2" charset="-122"/>
                <a:ea typeface="宋体" panose="02010600030101010101" pitchFamily="2" charset="-122"/>
              </a:rPr>
              <a:t>个配件。供应商从每个配件可赚得占配件价格（不包括运输费用）</a:t>
            </a:r>
            <a:r>
              <a:rPr lang="en-US" altLang="zh-CN" sz="2400" dirty="0" smtClean="0">
                <a:latin typeface="宋体" panose="02010600030101010101" pitchFamily="2" charset="-122"/>
                <a:ea typeface="宋体" panose="02010600030101010101" pitchFamily="2" charset="-122"/>
              </a:rPr>
              <a:t>20</a:t>
            </a:r>
            <a:r>
              <a:rPr lang="zh-CN" altLang="en-US" sz="2400" dirty="0" smtClean="0">
                <a:latin typeface="宋体" panose="02010600030101010101" pitchFamily="2" charset="-122"/>
                <a:ea typeface="宋体" panose="02010600030101010101" pitchFamily="2" charset="-122"/>
              </a:rPr>
              <a:t>％利润。于是供应商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考虑，如将运输方式从铁路转到卡车运输或航空运输是否有利可图。各种运输方式的运费率和运达时间如表所示</a:t>
            </a:r>
            <a:endParaRPr lang="zh-CN" altLang="en-US" sz="2400" dirty="0"/>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187625" y="2537460"/>
          <a:ext cx="6408711" cy="1463040"/>
        </p:xfrm>
        <a:graphic>
          <a:graphicData uri="http://schemas.openxmlformats.org/drawingml/2006/table">
            <a:tbl>
              <a:tblPr/>
              <a:tblGrid>
                <a:gridCol w="1735501"/>
                <a:gridCol w="2621242"/>
                <a:gridCol w="2051968"/>
              </a:tblGrid>
              <a:tr h="0">
                <a:tc>
                  <a:txBody>
                    <a:bodyPr/>
                    <a:lstStyle/>
                    <a:p>
                      <a:pPr algn="ctr">
                        <a:spcBef>
                          <a:spcPts val="600"/>
                        </a:spcBef>
                        <a:spcAft>
                          <a:spcPts val="600"/>
                        </a:spcAft>
                      </a:pPr>
                      <a:r>
                        <a:rPr lang="zh-CN" sz="2400" kern="100">
                          <a:latin typeface="宋体" pitchFamily="2" charset="-122"/>
                          <a:ea typeface="宋体" pitchFamily="2" charset="-122"/>
                          <a:cs typeface="Times New Roman"/>
                        </a:rPr>
                        <a:t>运输方式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运费率（元</a:t>
                      </a:r>
                      <a:r>
                        <a:rPr lang="en-US" sz="2400" kern="100">
                          <a:latin typeface="宋体" pitchFamily="2" charset="-122"/>
                          <a:ea typeface="宋体" pitchFamily="2" charset="-122"/>
                          <a:cs typeface="Times New Roman"/>
                        </a:rPr>
                        <a:t>/</a:t>
                      </a:r>
                      <a:r>
                        <a:rPr lang="zh-CN" sz="2400" kern="100">
                          <a:latin typeface="宋体" pitchFamily="2" charset="-122"/>
                          <a:ea typeface="宋体" pitchFamily="2" charset="-122"/>
                          <a:cs typeface="Times New Roman"/>
                        </a:rPr>
                        <a:t>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运达时间（天）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铁路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2.50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7</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卡车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4</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航空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10.35</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2</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051720" y="1777380"/>
            <a:ext cx="4801314" cy="461665"/>
          </a:xfrm>
          <a:prstGeom prst="rect">
            <a:avLst/>
          </a:prstGeom>
        </p:spPr>
        <p:txBody>
          <a:bodyPr wrap="none">
            <a:spAutoFit/>
          </a:bodyPr>
          <a:lstStyle/>
          <a:p>
            <a:r>
              <a:rPr lang="zh-CN" altLang="zh-CN" sz="2400" b="1" dirty="0" smtClean="0">
                <a:latin typeface="宋体" pitchFamily="2" charset="-122"/>
                <a:ea typeface="宋体" pitchFamily="2" charset="-122"/>
              </a:rPr>
              <a:t>各种运输方式运费率和运达时间表</a:t>
            </a:r>
            <a:endParaRPr lang="zh-CN" altLang="zh-CN" sz="2400" b="1" dirty="0">
              <a:latin typeface="宋体" pitchFamily="2" charset="-122"/>
              <a:ea typeface="宋体"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481236"/>
            <a:ext cx="5040560"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解</a:t>
            </a:r>
            <a:endParaRPr lang="zh-CN" altLang="en-US" sz="2800" b="1" dirty="0">
              <a:solidFill>
                <a:srgbClr val="7030A0"/>
              </a:solidFill>
              <a:latin typeface="宋体" pitchFamily="2" charset="-122"/>
              <a:ea typeface="宋体" pitchFamily="2" charset="-122"/>
            </a:endParaRPr>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1115616" y="1085557"/>
            <a:ext cx="7560840" cy="1677639"/>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显然，供应商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只是根据他可能获得的潜在利润来对运输方式进行选择决策。如表所示是供应商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使用不同的运输方式可能获得的预期利润。</a:t>
            </a:r>
            <a:endParaRPr lang="zh-CN" altLang="en-US" sz="2400" dirty="0"/>
          </a:p>
        </p:txBody>
      </p:sp>
      <p:graphicFrame>
        <p:nvGraphicFramePr>
          <p:cNvPr id="8" name="表格 7"/>
          <p:cNvGraphicFramePr>
            <a:graphicFrameLocks noGrp="1"/>
          </p:cNvGraphicFramePr>
          <p:nvPr/>
        </p:nvGraphicFramePr>
        <p:xfrm>
          <a:off x="827584" y="2971800"/>
          <a:ext cx="7848872" cy="1524000"/>
        </p:xfrm>
        <a:graphic>
          <a:graphicData uri="http://schemas.openxmlformats.org/drawingml/2006/table">
            <a:tbl>
              <a:tblPr/>
              <a:tblGrid>
                <a:gridCol w="1569406"/>
                <a:gridCol w="1569406"/>
                <a:gridCol w="1569406"/>
                <a:gridCol w="1570327"/>
                <a:gridCol w="1570327"/>
              </a:tblGrid>
              <a:tr h="0">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运输方式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配件销售量（件）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毛利（元）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运输成本核算（元）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净利润（元）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铁路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1500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30000.00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3750.00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26250.00</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卡车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1950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39000.00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11700.00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27300.00</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6700" algn="l">
                        <a:spcBef>
                          <a:spcPts val="600"/>
                        </a:spcBef>
                        <a:spcAft>
                          <a:spcPts val="600"/>
                        </a:spcAft>
                      </a:pPr>
                      <a:r>
                        <a:rPr lang="zh-CN" sz="2000" kern="100">
                          <a:latin typeface="宋体" pitchFamily="2" charset="-122"/>
                          <a:ea typeface="宋体" pitchFamily="2" charset="-122"/>
                          <a:cs typeface="Times New Roman"/>
                        </a:rPr>
                        <a:t>航空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2250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45000.00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a:latin typeface="宋体" pitchFamily="2" charset="-122"/>
                          <a:ea typeface="宋体" pitchFamily="2" charset="-122"/>
                          <a:cs typeface="Times New Roman"/>
                        </a:rPr>
                        <a:t>23287.50 </a:t>
                      </a:r>
                      <a:endParaRPr lang="zh-CN" sz="20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6700" algn="l">
                        <a:spcBef>
                          <a:spcPts val="600"/>
                        </a:spcBef>
                        <a:spcAft>
                          <a:spcPts val="600"/>
                        </a:spcAft>
                      </a:pPr>
                      <a:r>
                        <a:rPr lang="en-US" sz="2000" kern="100" dirty="0">
                          <a:latin typeface="宋体" pitchFamily="2" charset="-122"/>
                          <a:ea typeface="宋体" pitchFamily="2" charset="-122"/>
                          <a:cs typeface="Times New Roman"/>
                        </a:rPr>
                        <a:t>21712.50</a:t>
                      </a:r>
                      <a:endParaRPr lang="zh-CN" sz="20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F3E6B61-C146-4AD6-ADE4-56EC001ACF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a16="http://schemas.microsoft.com/office/drawing/2014/main" xmlns="" id="{96F5D61F-9773-4DE5-8B19-11A98155402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a16="http://schemas.microsoft.com/office/drawing/2014/main" xmlns="" id="{CE713D77-2F54-432E-A2B0-C14C687FB496}"/>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a16="http://schemas.microsoft.com/office/drawing/2014/main" xmlns="" id="{57AFDE6B-3FA8-4FDD-9611-25947519A018}"/>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2742774" y="3068777"/>
            <a:ext cx="482352" cy="482352"/>
          </a:xfrm>
          <a:prstGeom prst="rect">
            <a:avLst/>
          </a:prstGeom>
        </p:spPr>
      </p:pic>
      <p:sp>
        <p:nvSpPr>
          <p:cNvPr id="17" name="文本框 16">
            <a:extLst>
              <a:ext uri="{FF2B5EF4-FFF2-40B4-BE49-F238E27FC236}">
                <a16:creationId xmlns:a16="http://schemas.microsoft.com/office/drawing/2014/main" xmlns=""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a16="http://schemas.microsoft.com/office/drawing/2014/main" xmlns="" id="{DBE2DE14-230E-4017-9184-896A866434DD}"/>
              </a:ext>
            </a:extLst>
          </p:cNvPr>
          <p:cNvSpPr txBox="1"/>
          <p:nvPr/>
        </p:nvSpPr>
        <p:spPr>
          <a:xfrm>
            <a:off x="3491880" y="1633364"/>
            <a:ext cx="403244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任务一：物流运</a:t>
            </a:r>
            <a:r>
              <a:rPr lang="zh-CN" altLang="en-US" sz="2400" b="1" dirty="0" smtClean="0">
                <a:latin typeface="宋体" pitchFamily="2" charset="-122"/>
                <a:ea typeface="宋体" pitchFamily="2" charset="-122"/>
              </a:rPr>
              <a:t>输方式决策</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a16="http://schemas.microsoft.com/office/drawing/2014/main" xmlns=""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：物流运输车辆运行路线决策</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392E543B-D2C6-4367-902E-01BEBFA9AE99}"/>
              </a:ext>
            </a:extLst>
          </p:cNvPr>
          <p:cNvSpPr txBox="1"/>
          <p:nvPr/>
        </p:nvSpPr>
        <p:spPr>
          <a:xfrm>
            <a:off x="3491880" y="2353444"/>
            <a:ext cx="417646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任务二：物流运</a:t>
            </a:r>
            <a:r>
              <a:rPr lang="zh-CN" altLang="en-US" sz="2400" b="1" dirty="0" smtClean="0">
                <a:latin typeface="宋体" pitchFamily="2" charset="-122"/>
                <a:ea typeface="宋体" pitchFamily="2" charset="-122"/>
              </a:rPr>
              <a:t>输路线决策</a:t>
            </a:r>
            <a:endParaRPr lang="zh-CN" altLang="en-US" sz="2400" b="1" dirty="0">
              <a:latin typeface="宋体" pitchFamily="2" charset="-122"/>
              <a:ea typeface="宋体" pitchFamily="2" charset="-122"/>
            </a:endParaRPr>
          </a:p>
        </p:txBody>
      </p:sp>
      <p:sp>
        <p:nvSpPr>
          <p:cNvPr id="26" name="矩形 25">
            <a:extLst>
              <a:ext uri="{FF2B5EF4-FFF2-40B4-BE49-F238E27FC236}">
                <a16:creationId xmlns:a16="http://schemas.microsoft.com/office/drawing/2014/main" xmlns="" id="{810FAAC4-2946-4187-AE48-B2616F293B3B}"/>
              </a:ext>
            </a:extLst>
          </p:cNvPr>
          <p:cNvSpPr/>
          <p:nvPr/>
        </p:nvSpPr>
        <p:spPr>
          <a:xfrm>
            <a:off x="467544" y="1057300"/>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546099"/>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项目十一   物流运输决策</a:t>
            </a:r>
            <a:endParaRPr lang="zh-CN" altLang="en-US" sz="3600" dirty="0">
              <a:solidFill>
                <a:srgbClr val="FF000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569643"/>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a:t>
            </a:r>
            <a:endParaRPr lang="zh-CN" altLang="en-US" sz="2400" dirty="0"/>
          </a:p>
        </p:txBody>
      </p:sp>
      <p:sp>
        <p:nvSpPr>
          <p:cNvPr id="6" name="文本框 4">
            <a:extLst>
              <a:ext uri="{FF2B5EF4-FFF2-40B4-BE49-F238E27FC236}">
                <a16:creationId xmlns:a16="http://schemas.microsoft.com/office/drawing/2014/main" xmlns="" id="{32D54AE4-04A4-491F-8416-88FF9124829A}"/>
              </a:ext>
            </a:extLst>
          </p:cNvPr>
          <p:cNvSpPr txBox="1"/>
          <p:nvPr/>
        </p:nvSpPr>
        <p:spPr>
          <a:xfrm>
            <a:off x="827584" y="1629296"/>
            <a:ext cx="7560840" cy="3329758"/>
          </a:xfrm>
          <a:prstGeom prst="rect">
            <a:avLst/>
          </a:prstGeom>
          <a:noFill/>
        </p:spPr>
        <p:txBody>
          <a:bodyPr wrap="square" rtlCol="0">
            <a:spAutoFit/>
          </a:bodyPr>
          <a:lstStyle/>
          <a:p>
            <a:pPr indent="457200">
              <a:lnSpc>
                <a:spcPct val="150000"/>
              </a:lnSpc>
            </a:pPr>
            <a:r>
              <a:rPr lang="zh-CN" altLang="en-US" sz="2400" dirty="0" smtClean="0">
                <a:latin typeface="宋体" panose="02010600030101010101" pitchFamily="2" charset="-122"/>
                <a:ea typeface="宋体" panose="02010600030101010101" pitchFamily="2" charset="-122"/>
              </a:rPr>
              <a:t>如果制造商对能提供更好运输服务的供应商给予更多份额的交易的承诺实现，则供应商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应当选择卡车运输。当然，与此同时供应商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要密切注意供应商</a:t>
            </a:r>
            <a:r>
              <a:rPr lang="en-US" altLang="zh-CN" sz="2400" dirty="0" smtClean="0">
                <a:latin typeface="宋体" panose="02010600030101010101" pitchFamily="2" charset="-122"/>
                <a:ea typeface="宋体" panose="02010600030101010101" pitchFamily="2" charset="-122"/>
              </a:rPr>
              <a:t>B</a:t>
            </a:r>
            <a:r>
              <a:rPr lang="zh-CN" altLang="en-US" sz="2400" dirty="0" smtClean="0">
                <a:latin typeface="宋体" panose="02010600030101010101" pitchFamily="2" charset="-122"/>
                <a:ea typeface="宋体" panose="02010600030101010101" pitchFamily="2" charset="-122"/>
              </a:rPr>
              <a:t>可能做出的竞争反应行为，如果出现这种情况，则可能削弱供应商</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可能获得的利益，甚至化为泡影。</a:t>
            </a:r>
          </a:p>
          <a:p>
            <a:pPr indent="457200">
              <a:lnSpc>
                <a:spcPct val="150000"/>
              </a:lnSpc>
            </a:pPr>
            <a:endParaRPr lang="zh-CN" altLang="en-US" sz="2400" dirty="0" smtClean="0">
              <a:latin typeface="宋体" panose="02010600030101010101" pitchFamily="2" charset="-122"/>
              <a:ea typeface="宋体" panose="02010600030101010101" pitchFamily="2" charset="-122"/>
            </a:endParaRPr>
          </a:p>
        </p:txBody>
      </p:sp>
      <p:pic>
        <p:nvPicPr>
          <p:cNvPr id="5122" name="Picture 2"/>
          <p:cNvPicPr>
            <a:picLocks noChangeAspect="1" noChangeArrowheads="1"/>
          </p:cNvPicPr>
          <p:nvPr/>
        </p:nvPicPr>
        <p:blipFill>
          <a:blip r:embed="rId2" cstate="print"/>
          <a:srcRect/>
          <a:stretch>
            <a:fillRect/>
          </a:stretch>
        </p:blipFill>
        <p:spPr bwMode="auto">
          <a:xfrm>
            <a:off x="179512" y="265212"/>
            <a:ext cx="1914525" cy="15335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32D54AE4-04A4-491F-8416-88FF9124829A}"/>
              </a:ext>
            </a:extLst>
          </p:cNvPr>
          <p:cNvSpPr txBox="1"/>
          <p:nvPr/>
        </p:nvSpPr>
        <p:spPr>
          <a:xfrm>
            <a:off x="1115616" y="1013549"/>
            <a:ext cx="7128792" cy="4981172"/>
          </a:xfrm>
          <a:prstGeom prst="rect">
            <a:avLst/>
          </a:prstGeom>
          <a:noFill/>
        </p:spPr>
        <p:txBody>
          <a:bodyPr wrap="square" rtlCol="0">
            <a:spAutoFit/>
          </a:bodyPr>
          <a:lstStyle/>
          <a:p>
            <a:pPr indent="457200">
              <a:lnSpc>
                <a:spcPts val="3500"/>
              </a:lnSpc>
            </a:pPr>
            <a:r>
              <a:rPr lang="zh-CN" altLang="en-US" sz="2400" dirty="0" smtClean="0">
                <a:latin typeface="宋体" panose="02010600030101010101" pitchFamily="2" charset="-122"/>
                <a:ea typeface="宋体" panose="02010600030101010101" pitchFamily="2" charset="-122"/>
              </a:rPr>
              <a:t>某制造商分别从两个供应商购买了共</a:t>
            </a:r>
            <a:r>
              <a:rPr lang="en-US" altLang="zh-CN" sz="2400" dirty="0" smtClean="0">
                <a:latin typeface="宋体" panose="02010600030101010101" pitchFamily="2" charset="-122"/>
                <a:ea typeface="宋体" panose="02010600030101010101" pitchFamily="2" charset="-122"/>
              </a:rPr>
              <a:t>5000</a:t>
            </a:r>
            <a:r>
              <a:rPr lang="zh-CN" altLang="en-US" sz="2400" dirty="0" smtClean="0">
                <a:latin typeface="宋体" panose="02010600030101010101" pitchFamily="2" charset="-122"/>
                <a:ea typeface="宋体" panose="02010600030101010101" pitchFamily="2" charset="-122"/>
              </a:rPr>
              <a:t>个配件，每个配件单价</a:t>
            </a:r>
            <a:r>
              <a:rPr lang="en-US" altLang="zh-CN" sz="2400" dirty="0" smtClean="0">
                <a:latin typeface="宋体" panose="02010600030101010101" pitchFamily="2" charset="-122"/>
                <a:ea typeface="宋体" panose="02010600030101010101" pitchFamily="2" charset="-122"/>
              </a:rPr>
              <a:t>200</a:t>
            </a:r>
            <a:r>
              <a:rPr lang="zh-CN" altLang="en-US" sz="2400" dirty="0" smtClean="0">
                <a:latin typeface="宋体" panose="02010600030101010101" pitchFamily="2" charset="-122"/>
                <a:ea typeface="宋体" panose="02010600030101010101" pitchFamily="2" charset="-122"/>
              </a:rPr>
              <a:t>元。目前这</a:t>
            </a:r>
            <a:r>
              <a:rPr lang="en-US" altLang="zh-CN" sz="2400" dirty="0" smtClean="0">
                <a:latin typeface="宋体" panose="02010600030101010101" pitchFamily="2" charset="-122"/>
                <a:ea typeface="宋体" panose="02010600030101010101" pitchFamily="2" charset="-122"/>
              </a:rPr>
              <a:t>5000</a:t>
            </a:r>
            <a:r>
              <a:rPr lang="zh-CN" altLang="en-US" sz="2400" dirty="0" smtClean="0">
                <a:latin typeface="宋体" panose="02010600030101010101" pitchFamily="2" charset="-122"/>
                <a:ea typeface="宋体" panose="02010600030101010101" pitchFamily="2" charset="-122"/>
              </a:rPr>
              <a:t>个配件是由两个供应商平均提供的。供应商从每个配件中可赚得占配件（不含运输费）</a:t>
            </a:r>
            <a:r>
              <a:rPr lang="en-US" altLang="zh-CN" sz="2400" dirty="0" smtClean="0">
                <a:latin typeface="宋体" panose="02010600030101010101" pitchFamily="2" charset="-122"/>
                <a:ea typeface="宋体" panose="02010600030101010101" pitchFamily="2" charset="-122"/>
              </a:rPr>
              <a:t>20%</a:t>
            </a:r>
            <a:r>
              <a:rPr lang="zh-CN" altLang="en-US" sz="2400" dirty="0" smtClean="0">
                <a:latin typeface="宋体" panose="02010600030101010101" pitchFamily="2" charset="-122"/>
                <a:ea typeface="宋体" panose="02010600030101010101" pitchFamily="2" charset="-122"/>
              </a:rPr>
              <a:t>的利润。如供应商缩短运达时间，则可以多得到交易份额，每缩短一天，可从交易量中多得</a:t>
            </a:r>
            <a:r>
              <a:rPr lang="en-US" altLang="zh-CN" sz="2400" dirty="0" smtClean="0">
                <a:latin typeface="宋体" panose="02010600030101010101" pitchFamily="2" charset="-122"/>
                <a:ea typeface="宋体" panose="02010600030101010101" pitchFamily="2" charset="-122"/>
              </a:rPr>
              <a:t>6%</a:t>
            </a:r>
            <a:r>
              <a:rPr lang="zh-CN" altLang="en-US" sz="2400" dirty="0" smtClean="0">
                <a:latin typeface="宋体" panose="02010600030101010101" pitchFamily="2" charset="-122"/>
                <a:ea typeface="宋体" panose="02010600030101010101" pitchFamily="2" charset="-122"/>
              </a:rPr>
              <a:t>的份额，即</a:t>
            </a:r>
            <a:r>
              <a:rPr lang="en-US" altLang="zh-CN" sz="2400" dirty="0" smtClean="0">
                <a:latin typeface="宋体" panose="02010600030101010101" pitchFamily="2" charset="-122"/>
                <a:ea typeface="宋体" panose="02010600030101010101" pitchFamily="2" charset="-122"/>
              </a:rPr>
              <a:t>300</a:t>
            </a:r>
            <a:r>
              <a:rPr lang="zh-CN" altLang="en-US" sz="2400" dirty="0" smtClean="0">
                <a:latin typeface="宋体" panose="02010600030101010101" pitchFamily="2" charset="-122"/>
                <a:ea typeface="宋体" panose="02010600030101010101" pitchFamily="2" charset="-122"/>
              </a:rPr>
              <a:t>个配件。假如供应商甲只把由于他缩短交货时间而带来的利润作为对运输方式选择的唯一决策，不考虑其他供应商的反应，请问将运输方式从铁路转到卡车或空运是否有利可图？（各种运输方式、运费率、运输时间如表所示）</a:t>
            </a:r>
          </a:p>
          <a:p>
            <a:pPr indent="457200">
              <a:lnSpc>
                <a:spcPts val="3500"/>
              </a:lnSpc>
            </a:pP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409228"/>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技能训练</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115616" y="1705372"/>
          <a:ext cx="6912768" cy="1463040"/>
        </p:xfrm>
        <a:graphic>
          <a:graphicData uri="http://schemas.openxmlformats.org/drawingml/2006/table">
            <a:tbl>
              <a:tblPr/>
              <a:tblGrid>
                <a:gridCol w="1872001"/>
                <a:gridCol w="2827407"/>
                <a:gridCol w="2213360"/>
              </a:tblGrid>
              <a:tr h="0">
                <a:tc>
                  <a:txBody>
                    <a:bodyPr/>
                    <a:lstStyle/>
                    <a:p>
                      <a:pPr algn="ctr">
                        <a:spcBef>
                          <a:spcPts val="600"/>
                        </a:spcBef>
                        <a:spcAft>
                          <a:spcPts val="600"/>
                        </a:spcAft>
                      </a:pPr>
                      <a:r>
                        <a:rPr lang="zh-CN" sz="2400" kern="100">
                          <a:latin typeface="宋体" pitchFamily="2" charset="-122"/>
                          <a:ea typeface="宋体" pitchFamily="2" charset="-122"/>
                          <a:cs typeface="Times New Roman"/>
                        </a:rPr>
                        <a:t>运输方式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运费率（元</a:t>
                      </a:r>
                      <a:r>
                        <a:rPr lang="en-US" sz="2400" kern="100">
                          <a:latin typeface="宋体" pitchFamily="2" charset="-122"/>
                          <a:ea typeface="宋体" pitchFamily="2" charset="-122"/>
                          <a:cs typeface="Times New Roman"/>
                        </a:rPr>
                        <a:t>/</a:t>
                      </a:r>
                      <a:r>
                        <a:rPr lang="zh-CN" sz="2400" kern="100">
                          <a:latin typeface="宋体" pitchFamily="2" charset="-122"/>
                          <a:ea typeface="宋体" pitchFamily="2" charset="-122"/>
                          <a:cs typeface="Times New Roman"/>
                        </a:rPr>
                        <a:t>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zh-CN" sz="2400" kern="100">
                          <a:latin typeface="宋体" pitchFamily="2" charset="-122"/>
                          <a:ea typeface="宋体" pitchFamily="2" charset="-122"/>
                          <a:cs typeface="Times New Roman"/>
                        </a:rPr>
                        <a:t>运达时间（天）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铁路</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2.50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6</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卡车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5.00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3</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Bef>
                          <a:spcPts val="600"/>
                        </a:spcBef>
                        <a:spcAft>
                          <a:spcPts val="600"/>
                        </a:spcAft>
                      </a:pPr>
                      <a:r>
                        <a:rPr lang="zh-CN" sz="2400" kern="100">
                          <a:latin typeface="宋体" pitchFamily="2" charset="-122"/>
                          <a:ea typeface="宋体" pitchFamily="2" charset="-122"/>
                          <a:cs typeface="Times New Roman"/>
                        </a:rPr>
                        <a:t>航空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a:latin typeface="宋体" pitchFamily="2" charset="-122"/>
                          <a:ea typeface="宋体" pitchFamily="2" charset="-122"/>
                          <a:cs typeface="Times New Roman"/>
                        </a:rPr>
                        <a:t>12.00</a:t>
                      </a:r>
                      <a:endParaRPr lang="zh-CN" sz="2400" kern="10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400" kern="100" dirty="0">
                          <a:latin typeface="宋体" pitchFamily="2" charset="-122"/>
                          <a:ea typeface="宋体" pitchFamily="2" charset="-122"/>
                          <a:cs typeface="Times New Roman"/>
                        </a:rPr>
                        <a:t>1</a:t>
                      </a:r>
                      <a:endParaRPr lang="zh-CN" sz="2400" kern="100" dirty="0">
                        <a:latin typeface="宋体" pitchFamily="2" charset="-122"/>
                        <a:ea typeface="宋体" pitchFamily="2" charset="-122"/>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6" name="Picture 2"/>
          <p:cNvPicPr>
            <a:picLocks noChangeAspect="1" noChangeArrowheads="1"/>
          </p:cNvPicPr>
          <p:nvPr/>
        </p:nvPicPr>
        <p:blipFill>
          <a:blip r:embed="rId2" cstate="print"/>
          <a:srcRect/>
          <a:stretch>
            <a:fillRect/>
          </a:stretch>
        </p:blipFill>
        <p:spPr bwMode="auto">
          <a:xfrm>
            <a:off x="5148065" y="3784955"/>
            <a:ext cx="2520280" cy="177972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a16="http://schemas.microsoft.com/office/drawing/2014/main" xmlns="" id="{2F707FA4-5E4F-4FB1-9AEB-89F71C955C6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宋体" pitchFamily="2" charset="-122"/>
                <a:ea typeface="宋体" pitchFamily="2" charset="-122"/>
              </a:rPr>
              <a:t>知识目标</a:t>
            </a:r>
          </a:p>
        </p:txBody>
      </p:sp>
      <p:sp>
        <p:nvSpPr>
          <p:cNvPr id="6" name="文本框 5">
            <a:extLst>
              <a:ext uri="{FF2B5EF4-FFF2-40B4-BE49-F238E27FC236}">
                <a16:creationId xmlns:a16="http://schemas.microsoft.com/office/drawing/2014/main" xmlns="" id="{A597F7CB-BA2E-43EF-8116-BFC6B1DEFF2B}"/>
              </a:ext>
            </a:extLst>
          </p:cNvPr>
          <p:cNvSpPr txBox="1"/>
          <p:nvPr/>
        </p:nvSpPr>
        <p:spPr>
          <a:xfrm>
            <a:off x="1043608" y="1116501"/>
            <a:ext cx="5400600" cy="2739211"/>
          </a:xfrm>
          <a:prstGeom prst="rect">
            <a:avLst/>
          </a:prstGeom>
          <a:noFill/>
        </p:spPr>
        <p:txBody>
          <a:bodyPr wrap="square" rtlCol="0">
            <a:spAutoFit/>
          </a:bodyPr>
          <a:lstStyle/>
          <a:p>
            <a:r>
              <a:rPr lang="zh-CN" altLang="en-US" sz="2800" dirty="0">
                <a:solidFill>
                  <a:srgbClr val="0000FF"/>
                </a:solidFill>
                <a:latin typeface="宋体" pitchFamily="2" charset="-122"/>
                <a:ea typeface="宋体" pitchFamily="2" charset="-122"/>
              </a:rPr>
              <a:t>重点掌握：</a:t>
            </a:r>
            <a:endParaRPr lang="en-US" altLang="zh-CN" sz="2800" dirty="0">
              <a:solidFill>
                <a:srgbClr val="0000FF"/>
              </a:solidFill>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）竞争因素决定法</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）最短路线法</a:t>
            </a:r>
            <a:endParaRPr lang="en-US" altLang="zh-CN" sz="2400" dirty="0">
              <a:latin typeface="宋体" pitchFamily="2" charset="-122"/>
              <a:ea typeface="宋体" pitchFamily="2" charset="-122"/>
            </a:endParaRPr>
          </a:p>
          <a:p>
            <a:pPr marL="176213" indent="-176213">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3</a:t>
            </a:r>
            <a:r>
              <a:rPr lang="zh-CN" altLang="en-US" sz="2400" dirty="0" smtClean="0">
                <a:latin typeface="宋体" pitchFamily="2" charset="-122"/>
                <a:ea typeface="宋体" pitchFamily="2" charset="-122"/>
              </a:rPr>
              <a:t>）图上作业法</a:t>
            </a:r>
            <a:endParaRPr lang="en-US" altLang="zh-CN" sz="2400" dirty="0">
              <a:latin typeface="宋体" pitchFamily="2" charset="-122"/>
              <a:ea typeface="宋体" pitchFamily="2" charset="-122"/>
            </a:endParaRPr>
          </a:p>
          <a:p>
            <a:pPr marL="176213" indent="-176213">
              <a:lnSpc>
                <a:spcPct val="150000"/>
              </a:lnSpc>
            </a:pPr>
            <a:r>
              <a:rPr lang="en-US" altLang="zh-CN" sz="2400" dirty="0">
                <a:latin typeface="宋体" pitchFamily="2" charset="-122"/>
                <a:ea typeface="宋体" pitchFamily="2" charset="-122"/>
              </a:rPr>
              <a:t> </a:t>
            </a:r>
          </a:p>
        </p:txBody>
      </p:sp>
      <p:sp>
        <p:nvSpPr>
          <p:cNvPr id="7" name="文本框 5">
            <a:extLst>
              <a:ext uri="{FF2B5EF4-FFF2-40B4-BE49-F238E27FC236}">
                <a16:creationId xmlns:a16="http://schemas.microsoft.com/office/drawing/2014/main" xmlns="" id="{A597F7CB-BA2E-43EF-8116-BFC6B1DEFF2B}"/>
              </a:ext>
            </a:extLst>
          </p:cNvPr>
          <p:cNvSpPr txBox="1"/>
          <p:nvPr/>
        </p:nvSpPr>
        <p:spPr>
          <a:xfrm>
            <a:off x="1043608" y="3203019"/>
            <a:ext cx="7272808" cy="2246769"/>
          </a:xfrm>
          <a:prstGeom prst="rect">
            <a:avLst/>
          </a:prstGeom>
          <a:noFill/>
        </p:spPr>
        <p:txBody>
          <a:bodyPr wrap="square" rtlCol="0">
            <a:spAutoFit/>
          </a:bodyPr>
          <a:lstStyle/>
          <a:p>
            <a:r>
              <a:rPr lang="zh-CN" altLang="en-US" sz="2800" dirty="0" smtClean="0">
                <a:solidFill>
                  <a:srgbClr val="0000FF"/>
                </a:solidFill>
                <a:latin typeface="宋体" pitchFamily="2" charset="-122"/>
                <a:ea typeface="宋体" pitchFamily="2" charset="-122"/>
              </a:rPr>
              <a:t>掌</a:t>
            </a:r>
            <a:r>
              <a:rPr lang="zh-CN" altLang="en-US" sz="2800" dirty="0">
                <a:solidFill>
                  <a:srgbClr val="0000FF"/>
                </a:solidFill>
                <a:latin typeface="宋体" pitchFamily="2" charset="-122"/>
                <a:ea typeface="宋体" pitchFamily="2" charset="-122"/>
              </a:rPr>
              <a:t>握：</a:t>
            </a:r>
            <a:endParaRPr lang="en-US" altLang="zh-CN" sz="2800" dirty="0">
              <a:solidFill>
                <a:srgbClr val="0000FF"/>
              </a:solidFill>
              <a:latin typeface="宋体" pitchFamily="2" charset="-122"/>
              <a:ea typeface="宋体" pitchFamily="2" charset="-122"/>
            </a:endParaRPr>
          </a:p>
          <a:p>
            <a:pPr>
              <a:lnSpc>
                <a:spcPct val="150000"/>
              </a:lnSpc>
            </a:pPr>
            <a:r>
              <a:rPr lang="zh-CN" altLang="en-US"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）物流运输方式的决定因素</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smtClean="0">
                <a:latin typeface="宋体" pitchFamily="2" charset="-122"/>
                <a:ea typeface="宋体" pitchFamily="2" charset="-122"/>
              </a:rPr>
              <a:t>）成本比较法</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3</a:t>
            </a:r>
            <a:r>
              <a:rPr lang="zh-CN" altLang="en-US" sz="2400" dirty="0" smtClean="0">
                <a:latin typeface="宋体" pitchFamily="2" charset="-122"/>
                <a:ea typeface="宋体" pitchFamily="2" charset="-122"/>
              </a:rPr>
              <a:t>）扫描法</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xmlns="" id="{0183E837-6518-44D5-81FD-EBB85DAEF6DC}"/>
              </a:ext>
            </a:extLst>
          </p:cNvPr>
          <p:cNvSpPr>
            <a:spLocks noGrp="1"/>
          </p:cNvSpPr>
          <p:nvPr>
            <p:ph type="title"/>
          </p:nvPr>
        </p:nvSpPr>
        <p:spPr>
          <a:xfrm>
            <a:off x="3923928" y="985292"/>
            <a:ext cx="2690870" cy="635265"/>
          </a:xfrm>
        </p:spPr>
        <p:txBody>
          <a:bodyPr/>
          <a:lstStyle/>
          <a:p>
            <a:r>
              <a:rPr lang="zh-CN" altLang="en-US" dirty="0" smtClean="0">
                <a:solidFill>
                  <a:srgbClr val="00B050"/>
                </a:solidFill>
                <a:latin typeface="宋体" pitchFamily="2" charset="-122"/>
                <a:ea typeface="宋体" pitchFamily="2" charset="-122"/>
              </a:rPr>
              <a:t>能力目</a:t>
            </a:r>
            <a:r>
              <a:rPr lang="zh-CN" altLang="en-US" dirty="0">
                <a:solidFill>
                  <a:srgbClr val="00B050"/>
                </a:solidFill>
                <a:latin typeface="宋体" pitchFamily="2" charset="-122"/>
                <a:ea typeface="宋体" pitchFamily="2" charset="-122"/>
              </a:rPr>
              <a:t>标</a:t>
            </a:r>
          </a:p>
        </p:txBody>
      </p:sp>
      <p:pic>
        <p:nvPicPr>
          <p:cNvPr id="1026" name="Picture 2"/>
          <p:cNvPicPr>
            <a:picLocks noChangeAspect="1" noChangeArrowheads="1"/>
          </p:cNvPicPr>
          <p:nvPr/>
        </p:nvPicPr>
        <p:blipFill>
          <a:blip r:embed="rId2" cstate="print"/>
          <a:srcRect/>
          <a:stretch>
            <a:fillRect/>
          </a:stretch>
        </p:blipFill>
        <p:spPr bwMode="auto">
          <a:xfrm>
            <a:off x="683568" y="1129308"/>
            <a:ext cx="1438275" cy="1400175"/>
          </a:xfrm>
          <a:prstGeom prst="rect">
            <a:avLst/>
          </a:prstGeom>
          <a:noFill/>
          <a:ln w="9525">
            <a:noFill/>
            <a:miter lim="800000"/>
            <a:headEnd/>
            <a:tailEnd/>
          </a:ln>
        </p:spPr>
      </p:pic>
      <p:sp>
        <p:nvSpPr>
          <p:cNvPr id="7" name="文本框 1">
            <a:extLst>
              <a:ext uri="{FF2B5EF4-FFF2-40B4-BE49-F238E27FC236}">
                <a16:creationId xmlns:a16="http://schemas.microsoft.com/office/drawing/2014/main" xmlns="" id="{D73F1835-0B77-4B38-875C-0F22DE0BBCB2}"/>
              </a:ext>
            </a:extLst>
          </p:cNvPr>
          <p:cNvSpPr txBox="1"/>
          <p:nvPr/>
        </p:nvSpPr>
        <p:spPr>
          <a:xfrm>
            <a:off x="3131840" y="1777380"/>
            <a:ext cx="5544616" cy="3046988"/>
          </a:xfrm>
          <a:prstGeom prst="rect">
            <a:avLst/>
          </a:prstGeom>
          <a:noFill/>
        </p:spPr>
        <p:txBody>
          <a:bodyPr wrap="square" rtlCol="0">
            <a:spAutoFit/>
          </a:bodyPr>
          <a:lstStyle/>
          <a:p>
            <a:r>
              <a:rPr lang="en-US" altLang="zh-CN" sz="2400" dirty="0">
                <a:latin typeface="宋体" pitchFamily="2" charset="-122"/>
                <a:ea typeface="宋体" pitchFamily="2" charset="-122"/>
              </a:rPr>
              <a:t>1</a:t>
            </a:r>
            <a:r>
              <a:rPr lang="zh-CN" altLang="en-US" sz="2400" dirty="0" smtClean="0">
                <a:latin typeface="宋体" pitchFamily="2" charset="-122"/>
                <a:ea typeface="宋体" pitchFamily="2" charset="-122"/>
              </a:rPr>
              <a:t>、运用成本比较法确定运输方式</a:t>
            </a:r>
            <a:endParaRPr lang="en-US" altLang="zh-CN" sz="2400" dirty="0" smtClean="0">
              <a:latin typeface="宋体" pitchFamily="2" charset="-122"/>
              <a:ea typeface="宋体" pitchFamily="2" charset="-122"/>
            </a:endParaRPr>
          </a:p>
          <a:p>
            <a:endParaRPr lang="en-US" altLang="zh-CN" sz="2400" dirty="0">
              <a:latin typeface="宋体" pitchFamily="2" charset="-122"/>
              <a:ea typeface="宋体" pitchFamily="2" charset="-122"/>
            </a:endParaRPr>
          </a:p>
          <a:p>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、运用最短路线法确定运输线路</a:t>
            </a:r>
            <a:endParaRPr lang="en-US" altLang="zh-CN" sz="2400" dirty="0" smtClean="0">
              <a:latin typeface="宋体" pitchFamily="2" charset="-122"/>
              <a:ea typeface="宋体" pitchFamily="2" charset="-122"/>
            </a:endParaRPr>
          </a:p>
          <a:p>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、运用运输路线图上作业法、表上作业法确定运输线路</a:t>
            </a:r>
            <a:endParaRPr lang="en-US" altLang="zh-CN" sz="2400" dirty="0" smtClean="0">
              <a:latin typeface="宋体" pitchFamily="2" charset="-122"/>
              <a:ea typeface="宋体" pitchFamily="2" charset="-122"/>
            </a:endParaRPr>
          </a:p>
          <a:p>
            <a:endParaRPr lang="en-US" altLang="zh-CN" sz="2400" dirty="0" smtClean="0">
              <a:latin typeface="宋体" pitchFamily="2" charset="-122"/>
              <a:ea typeface="宋体" pitchFamily="2" charset="-122"/>
            </a:endParaRPr>
          </a:p>
          <a:p>
            <a:r>
              <a:rPr lang="en-US" altLang="zh-CN" sz="2400" dirty="0" smtClean="0">
                <a:latin typeface="宋体" pitchFamily="2" charset="-122"/>
                <a:ea typeface="宋体" pitchFamily="2" charset="-122"/>
              </a:rPr>
              <a:t>4</a:t>
            </a:r>
            <a:r>
              <a:rPr lang="zh-CN" altLang="en-US" sz="2400" dirty="0" smtClean="0">
                <a:latin typeface="宋体" pitchFamily="2" charset="-122"/>
                <a:ea typeface="宋体" pitchFamily="2" charset="-122"/>
              </a:rPr>
              <a:t>、能运用扫描法确定运输线路</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：物流运输方式决策</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1115616" y="2002497"/>
            <a:ext cx="7128792" cy="3970318"/>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某公司欲将产品从坐落位置</a:t>
            </a:r>
            <a:r>
              <a:rPr lang="en-US" altLang="zh-CN" sz="2400" dirty="0" smtClean="0">
                <a:latin typeface="宋体" panose="02010600030101010101" pitchFamily="2" charset="-122"/>
                <a:ea typeface="宋体" panose="02010600030101010101" pitchFamily="2" charset="-122"/>
              </a:rPr>
              <a:t>A</a:t>
            </a:r>
            <a:r>
              <a:rPr lang="zh-CN" altLang="en-US" sz="2400" dirty="0" smtClean="0">
                <a:latin typeface="宋体" panose="02010600030101010101" pitchFamily="2" charset="-122"/>
                <a:ea typeface="宋体" panose="02010600030101010101" pitchFamily="2" charset="-122"/>
              </a:rPr>
              <a:t>的工厂运往坐落位置</a:t>
            </a:r>
            <a:r>
              <a:rPr lang="en-US" altLang="zh-CN" sz="2400" dirty="0" smtClean="0">
                <a:latin typeface="宋体" panose="02010600030101010101" pitchFamily="2" charset="-122"/>
                <a:ea typeface="宋体" panose="02010600030101010101" pitchFamily="2" charset="-122"/>
              </a:rPr>
              <a:t>B</a:t>
            </a:r>
            <a:r>
              <a:rPr lang="zh-CN" altLang="en-US" sz="2400" dirty="0" smtClean="0">
                <a:latin typeface="宋体" panose="02010600030101010101" pitchFamily="2" charset="-122"/>
                <a:ea typeface="宋体" panose="02010600030101010101" pitchFamily="2" charset="-122"/>
              </a:rPr>
              <a:t>的公司自有的仓库，年运量</a:t>
            </a:r>
            <a:r>
              <a:rPr lang="en-US" altLang="zh-CN" sz="2400" dirty="0" smtClean="0">
                <a:latin typeface="宋体" panose="02010600030101010101" pitchFamily="2" charset="-122"/>
                <a:ea typeface="宋体" panose="02010600030101010101" pitchFamily="2" charset="-122"/>
              </a:rPr>
              <a:t>D</a:t>
            </a:r>
            <a:r>
              <a:rPr lang="zh-CN" altLang="en-US" sz="2400" dirty="0" smtClean="0">
                <a:latin typeface="宋体" panose="02010600030101010101" pitchFamily="2" charset="-122"/>
                <a:ea typeface="宋体" panose="02010600030101010101" pitchFamily="2" charset="-122"/>
              </a:rPr>
              <a:t>为</a:t>
            </a:r>
            <a:r>
              <a:rPr lang="en-US" altLang="zh-CN" sz="2400" dirty="0" smtClean="0">
                <a:latin typeface="宋体" panose="02010600030101010101" pitchFamily="2" charset="-122"/>
                <a:ea typeface="宋体" panose="02010600030101010101" pitchFamily="2" charset="-122"/>
              </a:rPr>
              <a:t>700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000</a:t>
            </a:r>
            <a:r>
              <a:rPr lang="zh-CN" altLang="en-US" sz="2400" dirty="0" smtClean="0">
                <a:latin typeface="宋体" panose="02010600030101010101" pitchFamily="2" charset="-122"/>
                <a:ea typeface="宋体" panose="02010600030101010101" pitchFamily="2" charset="-122"/>
              </a:rPr>
              <a:t>件，每件产品的价格</a:t>
            </a:r>
            <a:r>
              <a:rPr lang="en-US" altLang="zh-CN" sz="2400" dirty="0" smtClean="0">
                <a:latin typeface="宋体" panose="02010600030101010101" pitchFamily="2" charset="-122"/>
                <a:ea typeface="宋体" panose="02010600030101010101" pitchFamily="2" charset="-122"/>
              </a:rPr>
              <a:t>C</a:t>
            </a:r>
            <a:r>
              <a:rPr lang="zh-CN" altLang="en-US" sz="2400" dirty="0" smtClean="0">
                <a:latin typeface="宋体" panose="02010600030101010101" pitchFamily="2" charset="-122"/>
                <a:ea typeface="宋体" panose="02010600030101010101" pitchFamily="2" charset="-122"/>
              </a:rPr>
              <a:t>为</a:t>
            </a:r>
            <a:r>
              <a:rPr lang="en-US" altLang="zh-CN" sz="2400" dirty="0" smtClean="0">
                <a:latin typeface="宋体" panose="02010600030101010101" pitchFamily="2" charset="-122"/>
                <a:ea typeface="宋体" panose="02010600030101010101" pitchFamily="2" charset="-122"/>
              </a:rPr>
              <a:t>30</a:t>
            </a:r>
            <a:r>
              <a:rPr lang="zh-CN" altLang="en-US" sz="2400" dirty="0" smtClean="0">
                <a:latin typeface="宋体" panose="02010600030101010101" pitchFamily="2" charset="-122"/>
                <a:ea typeface="宋体" panose="02010600030101010101" pitchFamily="2" charset="-122"/>
              </a:rPr>
              <a:t>元，每年的存货成本</a:t>
            </a:r>
            <a:r>
              <a:rPr lang="en-US" altLang="zh-CN" sz="2400" dirty="0" smtClean="0">
                <a:latin typeface="宋体" panose="02010600030101010101" pitchFamily="2" charset="-122"/>
                <a:ea typeface="宋体" panose="02010600030101010101" pitchFamily="2" charset="-122"/>
              </a:rPr>
              <a:t>I</a:t>
            </a:r>
            <a:r>
              <a:rPr lang="zh-CN" altLang="en-US" sz="2400" dirty="0" smtClean="0">
                <a:latin typeface="宋体" panose="02010600030101010101" pitchFamily="2" charset="-122"/>
                <a:ea typeface="宋体" panose="02010600030101010101" pitchFamily="2" charset="-122"/>
              </a:rPr>
              <a:t>为产品价格的</a:t>
            </a:r>
            <a:r>
              <a:rPr lang="en-US" altLang="zh-CN" sz="2400" dirty="0" smtClean="0">
                <a:latin typeface="宋体" panose="02010600030101010101" pitchFamily="2" charset="-122"/>
                <a:ea typeface="宋体" panose="02010600030101010101" pitchFamily="2" charset="-122"/>
              </a:rPr>
              <a:t>30</a:t>
            </a:r>
            <a:r>
              <a:rPr lang="zh-CN" altLang="en-US" sz="2400" dirty="0" smtClean="0">
                <a:latin typeface="宋体" panose="02010600030101010101" pitchFamily="2" charset="-122"/>
                <a:ea typeface="宋体" panose="02010600030101010101" pitchFamily="2" charset="-122"/>
              </a:rPr>
              <a:t>％。公司希望选择使</a:t>
            </a:r>
            <a:r>
              <a:rPr lang="zh-CN" altLang="en-US" sz="2400" dirty="0" smtClean="0">
                <a:solidFill>
                  <a:srgbClr val="FF0000"/>
                </a:solidFill>
                <a:latin typeface="宋体" panose="02010600030101010101" pitchFamily="2" charset="-122"/>
                <a:ea typeface="宋体" panose="02010600030101010101" pitchFamily="2" charset="-122"/>
              </a:rPr>
              <a:t>总成本最小</a:t>
            </a:r>
            <a:r>
              <a:rPr lang="zh-CN" altLang="en-US" sz="2400" dirty="0" smtClean="0">
                <a:latin typeface="宋体" panose="02010600030101010101" pitchFamily="2" charset="-122"/>
                <a:ea typeface="宋体" panose="02010600030101010101" pitchFamily="2" charset="-122"/>
              </a:rPr>
              <a:t>的运输方式。据估计，运输时间每减少一天，平均库存水平可以减少</a:t>
            </a: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。各种运输服务的有关参数如下表所示：</a:t>
            </a:r>
          </a:p>
          <a:p>
            <a:pPr>
              <a:lnSpc>
                <a:spcPct val="150000"/>
              </a:lnSpc>
            </a:pPr>
            <a:endParaRPr lang="zh-CN" altLang="en-US" sz="2400" dirty="0"/>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5256584"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：物流运输方式决策</a:t>
            </a:r>
          </a:p>
        </p:txBody>
      </p:sp>
      <p:graphicFrame>
        <p:nvGraphicFramePr>
          <p:cNvPr id="8" name="表格 7"/>
          <p:cNvGraphicFramePr>
            <a:graphicFrameLocks noGrp="1"/>
          </p:cNvGraphicFramePr>
          <p:nvPr/>
        </p:nvGraphicFramePr>
        <p:xfrm>
          <a:off x="827585" y="2011660"/>
          <a:ext cx="7632845" cy="2286000"/>
        </p:xfrm>
        <a:graphic>
          <a:graphicData uri="http://schemas.openxmlformats.org/drawingml/2006/table">
            <a:tbl>
              <a:tblPr firstRow="1" bandRow="1">
                <a:tableStyleId>{5C22544A-7EE6-4342-B048-85BDC9FD1C3A}</a:tableStyleId>
              </a:tblPr>
              <a:tblGrid>
                <a:gridCol w="1526569"/>
                <a:gridCol w="1526569"/>
                <a:gridCol w="1526569"/>
                <a:gridCol w="1108924"/>
                <a:gridCol w="1944214"/>
              </a:tblGrid>
              <a:tr h="370840">
                <a:tc>
                  <a:txBody>
                    <a:bodyPr/>
                    <a:lstStyle/>
                    <a:p>
                      <a:r>
                        <a:rPr lang="zh-CN" altLang="en-US" sz="2000" dirty="0" smtClean="0">
                          <a:solidFill>
                            <a:schemeClr val="tx1"/>
                          </a:solidFill>
                          <a:latin typeface="宋体" pitchFamily="2" charset="-122"/>
                          <a:ea typeface="宋体" pitchFamily="2" charset="-122"/>
                        </a:rPr>
                        <a:t>运输方式</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smtClean="0">
                          <a:solidFill>
                            <a:schemeClr val="tx1"/>
                          </a:solidFill>
                          <a:latin typeface="宋体" pitchFamily="2" charset="-122"/>
                          <a:ea typeface="宋体" pitchFamily="2" charset="-122"/>
                        </a:rPr>
                        <a:t>运输费率（元</a:t>
                      </a:r>
                      <a:r>
                        <a:rPr lang="en-US" altLang="zh-CN" sz="2000" dirty="0" smtClean="0">
                          <a:solidFill>
                            <a:schemeClr val="tx1"/>
                          </a:solidFill>
                          <a:latin typeface="宋体" pitchFamily="2" charset="-122"/>
                          <a:ea typeface="宋体" pitchFamily="2" charset="-122"/>
                        </a:rPr>
                        <a:t>/</a:t>
                      </a:r>
                      <a:r>
                        <a:rPr lang="zh-CN" altLang="en-US" sz="2000" dirty="0" smtClean="0">
                          <a:solidFill>
                            <a:schemeClr val="tx1"/>
                          </a:solidFill>
                          <a:latin typeface="宋体" pitchFamily="2" charset="-122"/>
                          <a:ea typeface="宋体" pitchFamily="2" charset="-122"/>
                        </a:rPr>
                        <a:t>件）</a:t>
                      </a:r>
                      <a:r>
                        <a:rPr lang="en-US" altLang="zh-CN" sz="2000" dirty="0" smtClean="0">
                          <a:solidFill>
                            <a:schemeClr val="tx1"/>
                          </a:solidFill>
                          <a:latin typeface="宋体" pitchFamily="2" charset="-122"/>
                          <a:ea typeface="宋体" pitchFamily="2" charset="-122"/>
                        </a:rPr>
                        <a:t>R</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smtClean="0">
                          <a:solidFill>
                            <a:schemeClr val="tx1"/>
                          </a:solidFill>
                          <a:latin typeface="宋体" pitchFamily="2" charset="-122"/>
                          <a:ea typeface="宋体" pitchFamily="2" charset="-122"/>
                        </a:rPr>
                        <a:t>运达时间（天）</a:t>
                      </a:r>
                      <a:r>
                        <a:rPr lang="en-US" altLang="zh-CN" sz="2000" dirty="0" smtClean="0">
                          <a:solidFill>
                            <a:schemeClr val="tx1"/>
                          </a:solidFill>
                          <a:latin typeface="宋体" pitchFamily="2" charset="-122"/>
                          <a:ea typeface="宋体" pitchFamily="2" charset="-122"/>
                        </a:rPr>
                        <a:t>T</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smtClean="0">
                          <a:solidFill>
                            <a:schemeClr val="tx1"/>
                          </a:solidFill>
                          <a:latin typeface="宋体" pitchFamily="2" charset="-122"/>
                          <a:ea typeface="宋体" pitchFamily="2" charset="-122"/>
                        </a:rPr>
                        <a:t>每年运输批次</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dirty="0" smtClean="0">
                          <a:solidFill>
                            <a:schemeClr val="tx1"/>
                          </a:solidFill>
                          <a:latin typeface="宋体" pitchFamily="2" charset="-122"/>
                          <a:ea typeface="宋体" pitchFamily="2" charset="-122"/>
                        </a:rPr>
                        <a:t>平均存货量（件）</a:t>
                      </a:r>
                      <a:r>
                        <a:rPr lang="en-US" altLang="zh-CN" sz="2000" dirty="0" smtClean="0">
                          <a:solidFill>
                            <a:schemeClr val="tx1"/>
                          </a:solidFill>
                          <a:latin typeface="宋体" pitchFamily="2" charset="-122"/>
                          <a:ea typeface="宋体" pitchFamily="2" charset="-122"/>
                        </a:rPr>
                        <a:t>Q/2</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000" dirty="0" smtClean="0">
                          <a:solidFill>
                            <a:schemeClr val="tx1"/>
                          </a:solidFill>
                          <a:latin typeface="宋体" pitchFamily="2" charset="-122"/>
                          <a:ea typeface="宋体" pitchFamily="2" charset="-122"/>
                        </a:rPr>
                        <a:t>铁路</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0.10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21</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10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100000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000" dirty="0" smtClean="0">
                          <a:solidFill>
                            <a:schemeClr val="tx1"/>
                          </a:solidFill>
                          <a:latin typeface="宋体" pitchFamily="2" charset="-122"/>
                          <a:ea typeface="宋体" pitchFamily="2" charset="-122"/>
                        </a:rPr>
                        <a:t>驮背运输</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0.15</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14</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20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50000×0.93</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000" dirty="0" smtClean="0">
                          <a:solidFill>
                            <a:schemeClr val="tx1"/>
                          </a:solidFill>
                          <a:latin typeface="宋体" pitchFamily="2" charset="-122"/>
                          <a:ea typeface="宋体" pitchFamily="2" charset="-122"/>
                        </a:rPr>
                        <a:t>卡车</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0.20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5</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20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50000×0.84</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zh-CN" altLang="en-US" sz="2000" dirty="0" smtClean="0">
                          <a:solidFill>
                            <a:schemeClr val="tx1"/>
                          </a:solidFill>
                          <a:latin typeface="宋体" pitchFamily="2" charset="-122"/>
                          <a:ea typeface="宋体" pitchFamily="2" charset="-122"/>
                        </a:rPr>
                        <a:t>航空</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1.40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2</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40</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CN" sz="2000" dirty="0" smtClean="0">
                          <a:solidFill>
                            <a:schemeClr val="tx1"/>
                          </a:solidFill>
                          <a:latin typeface="宋体" pitchFamily="2" charset="-122"/>
                          <a:ea typeface="宋体" pitchFamily="2" charset="-122"/>
                        </a:rPr>
                        <a:t>25000×0.81</a:t>
                      </a:r>
                      <a:endParaRPr lang="zh-CN" altLang="en-US" sz="2000" dirty="0">
                        <a:solidFill>
                          <a:schemeClr val="tx1"/>
                        </a:solidFill>
                        <a:latin typeface="宋体" pitchFamily="2" charset="-122"/>
                        <a:ea typeface="宋体"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a16="http://schemas.microsoft.com/office/drawing/2014/main" xmlns=""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a16="http://schemas.microsoft.com/office/drawing/2014/main" xmlns=""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a16="http://schemas.microsoft.com/office/drawing/2014/main" xmlns=""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a16="http://schemas.microsoft.com/office/drawing/2014/main" xmlns="" id="{ADFF371C-9A2C-42B9-8D62-675BE4BB9494}"/>
              </a:ext>
            </a:extLst>
          </p:cNvPr>
          <p:cNvSpPr txBox="1"/>
          <p:nvPr/>
        </p:nvSpPr>
        <p:spPr>
          <a:xfrm>
            <a:off x="1368515" y="985292"/>
            <a:ext cx="553998" cy="388843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任务一</a:t>
            </a:r>
            <a:r>
              <a:rPr lang="zh-CN" altLang="en-US" sz="2400" b="1" dirty="0" smtClean="0">
                <a:solidFill>
                  <a:schemeClr val="bg1"/>
                </a:solidFill>
                <a:latin typeface="宋体" pitchFamily="2" charset="-122"/>
                <a:ea typeface="宋体" pitchFamily="2" charset="-122"/>
              </a:rPr>
              <a:t>：物流运输方式决策</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a16="http://schemas.microsoft.com/office/drawing/2014/main" xmlns="" id="{EB69F60B-D445-4E23-8025-627EC7F182D8}"/>
              </a:ext>
            </a:extLst>
          </p:cNvPr>
          <p:cNvSpPr txBox="1"/>
          <p:nvPr/>
        </p:nvSpPr>
        <p:spPr>
          <a:xfrm>
            <a:off x="3777454" y="1906489"/>
            <a:ext cx="4104456" cy="1569660"/>
          </a:xfrm>
          <a:prstGeom prst="rect">
            <a:avLst/>
          </a:prstGeom>
          <a:noFill/>
        </p:spPr>
        <p:txBody>
          <a:bodyPr wrap="square" rtlCol="0">
            <a:spAutoFit/>
          </a:bodyPr>
          <a:lstStyle/>
          <a:p>
            <a:r>
              <a:rPr lang="zh-CN" altLang="en-US" sz="2400" dirty="0" smtClean="0"/>
              <a:t>物流运输方式的决定因素</a:t>
            </a:r>
            <a:endParaRPr lang="en-US" altLang="zh-CN" sz="2400" dirty="0" smtClean="0"/>
          </a:p>
          <a:p>
            <a:endParaRPr lang="en-US" altLang="zh-CN" sz="2400" dirty="0"/>
          </a:p>
          <a:p>
            <a:r>
              <a:rPr lang="zh-CN" altLang="en-US" sz="2400" dirty="0" smtClean="0"/>
              <a:t>物流运输方式的决策方法</a:t>
            </a:r>
            <a:endParaRPr lang="en-US" altLang="zh-CN" sz="2400" dirty="0"/>
          </a:p>
          <a:p>
            <a:endParaRPr lang="en-US" altLang="zh-CN" sz="2400" dirty="0"/>
          </a:p>
        </p:txBody>
      </p:sp>
      <p:pic>
        <p:nvPicPr>
          <p:cNvPr id="23" name="图形 22" descr="枞树">
            <a:extLst>
              <a:ext uri="{FF2B5EF4-FFF2-40B4-BE49-F238E27FC236}">
                <a16:creationId xmlns:a16="http://schemas.microsoft.com/office/drawing/2014/main" xmlns="" id="{41FD8185-9228-4797-8A64-014F3F6CB2B3}"/>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1931909"/>
            <a:ext cx="341423" cy="349527"/>
          </a:xfrm>
          <a:prstGeom prst="rect">
            <a:avLst/>
          </a:prstGeom>
        </p:spPr>
      </p:pic>
      <p:pic>
        <p:nvPicPr>
          <p:cNvPr id="27" name="图形 26" descr="枞树">
            <a:extLst>
              <a:ext uri="{FF2B5EF4-FFF2-40B4-BE49-F238E27FC236}">
                <a16:creationId xmlns:a16="http://schemas.microsoft.com/office/drawing/2014/main" xmlns="" id="{66932EE6-8730-4B84-8D52-969A28D7C20F}"/>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a:off x="2875628" y="2728841"/>
            <a:ext cx="336691" cy="344683"/>
          </a:xfrm>
          <a:prstGeom prst="rect">
            <a:avLst/>
          </a:prstGeom>
        </p:spPr>
      </p:pic>
      <p:cxnSp>
        <p:nvCxnSpPr>
          <p:cNvPr id="21" name="直接连接符 20">
            <a:extLst>
              <a:ext uri="{FF2B5EF4-FFF2-40B4-BE49-F238E27FC236}">
                <a16:creationId xmlns:a16="http://schemas.microsoft.com/office/drawing/2014/main" xmlns="" id="{3E401B2C-C83B-4020-A942-524FF528151A}"/>
              </a:ext>
            </a:extLst>
          </p:cNvPr>
          <p:cNvCxnSpPr>
            <a:cxnSpLocks/>
          </p:cNvCxnSpPr>
          <p:nvPr/>
        </p:nvCxnSpPr>
        <p:spPr>
          <a:xfrm>
            <a:off x="1691680" y="4873724"/>
            <a:ext cx="0" cy="841276"/>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C495479F-8938-467C-B6A1-5D2B4DC4F2A9}"/>
              </a:ext>
            </a:extLst>
          </p:cNvPr>
          <p:cNvSpPr txBox="1"/>
          <p:nvPr/>
        </p:nvSpPr>
        <p:spPr>
          <a:xfrm>
            <a:off x="629816" y="481236"/>
            <a:ext cx="603041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、物流运输方式的决定因素</a:t>
            </a:r>
            <a:endParaRPr lang="zh-CN" altLang="en-US" sz="3200" b="1" dirty="0">
              <a:solidFill>
                <a:srgbClr val="7030A0"/>
              </a:solidFill>
              <a:latin typeface="宋体" pitchFamily="2" charset="-122"/>
              <a:ea typeface="宋体" pitchFamily="2" charset="-122"/>
            </a:endParaRPr>
          </a:p>
        </p:txBody>
      </p:sp>
      <p:sp>
        <p:nvSpPr>
          <p:cNvPr id="134" name="矩形 133"/>
          <p:cNvSpPr/>
          <p:nvPr/>
        </p:nvSpPr>
        <p:spPr>
          <a:xfrm>
            <a:off x="899592" y="1489348"/>
            <a:ext cx="976629" cy="1402502"/>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5" name="矩形 134"/>
          <p:cNvSpPr/>
          <p:nvPr/>
        </p:nvSpPr>
        <p:spPr>
          <a:xfrm>
            <a:off x="899592" y="3110220"/>
            <a:ext cx="976629" cy="841501"/>
          </a:xfrm>
          <a:prstGeom prst="rect">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rPr>
              <a:t>货物品种</a:t>
            </a:r>
            <a:endParaRPr kumimoji="0" lang="zh-CN" altLang="en-US" sz="2000" b="1" i="0" u="none" strike="noStrike" kern="0" cap="none" spc="0" normalizeH="0" baseline="0" noProof="0" dirty="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endParaRPr>
          </a:p>
        </p:txBody>
      </p:sp>
      <p:sp>
        <p:nvSpPr>
          <p:cNvPr id="136" name="矩形 135"/>
          <p:cNvSpPr/>
          <p:nvPr/>
        </p:nvSpPr>
        <p:spPr>
          <a:xfrm>
            <a:off x="2483768" y="1489348"/>
            <a:ext cx="976629" cy="1402502"/>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7" name="矩形 136"/>
          <p:cNvSpPr/>
          <p:nvPr/>
        </p:nvSpPr>
        <p:spPr>
          <a:xfrm>
            <a:off x="2483768" y="3110220"/>
            <a:ext cx="976629" cy="841501"/>
          </a:xfrm>
          <a:prstGeom prst="rect">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rPr>
              <a:t>运输时间</a:t>
            </a:r>
            <a:endParaRPr kumimoji="0" lang="zh-CN" altLang="en-US" sz="2000" b="1" i="0" u="none" strike="noStrike" kern="0" cap="none" spc="0" normalizeH="0" baseline="0" noProof="0" dirty="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endParaRPr>
          </a:p>
        </p:txBody>
      </p:sp>
      <p:sp>
        <p:nvSpPr>
          <p:cNvPr id="138" name="矩形 137"/>
          <p:cNvSpPr/>
          <p:nvPr/>
        </p:nvSpPr>
        <p:spPr>
          <a:xfrm>
            <a:off x="4067944" y="1489348"/>
            <a:ext cx="976629" cy="1402502"/>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39" name="矩形 138"/>
          <p:cNvSpPr/>
          <p:nvPr/>
        </p:nvSpPr>
        <p:spPr>
          <a:xfrm>
            <a:off x="4067944" y="3110220"/>
            <a:ext cx="976629" cy="841501"/>
          </a:xfrm>
          <a:prstGeom prst="rect">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rPr>
              <a:t>运输距离</a:t>
            </a:r>
            <a:endParaRPr kumimoji="0" lang="zh-CN" altLang="en-US" sz="2000" b="1" i="0" u="none" strike="noStrike" kern="0" cap="none" spc="0" normalizeH="0" baseline="0" noProof="0" dirty="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endParaRPr>
          </a:p>
        </p:txBody>
      </p:sp>
      <p:sp>
        <p:nvSpPr>
          <p:cNvPr id="140" name="矩形 139"/>
          <p:cNvSpPr/>
          <p:nvPr/>
        </p:nvSpPr>
        <p:spPr>
          <a:xfrm>
            <a:off x="5652120" y="1489348"/>
            <a:ext cx="976629" cy="1402502"/>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1" name="矩形 140"/>
          <p:cNvSpPr/>
          <p:nvPr/>
        </p:nvSpPr>
        <p:spPr>
          <a:xfrm>
            <a:off x="5652120" y="3110220"/>
            <a:ext cx="976629" cy="841501"/>
          </a:xfrm>
          <a:prstGeom prst="rect">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rPr>
              <a:t>运输批量</a:t>
            </a:r>
            <a:endParaRPr kumimoji="0" lang="zh-CN" altLang="en-US" sz="2000" b="1" i="0" u="none" strike="noStrike" kern="0" cap="none" spc="0" normalizeH="0" baseline="0" noProof="0" dirty="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endParaRPr>
          </a:p>
        </p:txBody>
      </p:sp>
      <p:sp>
        <p:nvSpPr>
          <p:cNvPr id="142" name="矩形 141"/>
          <p:cNvSpPr/>
          <p:nvPr/>
        </p:nvSpPr>
        <p:spPr>
          <a:xfrm>
            <a:off x="7195771" y="1489348"/>
            <a:ext cx="976629" cy="1402502"/>
          </a:xfrm>
          <a:prstGeom prst="rect">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3" name="矩形 142"/>
          <p:cNvSpPr/>
          <p:nvPr/>
        </p:nvSpPr>
        <p:spPr>
          <a:xfrm>
            <a:off x="7195771" y="3110220"/>
            <a:ext cx="976629" cy="841501"/>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rPr>
              <a:t>运输费用</a:t>
            </a:r>
            <a:endParaRPr kumimoji="0" lang="zh-CN" altLang="en-US" sz="2000" b="1" i="0" u="none" strike="noStrike" kern="0" cap="none" spc="0" normalizeH="0" baseline="0" noProof="0" dirty="0">
              <a:ln>
                <a:noFill/>
              </a:ln>
              <a:solidFill>
                <a:sysClr val="windowText" lastClr="000000">
                  <a:lumMod val="85000"/>
                  <a:lumOff val="15000"/>
                </a:sysClr>
              </a:solidFill>
              <a:effectLst/>
              <a:uLnTx/>
              <a:uFillTx/>
              <a:latin typeface="宋体" pitchFamily="2" charset="-122"/>
              <a:ea typeface="宋体" pitchFamily="2" charset="-122"/>
              <a:cs typeface="华文黑体" pitchFamily="2" charset="-122"/>
            </a:endParaRPr>
          </a:p>
        </p:txBody>
      </p:sp>
      <p:grpSp>
        <p:nvGrpSpPr>
          <p:cNvPr id="144" name="组合 143"/>
          <p:cNvGrpSpPr/>
          <p:nvPr/>
        </p:nvGrpSpPr>
        <p:grpSpPr>
          <a:xfrm>
            <a:off x="1259632" y="1849388"/>
            <a:ext cx="351299" cy="648492"/>
            <a:chOff x="3095876" y="2479873"/>
            <a:chExt cx="366231" cy="470769"/>
          </a:xfrm>
        </p:grpSpPr>
        <p:sp>
          <p:nvSpPr>
            <p:cNvPr id="145"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146"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14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14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149" name="Freeform 64"/>
          <p:cNvSpPr>
            <a:spLocks noEditPoints="1"/>
          </p:cNvSpPr>
          <p:nvPr/>
        </p:nvSpPr>
        <p:spPr bwMode="auto">
          <a:xfrm flipH="1">
            <a:off x="2727926" y="1777688"/>
            <a:ext cx="483610" cy="575756"/>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150" name="组合 149"/>
          <p:cNvGrpSpPr/>
          <p:nvPr/>
        </p:nvGrpSpPr>
        <p:grpSpPr>
          <a:xfrm>
            <a:off x="4427984" y="1794468"/>
            <a:ext cx="301899" cy="630984"/>
            <a:chOff x="5690315" y="3674507"/>
            <a:chExt cx="314729" cy="458061"/>
          </a:xfrm>
        </p:grpSpPr>
        <p:sp>
          <p:nvSpPr>
            <p:cNvPr id="151"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sp>
          <p:nvSpPr>
            <p:cNvPr id="15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sp>
        <p:nvSpPr>
          <p:cNvPr id="153" name="Freeform 9"/>
          <p:cNvSpPr>
            <a:spLocks/>
          </p:cNvSpPr>
          <p:nvPr/>
        </p:nvSpPr>
        <p:spPr bwMode="auto">
          <a:xfrm flipH="1">
            <a:off x="5939729" y="1901951"/>
            <a:ext cx="501877" cy="45149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477" tIns="44738" rIns="89477" bIns="44738"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94776">
              <a:defRPr/>
            </a:pPr>
            <a:endParaRPr lang="zh-CN" altLang="en-US" sz="1600">
              <a:solidFill>
                <a:sysClr val="windowText" lastClr="000000"/>
              </a:solidFill>
              <a:latin typeface="Calibri"/>
              <a:ea typeface="宋体"/>
            </a:endParaRPr>
          </a:p>
        </p:txBody>
      </p:sp>
      <p:grpSp>
        <p:nvGrpSpPr>
          <p:cNvPr id="154" name="组合 153"/>
          <p:cNvGrpSpPr/>
          <p:nvPr/>
        </p:nvGrpSpPr>
        <p:grpSpPr>
          <a:xfrm>
            <a:off x="7528232" y="1920321"/>
            <a:ext cx="427847" cy="577139"/>
            <a:chOff x="1784487" y="2486066"/>
            <a:chExt cx="446032" cy="418971"/>
          </a:xfrm>
          <a:solidFill>
            <a:sysClr val="windowText" lastClr="000000">
              <a:lumMod val="65000"/>
              <a:lumOff val="35000"/>
            </a:sysClr>
          </a:solidFill>
        </p:grpSpPr>
        <p:sp>
          <p:nvSpPr>
            <p:cNvPr id="155"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56"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57"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58"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59"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160"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94776"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ysClr val="windowText" lastClr="000000"/>
                </a:solidFill>
                <a:effectLst/>
                <a:uLnTx/>
                <a:uFillTx/>
                <a:latin typeface="Calibri"/>
                <a:ea typeface="宋体"/>
                <a:cs typeface="+mn-cs"/>
              </a:endParaRPr>
            </a:p>
          </p:txBody>
        </p:sp>
      </p:grpSp>
      <p:grpSp>
        <p:nvGrpSpPr>
          <p:cNvPr id="161" name="组合 160"/>
          <p:cNvGrpSpPr/>
          <p:nvPr/>
        </p:nvGrpSpPr>
        <p:grpSpPr>
          <a:xfrm>
            <a:off x="2722155" y="2425452"/>
            <a:ext cx="4531559" cy="168300"/>
            <a:chOff x="1918742" y="3212976"/>
            <a:chExt cx="8352927" cy="216024"/>
          </a:xfrm>
        </p:grpSpPr>
        <p:sp>
          <p:nvSpPr>
            <p:cNvPr id="162" name="椭圆 161"/>
            <p:cNvSpPr/>
            <p:nvPr/>
          </p:nvSpPr>
          <p:spPr>
            <a:xfrm>
              <a:off x="1918742" y="3212976"/>
              <a:ext cx="216024" cy="21602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3" name="椭圆 162"/>
            <p:cNvSpPr/>
            <p:nvPr/>
          </p:nvSpPr>
          <p:spPr>
            <a:xfrm>
              <a:off x="3913428" y="3212976"/>
              <a:ext cx="216024" cy="21602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4" name="椭圆 163"/>
            <p:cNvSpPr/>
            <p:nvPr/>
          </p:nvSpPr>
          <p:spPr>
            <a:xfrm>
              <a:off x="5987194" y="3212976"/>
              <a:ext cx="216024" cy="21602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5" name="椭圆 164"/>
            <p:cNvSpPr/>
            <p:nvPr/>
          </p:nvSpPr>
          <p:spPr>
            <a:xfrm>
              <a:off x="8021420" y="3212976"/>
              <a:ext cx="216024" cy="21602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6" name="椭圆 165"/>
            <p:cNvSpPr/>
            <p:nvPr/>
          </p:nvSpPr>
          <p:spPr>
            <a:xfrm>
              <a:off x="10055645" y="3212976"/>
              <a:ext cx="216024" cy="216024"/>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7" name="矩形 166"/>
            <p:cNvSpPr/>
            <p:nvPr/>
          </p:nvSpPr>
          <p:spPr>
            <a:xfrm>
              <a:off x="1959948" y="3298129"/>
              <a:ext cx="8136905" cy="45719"/>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1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168" name="等腰三角形 167"/>
          <p:cNvSpPr/>
          <p:nvPr/>
        </p:nvSpPr>
        <p:spPr>
          <a:xfrm flipV="1">
            <a:off x="1408889" y="3995392"/>
            <a:ext cx="135947" cy="168300"/>
          </a:xfrm>
          <a:prstGeom prst="triangle">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 lastClr="FFFFFF"/>
              </a:solidFill>
              <a:effectLst/>
              <a:uLnTx/>
              <a:uFillTx/>
              <a:latin typeface="宋体" pitchFamily="2" charset="-122"/>
              <a:ea typeface="宋体" pitchFamily="2" charset="-122"/>
            </a:endParaRPr>
          </a:p>
        </p:txBody>
      </p:sp>
      <p:sp>
        <p:nvSpPr>
          <p:cNvPr id="169" name="等腰三角形 168"/>
          <p:cNvSpPr/>
          <p:nvPr/>
        </p:nvSpPr>
        <p:spPr>
          <a:xfrm flipV="1">
            <a:off x="2993066" y="3995392"/>
            <a:ext cx="135947" cy="168300"/>
          </a:xfrm>
          <a:prstGeom prst="triangle">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 lastClr="FFFFFF"/>
              </a:solidFill>
              <a:effectLst/>
              <a:uLnTx/>
              <a:uFillTx/>
              <a:latin typeface="宋体" pitchFamily="2" charset="-122"/>
              <a:ea typeface="宋体" pitchFamily="2" charset="-122"/>
            </a:endParaRPr>
          </a:p>
        </p:txBody>
      </p:sp>
      <p:sp>
        <p:nvSpPr>
          <p:cNvPr id="170" name="等腰三角形 169"/>
          <p:cNvSpPr/>
          <p:nvPr/>
        </p:nvSpPr>
        <p:spPr>
          <a:xfrm flipV="1">
            <a:off x="4577241" y="3995392"/>
            <a:ext cx="135947" cy="168300"/>
          </a:xfrm>
          <a:prstGeom prst="triangle">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 lastClr="FFFFFF"/>
              </a:solidFill>
              <a:effectLst/>
              <a:uLnTx/>
              <a:uFillTx/>
              <a:latin typeface="宋体" pitchFamily="2" charset="-122"/>
              <a:ea typeface="宋体" pitchFamily="2" charset="-122"/>
            </a:endParaRPr>
          </a:p>
        </p:txBody>
      </p:sp>
      <p:sp>
        <p:nvSpPr>
          <p:cNvPr id="171" name="等腰三角形 170"/>
          <p:cNvSpPr/>
          <p:nvPr/>
        </p:nvSpPr>
        <p:spPr>
          <a:xfrm flipV="1">
            <a:off x="6161416" y="3995392"/>
            <a:ext cx="135947" cy="168300"/>
          </a:xfrm>
          <a:prstGeom prst="triangle">
            <a:avLst/>
          </a:prstGeom>
          <a:solidFill>
            <a:sysClr val="window" lastClr="FFFFFF">
              <a:lumMod val="75000"/>
            </a:sysClr>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 lastClr="FFFFFF"/>
              </a:solidFill>
              <a:effectLst/>
              <a:uLnTx/>
              <a:uFillTx/>
              <a:latin typeface="宋体" pitchFamily="2" charset="-122"/>
              <a:ea typeface="宋体" pitchFamily="2" charset="-122"/>
            </a:endParaRPr>
          </a:p>
        </p:txBody>
      </p:sp>
      <p:sp>
        <p:nvSpPr>
          <p:cNvPr id="172" name="等腰三角形 171"/>
          <p:cNvSpPr/>
          <p:nvPr/>
        </p:nvSpPr>
        <p:spPr>
          <a:xfrm flipV="1">
            <a:off x="7705069" y="3995392"/>
            <a:ext cx="135947" cy="168300"/>
          </a:xfrm>
          <a:prstGeom prst="triangle">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1" i="0" u="none" strike="noStrike" kern="0" cap="none" spc="0" normalizeH="0" baseline="0" noProof="0">
              <a:ln>
                <a:noFill/>
              </a:ln>
              <a:solidFill>
                <a:sysClr val="window" lastClr="FFFFFF"/>
              </a:solidFill>
              <a:effectLst/>
              <a:uLnTx/>
              <a:uFillTx/>
              <a:latin typeface="宋体" pitchFamily="2" charset="-122"/>
              <a:ea typeface="宋体" pitchFamily="2" charset="-122"/>
            </a:endParaRPr>
          </a:p>
        </p:txBody>
      </p:sp>
      <p:sp>
        <p:nvSpPr>
          <p:cNvPr id="178" name="矩形 177"/>
          <p:cNvSpPr/>
          <p:nvPr/>
        </p:nvSpPr>
        <p:spPr>
          <a:xfrm>
            <a:off x="2201499" y="4342675"/>
            <a:ext cx="5390994" cy="459041"/>
          </a:xfrm>
          <a:prstGeom prst="rect">
            <a:avLst/>
          </a:prstGeom>
          <a:solidFill>
            <a:srgbClr val="0070C0"/>
          </a:solidFill>
          <a:ln w="25400" cap="flat" cmpd="sng" algn="ctr">
            <a:noFill/>
            <a:prstDash val="solid"/>
          </a:ln>
          <a:effectLst/>
        </p:spPr>
        <p:txBody>
          <a:bodyPr lIns="89477" tIns="44738" rIns="89477" bIns="44738"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ysClr val="window" lastClr="FFFFFF"/>
                </a:solidFill>
                <a:effectLst/>
                <a:uLnTx/>
                <a:uFillTx/>
                <a:latin typeface="宋体" pitchFamily="2" charset="-122"/>
                <a:ea typeface="宋体" pitchFamily="2" charset="-122"/>
              </a:rPr>
              <a:t>物流运输方式决定因素</a:t>
            </a:r>
            <a:endParaRPr kumimoji="0" lang="zh-CN" altLang="en-US" sz="2000" b="1" i="0" u="none" strike="noStrike" kern="0" cap="none" spc="0" normalizeH="0" baseline="0" noProof="0" dirty="0">
              <a:ln>
                <a:noFill/>
              </a:ln>
              <a:solidFill>
                <a:sysClr val="window" lastClr="FFFFFF"/>
              </a:solidFill>
              <a:effectLst/>
              <a:uLnTx/>
              <a:uFillTx/>
              <a:latin typeface="宋体" pitchFamily="2" charset="-122"/>
              <a:ea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additive="base">
                                        <p:cTn id="7" dur="500" fill="hold"/>
                                        <p:tgtEl>
                                          <p:spTgt spid="134"/>
                                        </p:tgtEl>
                                        <p:attrNameLst>
                                          <p:attrName>ppt_x</p:attrName>
                                        </p:attrNameLst>
                                      </p:cBhvr>
                                      <p:tavLst>
                                        <p:tav tm="0">
                                          <p:val>
                                            <p:strVal val="#ppt_x"/>
                                          </p:val>
                                        </p:tav>
                                        <p:tav tm="100000">
                                          <p:val>
                                            <p:strVal val="#ppt_x"/>
                                          </p:val>
                                        </p:tav>
                                      </p:tavLst>
                                    </p:anim>
                                    <p:anim calcmode="lin" valueType="num">
                                      <p:cBhvr additive="base">
                                        <p:cTn id="8" dur="500" fill="hold"/>
                                        <p:tgtEl>
                                          <p:spTgt spid="13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5"/>
                                        </p:tgtEl>
                                        <p:attrNameLst>
                                          <p:attrName>style.visibility</p:attrName>
                                        </p:attrNameLst>
                                      </p:cBhvr>
                                      <p:to>
                                        <p:strVal val="visible"/>
                                      </p:to>
                                    </p:set>
                                    <p:anim calcmode="lin" valueType="num">
                                      <p:cBhvr additive="base">
                                        <p:cTn id="11" dur="500" fill="hold"/>
                                        <p:tgtEl>
                                          <p:spTgt spid="135"/>
                                        </p:tgtEl>
                                        <p:attrNameLst>
                                          <p:attrName>ppt_x</p:attrName>
                                        </p:attrNameLst>
                                      </p:cBhvr>
                                      <p:tavLst>
                                        <p:tav tm="0">
                                          <p:val>
                                            <p:strVal val="#ppt_x"/>
                                          </p:val>
                                        </p:tav>
                                        <p:tav tm="100000">
                                          <p:val>
                                            <p:strVal val="#ppt_x"/>
                                          </p:val>
                                        </p:tav>
                                      </p:tavLst>
                                    </p:anim>
                                    <p:anim calcmode="lin" valueType="num">
                                      <p:cBhvr additive="base">
                                        <p:cTn id="12" dur="500" fill="hold"/>
                                        <p:tgtEl>
                                          <p:spTgt spid="13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36"/>
                                        </p:tgtEl>
                                        <p:attrNameLst>
                                          <p:attrName>style.visibility</p:attrName>
                                        </p:attrNameLst>
                                      </p:cBhvr>
                                      <p:to>
                                        <p:strVal val="visible"/>
                                      </p:to>
                                    </p:set>
                                    <p:anim calcmode="lin" valueType="num">
                                      <p:cBhvr additive="base">
                                        <p:cTn id="15" dur="500" fill="hold"/>
                                        <p:tgtEl>
                                          <p:spTgt spid="136"/>
                                        </p:tgtEl>
                                        <p:attrNameLst>
                                          <p:attrName>ppt_x</p:attrName>
                                        </p:attrNameLst>
                                      </p:cBhvr>
                                      <p:tavLst>
                                        <p:tav tm="0">
                                          <p:val>
                                            <p:strVal val="#ppt_x"/>
                                          </p:val>
                                        </p:tav>
                                        <p:tav tm="100000">
                                          <p:val>
                                            <p:strVal val="#ppt_x"/>
                                          </p:val>
                                        </p:tav>
                                      </p:tavLst>
                                    </p:anim>
                                    <p:anim calcmode="lin" valueType="num">
                                      <p:cBhvr additive="base">
                                        <p:cTn id="16" dur="500" fill="hold"/>
                                        <p:tgtEl>
                                          <p:spTgt spid="13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37"/>
                                        </p:tgtEl>
                                        <p:attrNameLst>
                                          <p:attrName>style.visibility</p:attrName>
                                        </p:attrNameLst>
                                      </p:cBhvr>
                                      <p:to>
                                        <p:strVal val="visible"/>
                                      </p:to>
                                    </p:set>
                                    <p:anim calcmode="lin" valueType="num">
                                      <p:cBhvr additive="base">
                                        <p:cTn id="19" dur="500" fill="hold"/>
                                        <p:tgtEl>
                                          <p:spTgt spid="137"/>
                                        </p:tgtEl>
                                        <p:attrNameLst>
                                          <p:attrName>ppt_x</p:attrName>
                                        </p:attrNameLst>
                                      </p:cBhvr>
                                      <p:tavLst>
                                        <p:tav tm="0">
                                          <p:val>
                                            <p:strVal val="#ppt_x"/>
                                          </p:val>
                                        </p:tav>
                                        <p:tav tm="100000">
                                          <p:val>
                                            <p:strVal val="#ppt_x"/>
                                          </p:val>
                                        </p:tav>
                                      </p:tavLst>
                                    </p:anim>
                                    <p:anim calcmode="lin" valueType="num">
                                      <p:cBhvr additive="base">
                                        <p:cTn id="20" dur="500" fill="hold"/>
                                        <p:tgtEl>
                                          <p:spTgt spid="13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ppt_x"/>
                                          </p:val>
                                        </p:tav>
                                        <p:tav tm="100000">
                                          <p:val>
                                            <p:strVal val="#ppt_x"/>
                                          </p:val>
                                        </p:tav>
                                      </p:tavLst>
                                    </p:anim>
                                    <p:anim calcmode="lin" valueType="num">
                                      <p:cBhvr additive="base">
                                        <p:cTn id="24" dur="500" fill="hold"/>
                                        <p:tgtEl>
                                          <p:spTgt spid="13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39"/>
                                        </p:tgtEl>
                                        <p:attrNameLst>
                                          <p:attrName>style.visibility</p:attrName>
                                        </p:attrNameLst>
                                      </p:cBhvr>
                                      <p:to>
                                        <p:strVal val="visible"/>
                                      </p:to>
                                    </p:set>
                                    <p:anim calcmode="lin" valueType="num">
                                      <p:cBhvr additive="base">
                                        <p:cTn id="27" dur="500" fill="hold"/>
                                        <p:tgtEl>
                                          <p:spTgt spid="139"/>
                                        </p:tgtEl>
                                        <p:attrNameLst>
                                          <p:attrName>ppt_x</p:attrName>
                                        </p:attrNameLst>
                                      </p:cBhvr>
                                      <p:tavLst>
                                        <p:tav tm="0">
                                          <p:val>
                                            <p:strVal val="#ppt_x"/>
                                          </p:val>
                                        </p:tav>
                                        <p:tav tm="100000">
                                          <p:val>
                                            <p:strVal val="#ppt_x"/>
                                          </p:val>
                                        </p:tav>
                                      </p:tavLst>
                                    </p:anim>
                                    <p:anim calcmode="lin" valueType="num">
                                      <p:cBhvr additive="base">
                                        <p:cTn id="28" dur="500" fill="hold"/>
                                        <p:tgtEl>
                                          <p:spTgt spid="13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140"/>
                                        </p:tgtEl>
                                        <p:attrNameLst>
                                          <p:attrName>style.visibility</p:attrName>
                                        </p:attrNameLst>
                                      </p:cBhvr>
                                      <p:to>
                                        <p:strVal val="visible"/>
                                      </p:to>
                                    </p:set>
                                    <p:anim calcmode="lin" valueType="num">
                                      <p:cBhvr additive="base">
                                        <p:cTn id="31" dur="500" fill="hold"/>
                                        <p:tgtEl>
                                          <p:spTgt spid="140"/>
                                        </p:tgtEl>
                                        <p:attrNameLst>
                                          <p:attrName>ppt_x</p:attrName>
                                        </p:attrNameLst>
                                      </p:cBhvr>
                                      <p:tavLst>
                                        <p:tav tm="0">
                                          <p:val>
                                            <p:strVal val="#ppt_x"/>
                                          </p:val>
                                        </p:tav>
                                        <p:tav tm="100000">
                                          <p:val>
                                            <p:strVal val="#ppt_x"/>
                                          </p:val>
                                        </p:tav>
                                      </p:tavLst>
                                    </p:anim>
                                    <p:anim calcmode="lin" valueType="num">
                                      <p:cBhvr additive="base">
                                        <p:cTn id="32" dur="500" fill="hold"/>
                                        <p:tgtEl>
                                          <p:spTgt spid="14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500" fill="hold"/>
                                        <p:tgtEl>
                                          <p:spTgt spid="141"/>
                                        </p:tgtEl>
                                        <p:attrNameLst>
                                          <p:attrName>ppt_x</p:attrName>
                                        </p:attrNameLst>
                                      </p:cBhvr>
                                      <p:tavLst>
                                        <p:tav tm="0">
                                          <p:val>
                                            <p:strVal val="#ppt_x"/>
                                          </p:val>
                                        </p:tav>
                                        <p:tav tm="100000">
                                          <p:val>
                                            <p:strVal val="#ppt_x"/>
                                          </p:val>
                                        </p:tav>
                                      </p:tavLst>
                                    </p:anim>
                                    <p:anim calcmode="lin" valueType="num">
                                      <p:cBhvr additive="base">
                                        <p:cTn id="36" dur="500" fill="hold"/>
                                        <p:tgtEl>
                                          <p:spTgt spid="14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142"/>
                                        </p:tgtEl>
                                        <p:attrNameLst>
                                          <p:attrName>style.visibility</p:attrName>
                                        </p:attrNameLst>
                                      </p:cBhvr>
                                      <p:to>
                                        <p:strVal val="visible"/>
                                      </p:to>
                                    </p:set>
                                    <p:anim calcmode="lin" valueType="num">
                                      <p:cBhvr additive="base">
                                        <p:cTn id="39" dur="500" fill="hold"/>
                                        <p:tgtEl>
                                          <p:spTgt spid="142"/>
                                        </p:tgtEl>
                                        <p:attrNameLst>
                                          <p:attrName>ppt_x</p:attrName>
                                        </p:attrNameLst>
                                      </p:cBhvr>
                                      <p:tavLst>
                                        <p:tav tm="0">
                                          <p:val>
                                            <p:strVal val="#ppt_x"/>
                                          </p:val>
                                        </p:tav>
                                        <p:tav tm="100000">
                                          <p:val>
                                            <p:strVal val="#ppt_x"/>
                                          </p:val>
                                        </p:tav>
                                      </p:tavLst>
                                    </p:anim>
                                    <p:anim calcmode="lin" valueType="num">
                                      <p:cBhvr additive="base">
                                        <p:cTn id="40" dur="500" fill="hold"/>
                                        <p:tgtEl>
                                          <p:spTgt spid="14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143"/>
                                        </p:tgtEl>
                                        <p:attrNameLst>
                                          <p:attrName>style.visibility</p:attrName>
                                        </p:attrNameLst>
                                      </p:cBhvr>
                                      <p:to>
                                        <p:strVal val="visible"/>
                                      </p:to>
                                    </p:set>
                                    <p:anim calcmode="lin" valueType="num">
                                      <p:cBhvr additive="base">
                                        <p:cTn id="43" dur="500" fill="hold"/>
                                        <p:tgtEl>
                                          <p:spTgt spid="143"/>
                                        </p:tgtEl>
                                        <p:attrNameLst>
                                          <p:attrName>ppt_x</p:attrName>
                                        </p:attrNameLst>
                                      </p:cBhvr>
                                      <p:tavLst>
                                        <p:tav tm="0">
                                          <p:val>
                                            <p:strVal val="#ppt_x"/>
                                          </p:val>
                                        </p:tav>
                                        <p:tav tm="100000">
                                          <p:val>
                                            <p:strVal val="#ppt_x"/>
                                          </p:val>
                                        </p:tav>
                                      </p:tavLst>
                                    </p:anim>
                                    <p:anim calcmode="lin" valueType="num">
                                      <p:cBhvr additive="base">
                                        <p:cTn id="44" dur="500" fill="hold"/>
                                        <p:tgtEl>
                                          <p:spTgt spid="14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1000"/>
                                        <p:tgtEl>
                                          <p:spTgt spid="144"/>
                                        </p:tgtEl>
                                      </p:cBhvr>
                                    </p:animEffect>
                                    <p:anim calcmode="lin" valueType="num">
                                      <p:cBhvr>
                                        <p:cTn id="48" dur="1000" fill="hold"/>
                                        <p:tgtEl>
                                          <p:spTgt spid="144"/>
                                        </p:tgtEl>
                                        <p:attrNameLst>
                                          <p:attrName>ppt_x</p:attrName>
                                        </p:attrNameLst>
                                      </p:cBhvr>
                                      <p:tavLst>
                                        <p:tav tm="0">
                                          <p:val>
                                            <p:strVal val="#ppt_x"/>
                                          </p:val>
                                        </p:tav>
                                        <p:tav tm="100000">
                                          <p:val>
                                            <p:strVal val="#ppt_x"/>
                                          </p:val>
                                        </p:tav>
                                      </p:tavLst>
                                    </p:anim>
                                    <p:anim calcmode="lin" valueType="num">
                                      <p:cBhvr>
                                        <p:cTn id="49" dur="1000" fill="hold"/>
                                        <p:tgtEl>
                                          <p:spTgt spid="14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149"/>
                                        </p:tgtEl>
                                        <p:attrNameLst>
                                          <p:attrName>style.visibility</p:attrName>
                                        </p:attrNameLst>
                                      </p:cBhvr>
                                      <p:to>
                                        <p:strVal val="visible"/>
                                      </p:to>
                                    </p:set>
                                    <p:animEffect transition="in" filter="fade">
                                      <p:cBhvr>
                                        <p:cTn id="52" dur="1000"/>
                                        <p:tgtEl>
                                          <p:spTgt spid="149"/>
                                        </p:tgtEl>
                                      </p:cBhvr>
                                    </p:animEffect>
                                    <p:anim calcmode="lin" valueType="num">
                                      <p:cBhvr>
                                        <p:cTn id="53" dur="1000" fill="hold"/>
                                        <p:tgtEl>
                                          <p:spTgt spid="149"/>
                                        </p:tgtEl>
                                        <p:attrNameLst>
                                          <p:attrName>ppt_x</p:attrName>
                                        </p:attrNameLst>
                                      </p:cBhvr>
                                      <p:tavLst>
                                        <p:tav tm="0">
                                          <p:val>
                                            <p:strVal val="#ppt_x"/>
                                          </p:val>
                                        </p:tav>
                                        <p:tav tm="100000">
                                          <p:val>
                                            <p:strVal val="#ppt_x"/>
                                          </p:val>
                                        </p:tav>
                                      </p:tavLst>
                                    </p:anim>
                                    <p:anim calcmode="lin" valueType="num">
                                      <p:cBhvr>
                                        <p:cTn id="54" dur="1000" fill="hold"/>
                                        <p:tgtEl>
                                          <p:spTgt spid="14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150"/>
                                        </p:tgtEl>
                                        <p:attrNameLst>
                                          <p:attrName>style.visibility</p:attrName>
                                        </p:attrNameLst>
                                      </p:cBhvr>
                                      <p:to>
                                        <p:strVal val="visible"/>
                                      </p:to>
                                    </p:set>
                                    <p:animEffect transition="in" filter="fade">
                                      <p:cBhvr>
                                        <p:cTn id="57" dur="1000"/>
                                        <p:tgtEl>
                                          <p:spTgt spid="150"/>
                                        </p:tgtEl>
                                      </p:cBhvr>
                                    </p:animEffect>
                                    <p:anim calcmode="lin" valueType="num">
                                      <p:cBhvr>
                                        <p:cTn id="58" dur="1000" fill="hold"/>
                                        <p:tgtEl>
                                          <p:spTgt spid="150"/>
                                        </p:tgtEl>
                                        <p:attrNameLst>
                                          <p:attrName>ppt_x</p:attrName>
                                        </p:attrNameLst>
                                      </p:cBhvr>
                                      <p:tavLst>
                                        <p:tav tm="0">
                                          <p:val>
                                            <p:strVal val="#ppt_x"/>
                                          </p:val>
                                        </p:tav>
                                        <p:tav tm="100000">
                                          <p:val>
                                            <p:strVal val="#ppt_x"/>
                                          </p:val>
                                        </p:tav>
                                      </p:tavLst>
                                    </p:anim>
                                    <p:anim calcmode="lin" valueType="num">
                                      <p:cBhvr>
                                        <p:cTn id="59" dur="1000" fill="hold"/>
                                        <p:tgtEl>
                                          <p:spTgt spid="15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153"/>
                                        </p:tgtEl>
                                        <p:attrNameLst>
                                          <p:attrName>style.visibility</p:attrName>
                                        </p:attrNameLst>
                                      </p:cBhvr>
                                      <p:to>
                                        <p:strVal val="visible"/>
                                      </p:to>
                                    </p:set>
                                    <p:animEffect transition="in" filter="fade">
                                      <p:cBhvr>
                                        <p:cTn id="62" dur="1000"/>
                                        <p:tgtEl>
                                          <p:spTgt spid="153"/>
                                        </p:tgtEl>
                                      </p:cBhvr>
                                    </p:animEffect>
                                    <p:anim calcmode="lin" valueType="num">
                                      <p:cBhvr>
                                        <p:cTn id="63" dur="1000" fill="hold"/>
                                        <p:tgtEl>
                                          <p:spTgt spid="153"/>
                                        </p:tgtEl>
                                        <p:attrNameLst>
                                          <p:attrName>ppt_x</p:attrName>
                                        </p:attrNameLst>
                                      </p:cBhvr>
                                      <p:tavLst>
                                        <p:tav tm="0">
                                          <p:val>
                                            <p:strVal val="#ppt_x"/>
                                          </p:val>
                                        </p:tav>
                                        <p:tav tm="100000">
                                          <p:val>
                                            <p:strVal val="#ppt_x"/>
                                          </p:val>
                                        </p:tav>
                                      </p:tavLst>
                                    </p:anim>
                                    <p:anim calcmode="lin" valueType="num">
                                      <p:cBhvr>
                                        <p:cTn id="64" dur="1000" fill="hold"/>
                                        <p:tgtEl>
                                          <p:spTgt spid="15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154"/>
                                        </p:tgtEl>
                                        <p:attrNameLst>
                                          <p:attrName>style.visibility</p:attrName>
                                        </p:attrNameLst>
                                      </p:cBhvr>
                                      <p:to>
                                        <p:strVal val="visible"/>
                                      </p:to>
                                    </p:set>
                                    <p:animEffect transition="in" filter="fade">
                                      <p:cBhvr>
                                        <p:cTn id="67" dur="1000"/>
                                        <p:tgtEl>
                                          <p:spTgt spid="154"/>
                                        </p:tgtEl>
                                      </p:cBhvr>
                                    </p:animEffect>
                                    <p:anim calcmode="lin" valueType="num">
                                      <p:cBhvr>
                                        <p:cTn id="68" dur="1000" fill="hold"/>
                                        <p:tgtEl>
                                          <p:spTgt spid="154"/>
                                        </p:tgtEl>
                                        <p:attrNameLst>
                                          <p:attrName>ppt_x</p:attrName>
                                        </p:attrNameLst>
                                      </p:cBhvr>
                                      <p:tavLst>
                                        <p:tav tm="0">
                                          <p:val>
                                            <p:strVal val="#ppt_x"/>
                                          </p:val>
                                        </p:tav>
                                        <p:tav tm="100000">
                                          <p:val>
                                            <p:strVal val="#ppt_x"/>
                                          </p:val>
                                        </p:tav>
                                      </p:tavLst>
                                    </p:anim>
                                    <p:anim calcmode="lin" valueType="num">
                                      <p:cBhvr>
                                        <p:cTn id="69" dur="1000" fill="hold"/>
                                        <p:tgtEl>
                                          <p:spTgt spid="154"/>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161"/>
                                        </p:tgtEl>
                                        <p:attrNameLst>
                                          <p:attrName>style.visibility</p:attrName>
                                        </p:attrNameLst>
                                      </p:cBhvr>
                                      <p:to>
                                        <p:strVal val="visible"/>
                                      </p:to>
                                    </p:set>
                                    <p:animEffect transition="in" filter="wipe(left)">
                                      <p:cBhvr>
                                        <p:cTn id="72" dur="500"/>
                                        <p:tgtEl>
                                          <p:spTgt spid="161"/>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168"/>
                                        </p:tgtEl>
                                        <p:attrNameLst>
                                          <p:attrName>style.visibility</p:attrName>
                                        </p:attrNameLst>
                                      </p:cBhvr>
                                      <p:to>
                                        <p:strVal val="visible"/>
                                      </p:to>
                                    </p:set>
                                    <p:animEffect transition="in" filter="fade">
                                      <p:cBhvr>
                                        <p:cTn id="75" dur="500"/>
                                        <p:tgtEl>
                                          <p:spTgt spid="168"/>
                                        </p:tgtEl>
                                      </p:cBhvr>
                                    </p:animEffect>
                                  </p:childTnLst>
                                </p:cTn>
                              </p:par>
                              <p:par>
                                <p:cTn id="76" presetID="10" presetClass="entr" presetSubtype="0" fill="hold" grpId="0" nodeType="withEffect">
                                  <p:stCondLst>
                                    <p:cond delay="3000"/>
                                  </p:stCondLst>
                                  <p:childTnLst>
                                    <p:set>
                                      <p:cBhvr>
                                        <p:cTn id="77" dur="1" fill="hold">
                                          <p:stCondLst>
                                            <p:cond delay="0"/>
                                          </p:stCondLst>
                                        </p:cTn>
                                        <p:tgtEl>
                                          <p:spTgt spid="169"/>
                                        </p:tgtEl>
                                        <p:attrNameLst>
                                          <p:attrName>style.visibility</p:attrName>
                                        </p:attrNameLst>
                                      </p:cBhvr>
                                      <p:to>
                                        <p:strVal val="visible"/>
                                      </p:to>
                                    </p:set>
                                    <p:animEffect transition="in" filter="fade">
                                      <p:cBhvr>
                                        <p:cTn id="78" dur="500"/>
                                        <p:tgtEl>
                                          <p:spTgt spid="169"/>
                                        </p:tgtEl>
                                      </p:cBhvr>
                                    </p:animEffect>
                                  </p:childTnLst>
                                </p:cTn>
                              </p:par>
                              <p:par>
                                <p:cTn id="79" presetID="10" presetClass="entr" presetSubtype="0" fill="hold" grpId="0" nodeType="withEffect">
                                  <p:stCondLst>
                                    <p:cond delay="3500"/>
                                  </p:stCondLst>
                                  <p:childTnLst>
                                    <p:set>
                                      <p:cBhvr>
                                        <p:cTn id="80" dur="1" fill="hold">
                                          <p:stCondLst>
                                            <p:cond delay="0"/>
                                          </p:stCondLst>
                                        </p:cTn>
                                        <p:tgtEl>
                                          <p:spTgt spid="170"/>
                                        </p:tgtEl>
                                        <p:attrNameLst>
                                          <p:attrName>style.visibility</p:attrName>
                                        </p:attrNameLst>
                                      </p:cBhvr>
                                      <p:to>
                                        <p:strVal val="visible"/>
                                      </p:to>
                                    </p:set>
                                    <p:animEffect transition="in" filter="fade">
                                      <p:cBhvr>
                                        <p:cTn id="81" dur="500"/>
                                        <p:tgtEl>
                                          <p:spTgt spid="170"/>
                                        </p:tgtEl>
                                      </p:cBhvr>
                                    </p:animEffect>
                                  </p:childTnLst>
                                </p:cTn>
                              </p:par>
                              <p:par>
                                <p:cTn id="82" presetID="10" presetClass="entr" presetSubtype="0" fill="hold" grpId="0" nodeType="withEffect">
                                  <p:stCondLst>
                                    <p:cond delay="4000"/>
                                  </p:stCondLst>
                                  <p:childTnLst>
                                    <p:set>
                                      <p:cBhvr>
                                        <p:cTn id="83" dur="1" fill="hold">
                                          <p:stCondLst>
                                            <p:cond delay="0"/>
                                          </p:stCondLst>
                                        </p:cTn>
                                        <p:tgtEl>
                                          <p:spTgt spid="171"/>
                                        </p:tgtEl>
                                        <p:attrNameLst>
                                          <p:attrName>style.visibility</p:attrName>
                                        </p:attrNameLst>
                                      </p:cBhvr>
                                      <p:to>
                                        <p:strVal val="visible"/>
                                      </p:to>
                                    </p:set>
                                    <p:animEffect transition="in" filter="fade">
                                      <p:cBhvr>
                                        <p:cTn id="84" dur="500"/>
                                        <p:tgtEl>
                                          <p:spTgt spid="171"/>
                                        </p:tgtEl>
                                      </p:cBhvr>
                                    </p:animEffect>
                                  </p:childTnLst>
                                </p:cTn>
                              </p:par>
                              <p:par>
                                <p:cTn id="85" presetID="10" presetClass="entr" presetSubtype="0" fill="hold" grpId="0" nodeType="withEffect">
                                  <p:stCondLst>
                                    <p:cond delay="4500"/>
                                  </p:stCondLst>
                                  <p:childTnLst>
                                    <p:set>
                                      <p:cBhvr>
                                        <p:cTn id="86" dur="1" fill="hold">
                                          <p:stCondLst>
                                            <p:cond delay="0"/>
                                          </p:stCondLst>
                                        </p:cTn>
                                        <p:tgtEl>
                                          <p:spTgt spid="172"/>
                                        </p:tgtEl>
                                        <p:attrNameLst>
                                          <p:attrName>style.visibility</p:attrName>
                                        </p:attrNameLst>
                                      </p:cBhvr>
                                      <p:to>
                                        <p:strVal val="visible"/>
                                      </p:to>
                                    </p:set>
                                    <p:animEffect transition="in" filter="fade">
                                      <p:cBhvr>
                                        <p:cTn id="87" dur="500"/>
                                        <p:tgtEl>
                                          <p:spTgt spid="172"/>
                                        </p:tgtEl>
                                      </p:cBhvr>
                                    </p:animEffect>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178"/>
                                        </p:tgtEl>
                                        <p:attrNameLst>
                                          <p:attrName>style.visibility</p:attrName>
                                        </p:attrNameLst>
                                      </p:cBhvr>
                                      <p:to>
                                        <p:strVal val="visible"/>
                                      </p:to>
                                    </p:set>
                                    <p:animEffect transition="in" filter="fade">
                                      <p:cBhvr>
                                        <p:cTn id="91" dur="1000"/>
                                        <p:tgtEl>
                                          <p:spTgt spid="178"/>
                                        </p:tgtEl>
                                      </p:cBhvr>
                                    </p:animEffect>
                                    <p:anim calcmode="lin" valueType="num">
                                      <p:cBhvr>
                                        <p:cTn id="92" dur="1000" fill="hold"/>
                                        <p:tgtEl>
                                          <p:spTgt spid="178"/>
                                        </p:tgtEl>
                                        <p:attrNameLst>
                                          <p:attrName>ppt_x</p:attrName>
                                        </p:attrNameLst>
                                      </p:cBhvr>
                                      <p:tavLst>
                                        <p:tav tm="0">
                                          <p:val>
                                            <p:strVal val="#ppt_x"/>
                                          </p:val>
                                        </p:tav>
                                        <p:tav tm="100000">
                                          <p:val>
                                            <p:strVal val="#ppt_x"/>
                                          </p:val>
                                        </p:tav>
                                      </p:tavLst>
                                    </p:anim>
                                    <p:anim calcmode="lin" valueType="num">
                                      <p:cBhvr>
                                        <p:cTn id="93" dur="10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9" grpId="0" animBg="1"/>
      <p:bldP spid="153" grpId="0" animBg="1"/>
      <p:bldP spid="168" grpId="0" animBg="1"/>
      <p:bldP spid="169" grpId="0" animBg="1"/>
      <p:bldP spid="170" grpId="0" animBg="1"/>
      <p:bldP spid="171" grpId="0" animBg="1"/>
      <p:bldP spid="172" grpId="0" animBg="1"/>
      <p:bldP spid="1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xmlns="" id="{3BF53AD2-48C9-49A6-90CE-282DCE0B37DA}"/>
              </a:ext>
            </a:extLst>
          </p:cNvPr>
          <p:cNvSpPr txBox="1"/>
          <p:nvPr/>
        </p:nvSpPr>
        <p:spPr>
          <a:xfrm>
            <a:off x="341784" y="616541"/>
            <a:ext cx="6534472" cy="584775"/>
          </a:xfrm>
          <a:prstGeom prst="rect">
            <a:avLst/>
          </a:prstGeom>
          <a:noFill/>
        </p:spPr>
        <p:txBody>
          <a:bodyPr wrap="square" rtlCol="0">
            <a:spAutoFit/>
          </a:bodyPr>
          <a:lstStyle/>
          <a:p>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、物流运输方式的决策方法</a:t>
            </a:r>
            <a:endParaRPr lang="zh-CN" altLang="en-US" sz="3200" b="1" dirty="0">
              <a:solidFill>
                <a:srgbClr val="7030A0"/>
              </a:solidFill>
              <a:latin typeface="宋体" pitchFamily="2" charset="-122"/>
              <a:ea typeface="宋体" pitchFamily="2" charset="-122"/>
            </a:endParaRPr>
          </a:p>
        </p:txBody>
      </p:sp>
      <p:sp>
        <p:nvSpPr>
          <p:cNvPr id="5" name="Rectangle 3"/>
          <p:cNvSpPr txBox="1">
            <a:spLocks noChangeArrowheads="1"/>
          </p:cNvSpPr>
          <p:nvPr/>
        </p:nvSpPr>
        <p:spPr bwMode="auto">
          <a:xfrm>
            <a:off x="580572" y="1361381"/>
            <a:ext cx="7786646" cy="3512343"/>
          </a:xfrm>
          <a:prstGeom prst="rect">
            <a:avLst/>
          </a:prstGeom>
          <a:noFill/>
          <a:ln w="9525">
            <a:noFill/>
            <a:miter lim="800000"/>
            <a:headEnd/>
            <a:tailEnd/>
          </a:ln>
        </p:spPr>
        <p:txBody>
          <a:bodyPr lIns="76932" tIns="38466" rIns="76932" bIns="38466"/>
          <a:lstStyle/>
          <a:p>
            <a:pPr indent="371301" eaLnBrk="0" fontAlgn="base" hangingPunct="0">
              <a:lnSpc>
                <a:spcPts val="3500"/>
              </a:lnSpc>
              <a:spcAft>
                <a:spcPct val="0"/>
              </a:spcAft>
              <a:buClr>
                <a:srgbClr val="BBE0E3"/>
              </a:buClr>
              <a:buSzPct val="70000"/>
              <a:defRPr/>
            </a:pPr>
            <a:r>
              <a:rPr lang="zh-CN" altLang="en-US" sz="2400" b="1" kern="0" dirty="0" smtClean="0">
                <a:solidFill>
                  <a:srgbClr val="FF0000"/>
                </a:solidFill>
                <a:latin typeface="宋体" pitchFamily="2" charset="-122"/>
                <a:ea typeface="宋体" pitchFamily="2" charset="-122"/>
              </a:rPr>
              <a:t>（</a:t>
            </a:r>
            <a:r>
              <a:rPr lang="en-US" altLang="zh-CN" sz="2400" b="1" kern="0" dirty="0" smtClean="0">
                <a:solidFill>
                  <a:srgbClr val="FF0000"/>
                </a:solidFill>
                <a:latin typeface="宋体" pitchFamily="2" charset="-122"/>
                <a:ea typeface="宋体" pitchFamily="2" charset="-122"/>
              </a:rPr>
              <a:t>1</a:t>
            </a:r>
            <a:r>
              <a:rPr lang="zh-CN" altLang="en-US" sz="2400" b="1" kern="0" dirty="0" smtClean="0">
                <a:solidFill>
                  <a:srgbClr val="FF0000"/>
                </a:solidFill>
                <a:latin typeface="宋体" pitchFamily="2" charset="-122"/>
                <a:ea typeface="宋体" pitchFamily="2" charset="-122"/>
              </a:rPr>
              <a:t>）定</a:t>
            </a:r>
            <a:r>
              <a:rPr lang="zh-CN" altLang="en-US" sz="2400" b="1" kern="0" dirty="0">
                <a:solidFill>
                  <a:srgbClr val="FF0000"/>
                </a:solidFill>
                <a:latin typeface="宋体" pitchFamily="2" charset="-122"/>
                <a:ea typeface="宋体" pitchFamily="2" charset="-122"/>
              </a:rPr>
              <a:t>性分析法</a:t>
            </a:r>
            <a:endParaRPr lang="en-US" altLang="zh-CN" sz="2400" b="1" kern="0" dirty="0">
              <a:solidFill>
                <a:srgbClr val="FF0000"/>
              </a:solidFill>
              <a:latin typeface="宋体" pitchFamily="2" charset="-122"/>
              <a:ea typeface="宋体" pitchFamily="2" charset="-122"/>
            </a:endParaRPr>
          </a:p>
          <a:p>
            <a:pPr indent="371301" eaLnBrk="0" fontAlgn="base" hangingPunct="0">
              <a:lnSpc>
                <a:spcPts val="3500"/>
              </a:lnSpc>
              <a:spcAft>
                <a:spcPct val="0"/>
              </a:spcAft>
              <a:buClr>
                <a:srgbClr val="BBE0E3"/>
              </a:buClr>
              <a:buSzPct val="70000"/>
              <a:defRPr/>
            </a:pPr>
            <a:r>
              <a:rPr lang="zh-CN" altLang="en-US" sz="2400" kern="0" dirty="0">
                <a:solidFill>
                  <a:srgbClr val="000000"/>
                </a:solidFill>
                <a:latin typeface="宋体" pitchFamily="2" charset="-122"/>
                <a:ea typeface="宋体" pitchFamily="2" charset="-122"/>
              </a:rPr>
              <a:t>主要依据完成运输任务可用的各种运输方式的运营特点及主要功能、货物的特性以及货主的要求等因素对运输方式进行直观选择的方法。</a:t>
            </a:r>
            <a:endParaRPr lang="en-US" altLang="zh-CN" sz="2400" kern="0" dirty="0">
              <a:solidFill>
                <a:srgbClr val="000000"/>
              </a:solidFill>
              <a:latin typeface="宋体" pitchFamily="2" charset="-122"/>
              <a:ea typeface="宋体" pitchFamily="2" charset="-122"/>
            </a:endParaRPr>
          </a:p>
          <a:p>
            <a:pPr indent="371301" eaLnBrk="0" fontAlgn="base" hangingPunct="0">
              <a:lnSpc>
                <a:spcPts val="3500"/>
              </a:lnSpc>
              <a:spcAft>
                <a:spcPct val="0"/>
              </a:spcAft>
              <a:buClr>
                <a:srgbClr val="BBE0E3"/>
              </a:buClr>
              <a:buSzPct val="70000"/>
              <a:defRPr/>
            </a:pPr>
            <a:r>
              <a:rPr lang="zh-CN" altLang="en-US" sz="2400" b="1" kern="0" dirty="0">
                <a:solidFill>
                  <a:srgbClr val="FF0000"/>
                </a:solidFill>
                <a:latin typeface="宋体" pitchFamily="2" charset="-122"/>
                <a:ea typeface="宋体" pitchFamily="2" charset="-122"/>
              </a:rPr>
              <a:t>单一运输方式的选择</a:t>
            </a:r>
            <a:endParaRPr lang="en-US" altLang="zh-CN" sz="2400" b="1" kern="0" dirty="0">
              <a:solidFill>
                <a:srgbClr val="FF0000"/>
              </a:solidFill>
              <a:latin typeface="宋体" pitchFamily="2" charset="-122"/>
              <a:ea typeface="宋体" pitchFamily="2" charset="-122"/>
            </a:endParaRPr>
          </a:p>
          <a:p>
            <a:pPr indent="371301" eaLnBrk="0" fontAlgn="base" hangingPunct="0">
              <a:lnSpc>
                <a:spcPts val="3500"/>
              </a:lnSpc>
              <a:spcAft>
                <a:spcPct val="0"/>
              </a:spcAft>
              <a:buClr>
                <a:srgbClr val="BBE0E3"/>
              </a:buClr>
              <a:buSzPct val="70000"/>
              <a:defRPr/>
            </a:pPr>
            <a:r>
              <a:rPr lang="zh-CN" altLang="en-US" sz="2400" kern="0" dirty="0">
                <a:solidFill>
                  <a:srgbClr val="000000"/>
                </a:solidFill>
                <a:latin typeface="宋体" pitchFamily="2" charset="-122"/>
                <a:ea typeface="宋体" pitchFamily="2" charset="-122"/>
              </a:rPr>
              <a:t>根据五种运输方式的优缺点及适用范围选择</a:t>
            </a:r>
            <a:endParaRPr lang="en-US" altLang="zh-CN" sz="2400" kern="0" dirty="0">
              <a:solidFill>
                <a:srgbClr val="000000"/>
              </a:solidFill>
              <a:latin typeface="宋体" pitchFamily="2" charset="-122"/>
              <a:ea typeface="宋体" pitchFamily="2" charset="-122"/>
            </a:endParaRPr>
          </a:p>
          <a:p>
            <a:pPr indent="371301" eaLnBrk="0" fontAlgn="base" hangingPunct="0">
              <a:lnSpc>
                <a:spcPts val="3500"/>
              </a:lnSpc>
              <a:spcAft>
                <a:spcPct val="0"/>
              </a:spcAft>
              <a:buClr>
                <a:srgbClr val="BBE0E3"/>
              </a:buClr>
              <a:buSzPct val="70000"/>
              <a:defRPr/>
            </a:pPr>
            <a:r>
              <a:rPr lang="zh-CN" altLang="en-US" sz="2400" b="1" kern="0" dirty="0">
                <a:solidFill>
                  <a:srgbClr val="FF0000"/>
                </a:solidFill>
                <a:latin typeface="宋体" pitchFamily="2" charset="-122"/>
                <a:ea typeface="宋体" pitchFamily="2" charset="-122"/>
              </a:rPr>
              <a:t>多式联运的选择</a:t>
            </a:r>
            <a:endParaRPr lang="en-US" altLang="zh-CN" sz="2400" b="1" kern="0" dirty="0">
              <a:solidFill>
                <a:srgbClr val="FF0000"/>
              </a:solidFill>
              <a:latin typeface="宋体" pitchFamily="2" charset="-122"/>
              <a:ea typeface="宋体" pitchFamily="2" charset="-122"/>
            </a:endParaRPr>
          </a:p>
          <a:p>
            <a:pPr indent="371301" eaLnBrk="0" fontAlgn="base" hangingPunct="0">
              <a:lnSpc>
                <a:spcPts val="3500"/>
              </a:lnSpc>
              <a:spcAft>
                <a:spcPct val="0"/>
              </a:spcAft>
              <a:buClr>
                <a:srgbClr val="BBE0E3"/>
              </a:buClr>
              <a:buSzPct val="70000"/>
              <a:defRPr/>
            </a:pPr>
            <a:r>
              <a:rPr lang="zh-CN" altLang="en-US" sz="2400" kern="0" dirty="0">
                <a:solidFill>
                  <a:srgbClr val="000000"/>
                </a:solidFill>
                <a:latin typeface="宋体" pitchFamily="2" charset="-122"/>
                <a:ea typeface="宋体" pitchFamily="2" charset="-122"/>
              </a:rPr>
              <a:t>铁路与公路联运、公路或铁路与水路联运、航空与公路联运应用广泛</a:t>
            </a:r>
            <a:endParaRPr lang="en-US" altLang="zh-CN" sz="2400" kern="0" dirty="0">
              <a:solidFill>
                <a:srgbClr val="000000"/>
              </a:solidFill>
              <a:latin typeface="宋体" pitchFamily="2" charset="-122"/>
              <a:ea typeface="宋体" pitchFamily="2" charset="-122"/>
            </a:endParaRPr>
          </a:p>
        </p:txBody>
      </p:sp>
      <p:pic>
        <p:nvPicPr>
          <p:cNvPr id="4" name="Picture 4"/>
          <p:cNvPicPr>
            <a:picLocks noChangeAspect="1" noChangeArrowheads="1"/>
          </p:cNvPicPr>
          <p:nvPr/>
        </p:nvPicPr>
        <p:blipFill>
          <a:blip r:embed="rId2" cstate="print"/>
          <a:srcRect/>
          <a:stretch>
            <a:fillRect/>
          </a:stretch>
        </p:blipFill>
        <p:spPr bwMode="auto">
          <a:xfrm>
            <a:off x="7236296" y="2929508"/>
            <a:ext cx="1342097" cy="148781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1945</Words>
  <Application>Microsoft Office PowerPoint</Application>
  <PresentationFormat>全屏显示(16:10)</PresentationFormat>
  <Paragraphs>194</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uu</vt:lpstr>
      <vt:lpstr>幻灯片 1</vt:lpstr>
      <vt:lpstr>项目十一   物流运输决策</vt:lpstr>
      <vt:lpstr>知识目标</vt:lpstr>
      <vt:lpstr>能力目标</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573</cp:revision>
  <dcterms:created xsi:type="dcterms:W3CDTF">2014-09-04T05:16:00Z</dcterms:created>
  <dcterms:modified xsi:type="dcterms:W3CDTF">2017-08-12T12:42:42Z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