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588" r:id="rId2"/>
    <p:sldId id="261" r:id="rId3"/>
    <p:sldId id="324" r:id="rId4"/>
    <p:sldId id="622" r:id="rId5"/>
    <p:sldId id="623" r:id="rId6"/>
    <p:sldId id="382" r:id="rId7"/>
    <p:sldId id="381" r:id="rId8"/>
    <p:sldId id="649" r:id="rId9"/>
    <p:sldId id="624" r:id="rId10"/>
    <p:sldId id="625" r:id="rId11"/>
    <p:sldId id="627" r:id="rId12"/>
    <p:sldId id="650" r:id="rId13"/>
    <p:sldId id="626" r:id="rId14"/>
    <p:sldId id="628" r:id="rId15"/>
    <p:sldId id="629" r:id="rId16"/>
    <p:sldId id="630" r:id="rId17"/>
    <p:sldId id="631" r:id="rId18"/>
    <p:sldId id="632" r:id="rId19"/>
    <p:sldId id="633" r:id="rId20"/>
    <p:sldId id="634" r:id="rId21"/>
    <p:sldId id="635" r:id="rId22"/>
    <p:sldId id="636" r:id="rId23"/>
    <p:sldId id="637" r:id="rId24"/>
    <p:sldId id="638" r:id="rId25"/>
    <p:sldId id="639" r:id="rId26"/>
    <p:sldId id="640" r:id="rId27"/>
    <p:sldId id="641" r:id="rId28"/>
    <p:sldId id="642" r:id="rId29"/>
    <p:sldId id="643" r:id="rId30"/>
    <p:sldId id="644" r:id="rId31"/>
    <p:sldId id="645" r:id="rId32"/>
    <p:sldId id="646" r:id="rId33"/>
    <p:sldId id="647" r:id="rId34"/>
    <p:sldId id="648" r:id="rId35"/>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2017/8/12</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531033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、航空货运进港操作程序</a:t>
            </a:r>
            <a:endParaRPr lang="zh-CN" altLang="en-US" sz="3200" b="1" dirty="0">
              <a:solidFill>
                <a:srgbClr val="7030A0"/>
              </a:solidFill>
              <a:latin typeface="宋体" pitchFamily="2" charset="-122"/>
              <a:ea typeface="宋体" pitchFamily="2" charset="-122"/>
            </a:endParaRPr>
          </a:p>
        </p:txBody>
      </p:sp>
      <p:sp>
        <p:nvSpPr>
          <p:cNvPr id="11" name="文本框 4">
            <a:extLst>
              <a:ext uri="{FF2B5EF4-FFF2-40B4-BE49-F238E27FC236}">
                <a16:creationId xmlns:a16="http://schemas.microsoft.com/office/drawing/2014/main" xmlns="" id="{32D54AE4-04A4-491F-8416-88FF9124829A}"/>
              </a:ext>
            </a:extLst>
          </p:cNvPr>
          <p:cNvSpPr txBox="1"/>
          <p:nvPr/>
        </p:nvSpPr>
        <p:spPr>
          <a:xfrm>
            <a:off x="1115616" y="1273324"/>
            <a:ext cx="7128792" cy="2308324"/>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航空货运进港操作程序是指从飞机到达目的地机场，承运人把货物卸下飞机直到交给收件人的物流、信息流的实现和控制管理的全过程。</a:t>
            </a:r>
          </a:p>
          <a:p>
            <a:pPr indent="457200">
              <a:lnSpc>
                <a:spcPct val="150000"/>
              </a:lnSpc>
            </a:pPr>
            <a:endParaRPr lang="en-US" altLang="zh-CN" sz="2400" dirty="0" smtClean="0">
              <a:latin typeface="宋体" panose="02010600030101010101" pitchFamily="2" charset="-122"/>
              <a:ea typeface="宋体" panose="02010600030101010101" pitchFamily="2" charset="-122"/>
            </a:endParaRPr>
          </a:p>
        </p:txBody>
      </p:sp>
      <p:sp>
        <p:nvSpPr>
          <p:cNvPr id="13" name="矩形 12"/>
          <p:cNvSpPr/>
          <p:nvPr/>
        </p:nvSpPr>
        <p:spPr>
          <a:xfrm>
            <a:off x="1115616" y="3761666"/>
            <a:ext cx="1224136" cy="6800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宋体" pitchFamily="2" charset="-122"/>
                <a:ea typeface="宋体" pitchFamily="2" charset="-122"/>
              </a:rPr>
              <a:t>进港航班预报</a:t>
            </a:r>
            <a:endParaRPr lang="zh-CN" altLang="en-US" sz="2000" b="1" dirty="0">
              <a:latin typeface="宋体" pitchFamily="2" charset="-122"/>
              <a:ea typeface="宋体" pitchFamily="2" charset="-122"/>
            </a:endParaRPr>
          </a:p>
        </p:txBody>
      </p:sp>
      <p:sp>
        <p:nvSpPr>
          <p:cNvPr id="14" name="矩形 13"/>
          <p:cNvSpPr/>
          <p:nvPr/>
        </p:nvSpPr>
        <p:spPr>
          <a:xfrm>
            <a:off x="3203848" y="3833674"/>
            <a:ext cx="1368152"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宋体" pitchFamily="2" charset="-122"/>
                <a:ea typeface="宋体" pitchFamily="2" charset="-122"/>
              </a:rPr>
              <a:t>单据处理</a:t>
            </a:r>
            <a:endParaRPr lang="zh-CN" altLang="en-US" sz="2000" b="1" dirty="0">
              <a:latin typeface="宋体" pitchFamily="2" charset="-122"/>
              <a:ea typeface="宋体" pitchFamily="2" charset="-122"/>
            </a:endParaRPr>
          </a:p>
        </p:txBody>
      </p:sp>
      <p:sp>
        <p:nvSpPr>
          <p:cNvPr id="15" name="矩形 14"/>
          <p:cNvSpPr/>
          <p:nvPr/>
        </p:nvSpPr>
        <p:spPr>
          <a:xfrm>
            <a:off x="5364088" y="3833674"/>
            <a:ext cx="1152128"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宋体" pitchFamily="2" charset="-122"/>
                <a:ea typeface="宋体" pitchFamily="2" charset="-122"/>
              </a:rPr>
              <a:t>发到货通知</a:t>
            </a:r>
            <a:endParaRPr lang="zh-CN" altLang="en-US" sz="2000" b="1" dirty="0">
              <a:latin typeface="宋体" pitchFamily="2" charset="-122"/>
              <a:ea typeface="宋体" pitchFamily="2" charset="-122"/>
            </a:endParaRPr>
          </a:p>
        </p:txBody>
      </p:sp>
      <p:sp>
        <p:nvSpPr>
          <p:cNvPr id="16" name="矩形 15"/>
          <p:cNvSpPr/>
          <p:nvPr/>
        </p:nvSpPr>
        <p:spPr>
          <a:xfrm>
            <a:off x="7452320" y="3833674"/>
            <a:ext cx="936104"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宋体" pitchFamily="2" charset="-122"/>
                <a:ea typeface="宋体" pitchFamily="2" charset="-122"/>
              </a:rPr>
              <a:t>交接</a:t>
            </a:r>
            <a:endParaRPr lang="zh-CN" altLang="en-US" sz="2000" b="1" dirty="0">
              <a:latin typeface="宋体" pitchFamily="2" charset="-122"/>
              <a:ea typeface="宋体" pitchFamily="2" charset="-122"/>
            </a:endParaRPr>
          </a:p>
        </p:txBody>
      </p:sp>
      <p:sp>
        <p:nvSpPr>
          <p:cNvPr id="17" name="右箭头 16"/>
          <p:cNvSpPr/>
          <p:nvPr/>
        </p:nvSpPr>
        <p:spPr>
          <a:xfrm>
            <a:off x="2411760" y="3977690"/>
            <a:ext cx="648072"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4644008" y="3977690"/>
            <a:ext cx="648072"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6660232" y="3977690"/>
            <a:ext cx="648072"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2339752" y="3433564"/>
            <a:ext cx="1296144" cy="400110"/>
          </a:xfrm>
          <a:prstGeom prst="rect">
            <a:avLst/>
          </a:prstGeom>
          <a:noFill/>
        </p:spPr>
        <p:txBody>
          <a:bodyPr wrap="square" rtlCol="0">
            <a:spAutoFit/>
          </a:bodyPr>
          <a:lstStyle/>
          <a:p>
            <a:r>
              <a:rPr lang="zh-CN" altLang="en-US" sz="2000" b="1" dirty="0" smtClean="0">
                <a:latin typeface="宋体" pitchFamily="2" charset="-122"/>
                <a:ea typeface="宋体" pitchFamily="2" charset="-122"/>
              </a:rPr>
              <a:t>海关监管</a:t>
            </a:r>
            <a:endParaRPr lang="zh-CN" altLang="en-US" sz="2000" b="1"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9552" y="547099"/>
            <a:ext cx="7632849" cy="5118713"/>
          </a:xfrm>
          <a:prstGeom prst="rect">
            <a:avLst/>
          </a:prstGeom>
          <a:noFill/>
          <a:ln w="9525">
            <a:noFill/>
            <a:miter lim="800000"/>
            <a:headEnd/>
            <a:tailEnd/>
          </a:ln>
        </p:spPr>
      </p:pic>
      <p:sp>
        <p:nvSpPr>
          <p:cNvPr id="11" name="文本框 4">
            <a:extLst>
              <a:ext uri="{FF2B5EF4-FFF2-40B4-BE49-F238E27FC236}">
                <a16:creationId xmlns:a16="http://schemas.microsoft.com/office/drawing/2014/main" xmlns="" id="{32D54AE4-04A4-491F-8416-88FF9124829A}"/>
              </a:ext>
            </a:extLst>
          </p:cNvPr>
          <p:cNvSpPr txBox="1"/>
          <p:nvPr/>
        </p:nvSpPr>
        <p:spPr>
          <a:xfrm>
            <a:off x="1043608" y="2977123"/>
            <a:ext cx="4752528" cy="2400657"/>
          </a:xfrm>
          <a:prstGeom prst="rect">
            <a:avLst/>
          </a:prstGeom>
          <a:noFill/>
        </p:spPr>
        <p:txBody>
          <a:bodyPr wrap="square" rtlCol="0">
            <a:spAutoFit/>
          </a:bodyPr>
          <a:lstStyle/>
          <a:p>
            <a:pPr indent="457200">
              <a:lnSpc>
                <a:spcPct val="150000"/>
              </a:lnSpc>
            </a:pPr>
            <a:r>
              <a:rPr lang="zh-CN" altLang="en-US" sz="2000" b="1" dirty="0" smtClean="0">
                <a:solidFill>
                  <a:srgbClr val="FF0000"/>
                </a:solidFill>
                <a:latin typeface="宋体" panose="02010600030101010101" pitchFamily="2" charset="-122"/>
                <a:ea typeface="宋体" panose="02010600030101010101" pitchFamily="2" charset="-122"/>
              </a:rPr>
              <a:t>进港航班预报</a:t>
            </a:r>
            <a:r>
              <a:rPr lang="en-US" altLang="zh-CN" sz="2000" b="1" dirty="0" smtClean="0">
                <a:latin typeface="宋体" panose="02010600030101010101" pitchFamily="2" charset="-122"/>
                <a:ea typeface="宋体" panose="02010600030101010101" pitchFamily="2" charset="-122"/>
              </a:rPr>
              <a:t>——</a:t>
            </a:r>
            <a:r>
              <a:rPr lang="zh-CN" altLang="en-US" sz="2000" b="1" dirty="0" smtClean="0">
                <a:latin typeface="宋体" panose="02010600030101010101" pitchFamily="2" charset="-122"/>
                <a:ea typeface="宋体" panose="02010600030101010101" pitchFamily="2" charset="-122"/>
              </a:rPr>
              <a:t>航空公司以当日航班进港预报为依据，在航班预报册中逐项填写航班号、机号、预计到达时间；同时还应了解到达航班的货物装机情况及特殊货物的处理情况</a:t>
            </a:r>
            <a:r>
              <a:rPr lang="zh-CN" altLang="en-US" sz="2000" b="1" dirty="0" smtClean="0">
                <a:latin typeface="宋体" panose="02010600030101010101" pitchFamily="2" charset="-122"/>
                <a:ea typeface="宋体" panose="02010600030101010101" pitchFamily="2" charset="-122"/>
              </a:rPr>
              <a:t>。</a:t>
            </a:r>
            <a:endParaRPr lang="zh-CN" altLang="en-US" sz="2000" b="1" dirty="0" smtClean="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539552" y="547099"/>
            <a:ext cx="7632849" cy="5118713"/>
          </a:xfrm>
          <a:prstGeom prst="rect">
            <a:avLst/>
          </a:prstGeom>
          <a:noFill/>
          <a:ln w="9525">
            <a:noFill/>
            <a:miter lim="800000"/>
            <a:headEnd/>
            <a:tailEnd/>
          </a:ln>
        </p:spPr>
      </p:pic>
      <p:sp>
        <p:nvSpPr>
          <p:cNvPr id="11" name="文本框 4">
            <a:extLst>
              <a:ext uri="{FF2B5EF4-FFF2-40B4-BE49-F238E27FC236}">
                <a16:creationId xmlns:a16="http://schemas.microsoft.com/office/drawing/2014/main" xmlns="" id="{32D54AE4-04A4-491F-8416-88FF9124829A}"/>
              </a:ext>
            </a:extLst>
          </p:cNvPr>
          <p:cNvSpPr txBox="1"/>
          <p:nvPr/>
        </p:nvSpPr>
        <p:spPr>
          <a:xfrm>
            <a:off x="899592" y="3078748"/>
            <a:ext cx="4824536" cy="1938992"/>
          </a:xfrm>
          <a:prstGeom prst="rect">
            <a:avLst/>
          </a:prstGeom>
          <a:noFill/>
        </p:spPr>
        <p:txBody>
          <a:bodyPr wrap="square" rtlCol="0">
            <a:spAutoFit/>
          </a:bodyPr>
          <a:lstStyle/>
          <a:p>
            <a:pPr indent="457200">
              <a:lnSpc>
                <a:spcPct val="150000"/>
              </a:lnSpc>
            </a:pPr>
            <a:r>
              <a:rPr lang="zh-CN" altLang="en-US" sz="2000" b="1" dirty="0" smtClean="0">
                <a:solidFill>
                  <a:srgbClr val="FF0000"/>
                </a:solidFill>
                <a:latin typeface="宋体" panose="02010600030101010101" pitchFamily="2" charset="-122"/>
                <a:ea typeface="宋体" panose="02010600030101010101" pitchFamily="2" charset="-122"/>
              </a:rPr>
              <a:t>单</a:t>
            </a:r>
            <a:r>
              <a:rPr lang="zh-CN" altLang="en-US" sz="2000" b="1" dirty="0" smtClean="0">
                <a:solidFill>
                  <a:srgbClr val="FF0000"/>
                </a:solidFill>
                <a:latin typeface="宋体" panose="02010600030101010101" pitchFamily="2" charset="-122"/>
                <a:ea typeface="宋体" panose="02010600030101010101" pitchFamily="2" charset="-122"/>
              </a:rPr>
              <a:t>证处理</a:t>
            </a:r>
            <a:r>
              <a:rPr lang="en-US" altLang="zh-CN" sz="2000" b="1" dirty="0" smtClean="0">
                <a:latin typeface="宋体" panose="02010600030101010101" pitchFamily="2" charset="-122"/>
                <a:ea typeface="宋体" panose="02010600030101010101" pitchFamily="2" charset="-122"/>
              </a:rPr>
              <a:t>——</a:t>
            </a:r>
            <a:r>
              <a:rPr lang="zh-CN" altLang="en-US" sz="2000" b="1" dirty="0" smtClean="0">
                <a:latin typeface="宋体" panose="02010600030101010101" pitchFamily="2" charset="-122"/>
                <a:ea typeface="宋体" panose="02010600030101010101" pitchFamily="2" charset="-122"/>
              </a:rPr>
              <a:t>在每份货运单的正本上加盖或书写到达航班的航班号和日期；认真审核货运单，注意运单上所列目的港、代理公司、品名和运输保管注意事项；</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4">
            <a:extLst>
              <a:ext uri="{FF2B5EF4-FFF2-40B4-BE49-F238E27FC236}">
                <a16:creationId xmlns:a16="http://schemas.microsoft.com/office/drawing/2014/main" xmlns="" id="{32D54AE4-04A4-491F-8416-88FF9124829A}"/>
              </a:ext>
            </a:extLst>
          </p:cNvPr>
          <p:cNvSpPr txBox="1"/>
          <p:nvPr/>
        </p:nvSpPr>
        <p:spPr>
          <a:xfrm>
            <a:off x="1115616" y="481236"/>
            <a:ext cx="7128792" cy="3970318"/>
          </a:xfrm>
          <a:prstGeom prst="rect">
            <a:avLst/>
          </a:prstGeom>
          <a:noFill/>
        </p:spPr>
        <p:txBody>
          <a:bodyPr wrap="square" rtlCol="0">
            <a:spAutoFit/>
          </a:bodyPr>
          <a:lstStyle/>
          <a:p>
            <a:pPr indent="457200">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单证处理</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核对运单和舱单，若舱单上有分批货，则应把分批货的总件数标在运单号之后，并注明分批标志把舱单上列出的</a:t>
            </a:r>
            <a:r>
              <a:rPr lang="zh-CN" altLang="en-US" sz="2400" dirty="0" smtClean="0">
                <a:solidFill>
                  <a:srgbClr val="FF0000"/>
                </a:solidFill>
                <a:latin typeface="宋体" panose="02010600030101010101" pitchFamily="2" charset="-122"/>
                <a:ea typeface="宋体" panose="02010600030101010101" pitchFamily="2" charset="-122"/>
              </a:rPr>
              <a:t>特种货物、联程货物</a:t>
            </a:r>
            <a:r>
              <a:rPr lang="zh-CN" altLang="en-US" sz="2400" dirty="0" smtClean="0">
                <a:latin typeface="宋体" panose="02010600030101010101" pitchFamily="2" charset="-122"/>
                <a:ea typeface="宋体" panose="02010600030101010101" pitchFamily="2" charset="-122"/>
              </a:rPr>
              <a:t>圈出；根据分单情况，在整理出的舱单上标明</a:t>
            </a:r>
            <a:r>
              <a:rPr lang="zh-CN" altLang="en-US" sz="2400" dirty="0" smtClean="0">
                <a:solidFill>
                  <a:srgbClr val="FF0000"/>
                </a:solidFill>
                <a:latin typeface="宋体" panose="02010600030101010101" pitchFamily="2" charset="-122"/>
                <a:ea typeface="宋体" panose="02010600030101010101" pitchFamily="2" charset="-122"/>
              </a:rPr>
              <a:t>每票运单的去向</a:t>
            </a:r>
            <a:r>
              <a:rPr lang="zh-CN" altLang="en-US" sz="2400" dirty="0" smtClean="0">
                <a:latin typeface="宋体" panose="02010600030101010101" pitchFamily="2" charset="-122"/>
                <a:ea typeface="宋体" panose="02010600030101010101" pitchFamily="2" charset="-122"/>
              </a:rPr>
              <a:t>；核对运单份数与舱单份数是否一致，做好多单、少单记录，将多单运单号码加在舱单上，多单运单交查询部门；打印航班交接单。</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539552" y="547099"/>
            <a:ext cx="7632849" cy="5118713"/>
          </a:xfrm>
          <a:prstGeom prst="rect">
            <a:avLst/>
          </a:prstGeom>
          <a:noFill/>
          <a:ln w="9525">
            <a:noFill/>
            <a:miter lim="800000"/>
            <a:headEnd/>
            <a:tailEnd/>
          </a:ln>
        </p:spPr>
      </p:pic>
      <p:sp>
        <p:nvSpPr>
          <p:cNvPr id="11" name="文本框 4">
            <a:extLst>
              <a:ext uri="{FF2B5EF4-FFF2-40B4-BE49-F238E27FC236}">
                <a16:creationId xmlns:a16="http://schemas.microsoft.com/office/drawing/2014/main" xmlns="" id="{32D54AE4-04A4-491F-8416-88FF9124829A}"/>
              </a:ext>
            </a:extLst>
          </p:cNvPr>
          <p:cNvSpPr txBox="1"/>
          <p:nvPr/>
        </p:nvSpPr>
        <p:spPr>
          <a:xfrm>
            <a:off x="1115616" y="2833107"/>
            <a:ext cx="4176464" cy="2400657"/>
          </a:xfrm>
          <a:prstGeom prst="rect">
            <a:avLst/>
          </a:prstGeom>
          <a:noFill/>
        </p:spPr>
        <p:txBody>
          <a:bodyPr wrap="square" rtlCol="0">
            <a:spAutoFit/>
          </a:bodyPr>
          <a:lstStyle/>
          <a:p>
            <a:pPr indent="457200">
              <a:lnSpc>
                <a:spcPct val="150000"/>
              </a:lnSpc>
            </a:pPr>
            <a:r>
              <a:rPr lang="zh-CN" altLang="en-US" sz="2000" b="1" dirty="0" smtClean="0">
                <a:solidFill>
                  <a:srgbClr val="FF0000"/>
                </a:solidFill>
                <a:latin typeface="宋体" panose="02010600030101010101" pitchFamily="2" charset="-122"/>
                <a:ea typeface="宋体" panose="02010600030101010101" pitchFamily="2" charset="-122"/>
              </a:rPr>
              <a:t>发到货通知</a:t>
            </a:r>
            <a:r>
              <a:rPr lang="en-US" altLang="zh-CN" sz="2000" b="1" dirty="0" smtClean="0">
                <a:latin typeface="宋体" panose="02010600030101010101" pitchFamily="2" charset="-122"/>
                <a:ea typeface="宋体" panose="02010600030101010101" pitchFamily="2" charset="-122"/>
              </a:rPr>
              <a:t>——</a:t>
            </a:r>
            <a:r>
              <a:rPr lang="zh-CN" altLang="en-US" sz="2000" b="1" dirty="0" smtClean="0">
                <a:latin typeface="宋体" panose="02010600030101010101" pitchFamily="2" charset="-122"/>
                <a:ea typeface="宋体" panose="02010600030101010101" pitchFamily="2" charset="-122"/>
              </a:rPr>
              <a:t>尽早、尽快、准确地通知货主到货情况。 </a:t>
            </a:r>
          </a:p>
          <a:p>
            <a:pPr indent="457200">
              <a:lnSpc>
                <a:spcPct val="150000"/>
              </a:lnSpc>
            </a:pPr>
            <a:r>
              <a:rPr lang="zh-CN" altLang="en-US" sz="2000" b="1" dirty="0" smtClean="0">
                <a:solidFill>
                  <a:srgbClr val="FF0000"/>
                </a:solidFill>
                <a:latin typeface="宋体" panose="02010600030101010101" pitchFamily="2" charset="-122"/>
                <a:ea typeface="宋体" panose="02010600030101010101" pitchFamily="2" charset="-122"/>
              </a:rPr>
              <a:t>交接</a:t>
            </a:r>
            <a:r>
              <a:rPr lang="en-US" altLang="zh-CN" sz="2000" b="1" dirty="0" smtClean="0">
                <a:latin typeface="宋体" panose="02010600030101010101" pitchFamily="2" charset="-122"/>
                <a:ea typeface="宋体" panose="02010600030101010101" pitchFamily="2" charset="-122"/>
              </a:rPr>
              <a:t>——</a:t>
            </a:r>
            <a:r>
              <a:rPr lang="zh-CN" altLang="en-US" sz="2000" b="1" dirty="0" smtClean="0">
                <a:latin typeface="宋体" panose="02010600030101010101" pitchFamily="2" charset="-122"/>
                <a:ea typeface="宋体" panose="02010600030101010101" pitchFamily="2" charset="-122"/>
              </a:rPr>
              <a:t>将有关单据转交收货人，并将卸机后存入仓库的物品交付给收货人。</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531033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、航空运单</a:t>
            </a:r>
            <a:endParaRPr lang="zh-CN" altLang="en-US" sz="3200" b="1" dirty="0">
              <a:solidFill>
                <a:srgbClr val="7030A0"/>
              </a:solidFill>
              <a:latin typeface="宋体" pitchFamily="2" charset="-122"/>
              <a:ea typeface="宋体" pitchFamily="2" charset="-122"/>
            </a:endParaRPr>
          </a:p>
        </p:txBody>
      </p:sp>
      <p:sp>
        <p:nvSpPr>
          <p:cNvPr id="11" name="文本框 4">
            <a:extLst>
              <a:ext uri="{FF2B5EF4-FFF2-40B4-BE49-F238E27FC236}">
                <a16:creationId xmlns:a16="http://schemas.microsoft.com/office/drawing/2014/main" xmlns="" id="{32D54AE4-04A4-491F-8416-88FF9124829A}"/>
              </a:ext>
            </a:extLst>
          </p:cNvPr>
          <p:cNvSpPr txBox="1"/>
          <p:nvPr/>
        </p:nvSpPr>
        <p:spPr>
          <a:xfrm>
            <a:off x="1115616" y="1129308"/>
            <a:ext cx="7128792" cy="4524315"/>
          </a:xfrm>
          <a:prstGeom prst="rect">
            <a:avLst/>
          </a:prstGeom>
          <a:noFill/>
        </p:spPr>
        <p:txBody>
          <a:bodyPr wrap="square" rtlCol="0">
            <a:spAutoFit/>
          </a:bodyPr>
          <a:lstStyle/>
          <a:p>
            <a:pPr indent="457200">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1</a:t>
            </a:r>
            <a:r>
              <a:rPr lang="zh-CN" altLang="en-US" sz="2400" b="1" dirty="0" smtClean="0">
                <a:solidFill>
                  <a:srgbClr val="FF0000"/>
                </a:solidFill>
                <a:latin typeface="宋体" panose="02010600030101010101" pitchFamily="2" charset="-122"/>
                <a:ea typeface="宋体" panose="02010600030101010101" pitchFamily="2" charset="-122"/>
              </a:rPr>
              <a:t>）航空运单定义</a:t>
            </a:r>
            <a:endParaRPr lang="en-US" altLang="zh-CN" sz="2400" b="1" dirty="0" smtClean="0">
              <a:solidFill>
                <a:srgbClr val="FF0000"/>
              </a:solidFill>
              <a:latin typeface="宋体" panose="02010600030101010101" pitchFamily="2" charset="-122"/>
              <a:ea typeface="宋体" panose="02010600030101010101" pitchFamily="2" charset="-122"/>
            </a:endParaRPr>
          </a:p>
          <a:p>
            <a:pPr indent="457200">
              <a:lnSpc>
                <a:spcPct val="150000"/>
              </a:lnSpc>
            </a:pPr>
            <a:r>
              <a:rPr lang="zh-CN" altLang="en-US" sz="2400" dirty="0" smtClean="0">
                <a:latin typeface="宋体" panose="02010600030101010101" pitchFamily="2" charset="-122"/>
                <a:ea typeface="宋体" panose="02010600030101010101" pitchFamily="2" charset="-122"/>
              </a:rPr>
              <a:t>航空运单（</a:t>
            </a:r>
            <a:r>
              <a:rPr lang="en-US" altLang="zh-CN" sz="2400" dirty="0" smtClean="0">
                <a:latin typeface="宋体" panose="02010600030101010101" pitchFamily="2" charset="-122"/>
                <a:ea typeface="宋体" panose="02010600030101010101" pitchFamily="2" charset="-122"/>
              </a:rPr>
              <a:t>Airway Bill</a:t>
            </a:r>
            <a:r>
              <a:rPr lang="zh-CN" altLang="en-US" sz="2400" dirty="0" smtClean="0">
                <a:latin typeface="宋体" panose="02010600030101010101" pitchFamily="2" charset="-122"/>
                <a:ea typeface="宋体" panose="02010600030101010101" pitchFamily="2" charset="-122"/>
              </a:rPr>
              <a:t>）简称</a:t>
            </a:r>
            <a:r>
              <a:rPr lang="en-US" altLang="zh-CN" sz="2400" dirty="0" smtClean="0">
                <a:latin typeface="宋体" panose="02010600030101010101" pitchFamily="2" charset="-122"/>
                <a:ea typeface="宋体" panose="02010600030101010101" pitchFamily="2" charset="-122"/>
              </a:rPr>
              <a:t>AWB</a:t>
            </a:r>
            <a:r>
              <a:rPr lang="zh-CN" altLang="en-US" sz="2400" dirty="0" smtClean="0">
                <a:latin typeface="宋体" panose="02010600030101010101" pitchFamily="2" charset="-122"/>
                <a:ea typeface="宋体" panose="02010600030101010101" pitchFamily="2" charset="-122"/>
              </a:rPr>
              <a:t>，是航空运输公司及代理人签发给发货人表示已收妥货物并接受托运的货物收据。</a:t>
            </a:r>
          </a:p>
          <a:p>
            <a:pPr indent="457200">
              <a:lnSpc>
                <a:spcPct val="150000"/>
              </a:lnSpc>
            </a:pPr>
            <a:r>
              <a:rPr lang="zh-CN" altLang="en-US" sz="2400" dirty="0" smtClean="0">
                <a:latin typeface="宋体" panose="02010600030101010101" pitchFamily="2" charset="-122"/>
                <a:ea typeface="宋体" panose="02010600030101010101" pitchFamily="2" charset="-122"/>
              </a:rPr>
              <a:t>航空运单</a:t>
            </a:r>
            <a:r>
              <a:rPr lang="zh-CN" altLang="en-US" sz="2400" dirty="0" smtClean="0">
                <a:solidFill>
                  <a:srgbClr val="FF0000"/>
                </a:solidFill>
                <a:latin typeface="宋体" panose="02010600030101010101" pitchFamily="2" charset="-122"/>
                <a:ea typeface="宋体" panose="02010600030101010101" pitchFamily="2" charset="-122"/>
              </a:rPr>
              <a:t>不是物权凭证</a:t>
            </a:r>
            <a:r>
              <a:rPr lang="zh-CN" altLang="en-US" sz="2400" dirty="0" smtClean="0">
                <a:latin typeface="宋体" panose="02010600030101010101" pitchFamily="2" charset="-122"/>
                <a:ea typeface="宋体" panose="02010600030101010101" pitchFamily="2" charset="-122"/>
              </a:rPr>
              <a:t>，</a:t>
            </a:r>
            <a:r>
              <a:rPr lang="zh-CN" altLang="en-US" sz="2400" dirty="0" smtClean="0">
                <a:solidFill>
                  <a:srgbClr val="FF0000"/>
                </a:solidFill>
                <a:latin typeface="宋体" panose="02010600030101010101" pitchFamily="2" charset="-122"/>
                <a:ea typeface="宋体" panose="02010600030101010101" pitchFamily="2" charset="-122"/>
              </a:rPr>
              <a:t>不能通过背书转移货物所有权</a:t>
            </a:r>
            <a:r>
              <a:rPr lang="zh-CN" altLang="en-US" sz="2400" dirty="0" smtClean="0">
                <a:latin typeface="宋体" panose="02010600030101010101" pitchFamily="2" charset="-122"/>
                <a:ea typeface="宋体" panose="02010600030101010101" pitchFamily="2" charset="-122"/>
              </a:rPr>
              <a:t>。航空运单不能转让，持有航空运单也并不能说明可以对货物要求所有权，因而是一种不可议付的单据。</a:t>
            </a:r>
            <a:endParaRPr lang="en-US" altLang="zh-CN" sz="2400" dirty="0" smtClean="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347864" y="265212"/>
            <a:ext cx="4581525" cy="5191125"/>
          </a:xfrm>
          <a:prstGeom prst="rect">
            <a:avLst/>
          </a:prstGeom>
          <a:noFill/>
          <a:ln w="9525">
            <a:noFill/>
            <a:miter lim="800000"/>
            <a:headEnd/>
            <a:tailEnd/>
          </a:ln>
        </p:spPr>
      </p:pic>
      <p:sp>
        <p:nvSpPr>
          <p:cNvPr id="5" name="TextBox 4"/>
          <p:cNvSpPr txBox="1"/>
          <p:nvPr/>
        </p:nvSpPr>
        <p:spPr>
          <a:xfrm>
            <a:off x="611560" y="1489348"/>
            <a:ext cx="2376264" cy="400110"/>
          </a:xfrm>
          <a:prstGeom prst="rect">
            <a:avLst/>
          </a:prstGeom>
          <a:noFill/>
        </p:spPr>
        <p:txBody>
          <a:bodyPr wrap="square" rtlCol="0">
            <a:spAutoFit/>
          </a:bodyPr>
          <a:lstStyle/>
          <a:p>
            <a:r>
              <a:rPr lang="zh-CN" altLang="en-US" sz="2000" dirty="0" smtClean="0">
                <a:solidFill>
                  <a:srgbClr val="FF0000"/>
                </a:solidFill>
                <a:latin typeface="宋体" pitchFamily="2" charset="-122"/>
                <a:ea typeface="宋体" pitchFamily="2" charset="-122"/>
              </a:rPr>
              <a:t>航空</a:t>
            </a:r>
            <a:r>
              <a:rPr lang="zh-CN" altLang="zh-CN" sz="2000" dirty="0" smtClean="0">
                <a:solidFill>
                  <a:srgbClr val="FF0000"/>
                </a:solidFill>
                <a:latin typeface="宋体" pitchFamily="2" charset="-122"/>
                <a:ea typeface="宋体" pitchFamily="2" charset="-122"/>
              </a:rPr>
              <a:t>货运单</a:t>
            </a:r>
            <a:r>
              <a:rPr lang="zh-CN" altLang="en-US" sz="2000" dirty="0" smtClean="0">
                <a:solidFill>
                  <a:srgbClr val="FF0000"/>
                </a:solidFill>
                <a:latin typeface="宋体" pitchFamily="2" charset="-122"/>
                <a:ea typeface="宋体" pitchFamily="2" charset="-122"/>
              </a:rPr>
              <a:t>样本</a:t>
            </a:r>
            <a:endParaRPr lang="zh-CN" altLang="en-US" sz="2000"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371850" y="3095625"/>
            <a:ext cx="5772150" cy="2619375"/>
          </a:xfrm>
          <a:prstGeom prst="rect">
            <a:avLst/>
          </a:prstGeom>
          <a:noFill/>
          <a:ln w="9525">
            <a:noFill/>
            <a:miter lim="800000"/>
            <a:headEnd/>
            <a:tailEnd/>
          </a:ln>
        </p:spPr>
      </p:pic>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531033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、航空运单</a:t>
            </a:r>
            <a:endParaRPr lang="zh-CN" altLang="en-US" sz="3200" b="1" dirty="0">
              <a:solidFill>
                <a:srgbClr val="7030A0"/>
              </a:solidFill>
              <a:latin typeface="宋体" pitchFamily="2" charset="-122"/>
              <a:ea typeface="宋体" pitchFamily="2" charset="-122"/>
            </a:endParaRPr>
          </a:p>
        </p:txBody>
      </p:sp>
      <p:sp>
        <p:nvSpPr>
          <p:cNvPr id="11" name="文本框 4">
            <a:extLst>
              <a:ext uri="{FF2B5EF4-FFF2-40B4-BE49-F238E27FC236}">
                <a16:creationId xmlns:a16="http://schemas.microsoft.com/office/drawing/2014/main" xmlns="" id="{32D54AE4-04A4-491F-8416-88FF9124829A}"/>
              </a:ext>
            </a:extLst>
          </p:cNvPr>
          <p:cNvSpPr txBox="1"/>
          <p:nvPr/>
        </p:nvSpPr>
        <p:spPr>
          <a:xfrm>
            <a:off x="179512" y="1129308"/>
            <a:ext cx="7128792" cy="3323987"/>
          </a:xfrm>
          <a:prstGeom prst="rect">
            <a:avLst/>
          </a:prstGeom>
          <a:noFill/>
        </p:spPr>
        <p:txBody>
          <a:bodyPr wrap="square" rtlCol="0">
            <a:spAutoFit/>
          </a:bodyPr>
          <a:lstStyle/>
          <a:p>
            <a:pPr indent="457200">
              <a:lnSpc>
                <a:spcPct val="150000"/>
              </a:lnSpc>
            </a:pPr>
            <a:r>
              <a:rPr lang="zh-CN" altLang="en-US" sz="2000" b="1" dirty="0" smtClean="0">
                <a:solidFill>
                  <a:srgbClr val="FF0000"/>
                </a:solidFill>
                <a:latin typeface="宋体" panose="02010600030101010101" pitchFamily="2" charset="-122"/>
                <a:ea typeface="宋体" panose="02010600030101010101" pitchFamily="2" charset="-122"/>
              </a:rPr>
              <a:t>（</a:t>
            </a:r>
            <a:r>
              <a:rPr lang="en-US" altLang="zh-CN" sz="2000" b="1" dirty="0" smtClean="0">
                <a:solidFill>
                  <a:srgbClr val="FF0000"/>
                </a:solidFill>
                <a:latin typeface="宋体" panose="02010600030101010101" pitchFamily="2" charset="-122"/>
                <a:ea typeface="宋体" panose="02010600030101010101" pitchFamily="2" charset="-122"/>
              </a:rPr>
              <a:t>2</a:t>
            </a:r>
            <a:r>
              <a:rPr lang="zh-CN" altLang="en-US" sz="2000" b="1" dirty="0" smtClean="0">
                <a:solidFill>
                  <a:srgbClr val="FF0000"/>
                </a:solidFill>
                <a:latin typeface="宋体" panose="02010600030101010101" pitchFamily="2" charset="-122"/>
                <a:ea typeface="宋体" panose="02010600030101010101" pitchFamily="2" charset="-122"/>
              </a:rPr>
              <a:t>）航空运单的种类</a:t>
            </a:r>
            <a:endParaRPr lang="en-US" altLang="zh-CN" sz="2000" b="1" dirty="0" smtClean="0">
              <a:solidFill>
                <a:srgbClr val="FF0000"/>
              </a:solidFill>
              <a:latin typeface="宋体" panose="02010600030101010101" pitchFamily="2" charset="-122"/>
              <a:ea typeface="宋体" panose="02010600030101010101" pitchFamily="2" charset="-122"/>
            </a:endParaRPr>
          </a:p>
          <a:p>
            <a:pPr indent="457200">
              <a:lnSpc>
                <a:spcPct val="150000"/>
              </a:lnSpc>
            </a:pPr>
            <a:r>
              <a:rPr lang="zh-CN" altLang="en-US" sz="2000" dirty="0" smtClean="0">
                <a:latin typeface="宋体" panose="02010600030101010101" pitchFamily="2" charset="-122"/>
                <a:ea typeface="宋体" panose="02010600030101010101" pitchFamily="2" charset="-122"/>
              </a:rPr>
              <a:t>按照签发人不同分类 </a:t>
            </a:r>
          </a:p>
          <a:p>
            <a:pPr indent="457200">
              <a:lnSpc>
                <a:spcPct val="150000"/>
              </a:lnSpc>
            </a:pPr>
            <a:r>
              <a:rPr lang="en-US" altLang="zh-CN" sz="2000" dirty="0" smtClean="0">
                <a:latin typeface="宋体" panose="02010600030101010101" pitchFamily="2" charset="-122"/>
                <a:ea typeface="宋体" panose="02010600030101010101" pitchFamily="2" charset="-122"/>
              </a:rPr>
              <a:t>1</a:t>
            </a:r>
            <a:r>
              <a:rPr lang="zh-CN" altLang="en-US" sz="2000" dirty="0" smtClean="0">
                <a:latin typeface="宋体" panose="02010600030101010101" pitchFamily="2" charset="-122"/>
                <a:ea typeface="宋体" panose="02010600030101010101" pitchFamily="2" charset="-122"/>
              </a:rPr>
              <a:t>）</a:t>
            </a:r>
            <a:r>
              <a:rPr lang="zh-CN" altLang="en-US" sz="2000" dirty="0" smtClean="0">
                <a:solidFill>
                  <a:srgbClr val="FF0000"/>
                </a:solidFill>
                <a:latin typeface="宋体" panose="02010600030101010101" pitchFamily="2" charset="-122"/>
                <a:ea typeface="宋体" panose="02010600030101010101" pitchFamily="2" charset="-122"/>
              </a:rPr>
              <a:t>航空主运单</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Master Air Waybill </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MAWB</a:t>
            </a:r>
            <a:r>
              <a:rPr lang="zh-CN" altLang="en-US" sz="2000" dirty="0" smtClean="0">
                <a:latin typeface="宋体" panose="02010600030101010101" pitchFamily="2" charset="-122"/>
                <a:ea typeface="宋体" panose="02010600030101010101" pitchFamily="2" charset="-122"/>
              </a:rPr>
              <a:t>） </a:t>
            </a:r>
          </a:p>
          <a:p>
            <a:pPr indent="457200">
              <a:lnSpc>
                <a:spcPct val="150000"/>
              </a:lnSpc>
            </a:pPr>
            <a:r>
              <a:rPr lang="zh-CN" altLang="en-US" sz="2000" dirty="0" smtClean="0">
                <a:latin typeface="宋体" panose="02010600030101010101" pitchFamily="2" charset="-122"/>
                <a:ea typeface="宋体" panose="02010600030101010101" pitchFamily="2" charset="-122"/>
              </a:rPr>
              <a:t>凡由航空运输公司签发的航空运单就称为主运单。 </a:t>
            </a:r>
          </a:p>
          <a:p>
            <a:pPr indent="457200">
              <a:lnSpc>
                <a:spcPct val="150000"/>
              </a:lnSpc>
            </a:pPr>
            <a:r>
              <a:rPr lang="en-US" altLang="zh-CN" sz="2000" dirty="0" smtClean="0">
                <a:latin typeface="宋体" panose="02010600030101010101" pitchFamily="2" charset="-122"/>
                <a:ea typeface="宋体" panose="02010600030101010101" pitchFamily="2" charset="-122"/>
              </a:rPr>
              <a:t>2</a:t>
            </a:r>
            <a:r>
              <a:rPr lang="zh-CN" altLang="en-US" sz="2000" dirty="0" smtClean="0">
                <a:latin typeface="宋体" panose="02010600030101010101" pitchFamily="2" charset="-122"/>
                <a:ea typeface="宋体" panose="02010600030101010101" pitchFamily="2" charset="-122"/>
              </a:rPr>
              <a:t>）</a:t>
            </a:r>
            <a:r>
              <a:rPr lang="zh-CN" altLang="en-US" sz="2000" dirty="0" smtClean="0">
                <a:solidFill>
                  <a:srgbClr val="FF0000"/>
                </a:solidFill>
                <a:latin typeface="宋体" panose="02010600030101010101" pitchFamily="2" charset="-122"/>
                <a:ea typeface="宋体" panose="02010600030101010101" pitchFamily="2" charset="-122"/>
              </a:rPr>
              <a:t>航空分运单</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House Air Waybill </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HAWB</a:t>
            </a:r>
            <a:r>
              <a:rPr lang="zh-CN" altLang="en-US" sz="2000" dirty="0" smtClean="0">
                <a:latin typeface="宋体" panose="02010600030101010101" pitchFamily="2" charset="-122"/>
                <a:ea typeface="宋体" panose="02010600030101010101" pitchFamily="2" charset="-122"/>
              </a:rPr>
              <a:t>） </a:t>
            </a:r>
          </a:p>
          <a:p>
            <a:pPr indent="457200">
              <a:lnSpc>
                <a:spcPct val="150000"/>
              </a:lnSpc>
            </a:pPr>
            <a:r>
              <a:rPr lang="zh-CN" altLang="en-US" sz="2000" dirty="0" smtClean="0">
                <a:latin typeface="宋体" panose="02010600030101010101" pitchFamily="2" charset="-122"/>
                <a:ea typeface="宋体" panose="02010600030101010101" pitchFamily="2" charset="-122"/>
              </a:rPr>
              <a:t>航空货运代理公司在办理集中托运业务时签发给各个发货人的运单。 </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531033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、航空运单</a:t>
            </a:r>
            <a:endParaRPr lang="zh-CN" altLang="en-US" sz="3200" b="1" dirty="0">
              <a:solidFill>
                <a:srgbClr val="7030A0"/>
              </a:solidFill>
              <a:latin typeface="宋体" pitchFamily="2" charset="-122"/>
              <a:ea typeface="宋体" pitchFamily="2" charset="-122"/>
            </a:endParaRPr>
          </a:p>
        </p:txBody>
      </p:sp>
      <p:sp>
        <p:nvSpPr>
          <p:cNvPr id="11" name="文本框 4">
            <a:extLst>
              <a:ext uri="{FF2B5EF4-FFF2-40B4-BE49-F238E27FC236}">
                <a16:creationId xmlns:a16="http://schemas.microsoft.com/office/drawing/2014/main" xmlns="" id="{32D54AE4-04A4-491F-8416-88FF9124829A}"/>
              </a:ext>
            </a:extLst>
          </p:cNvPr>
          <p:cNvSpPr txBox="1"/>
          <p:nvPr/>
        </p:nvSpPr>
        <p:spPr>
          <a:xfrm>
            <a:off x="395536" y="1129308"/>
            <a:ext cx="4968552" cy="4524315"/>
          </a:xfrm>
          <a:prstGeom prst="rect">
            <a:avLst/>
          </a:prstGeom>
          <a:noFill/>
        </p:spPr>
        <p:txBody>
          <a:bodyPr wrap="square" rtlCol="0">
            <a:spAutoFit/>
          </a:bodyPr>
          <a:lstStyle/>
          <a:p>
            <a:pPr indent="457200">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3</a:t>
            </a:r>
            <a:r>
              <a:rPr lang="zh-CN" altLang="en-US" sz="2400" b="1" dirty="0" smtClean="0">
                <a:solidFill>
                  <a:srgbClr val="FF0000"/>
                </a:solidFill>
                <a:latin typeface="宋体" panose="02010600030101010101" pitchFamily="2" charset="-122"/>
                <a:ea typeface="宋体" panose="02010600030101010101" pitchFamily="2" charset="-122"/>
              </a:rPr>
              <a:t>）航空运单的份数</a:t>
            </a:r>
            <a:endParaRPr lang="en-US" altLang="zh-CN" sz="2400" b="1" dirty="0" smtClean="0">
              <a:solidFill>
                <a:srgbClr val="FF0000"/>
              </a:solidFill>
              <a:latin typeface="宋体" panose="02010600030101010101" pitchFamily="2" charset="-122"/>
              <a:ea typeface="宋体" panose="02010600030101010101" pitchFamily="2" charset="-122"/>
            </a:endParaRPr>
          </a:p>
          <a:p>
            <a:pPr indent="457200">
              <a:lnSpc>
                <a:spcPct val="150000"/>
              </a:lnSpc>
            </a:pPr>
            <a:r>
              <a:rPr lang="zh-CN" altLang="en-US" sz="2400" dirty="0" smtClean="0">
                <a:latin typeface="宋体" panose="02010600030101010101" pitchFamily="2" charset="-122"/>
                <a:ea typeface="宋体" panose="02010600030101010101" pitchFamily="2" charset="-122"/>
              </a:rPr>
              <a:t>航空货运单一般有</a:t>
            </a:r>
            <a:r>
              <a:rPr lang="zh-CN" altLang="en-US" sz="2400" dirty="0" smtClean="0">
                <a:solidFill>
                  <a:srgbClr val="FF0000"/>
                </a:solidFill>
                <a:latin typeface="宋体" panose="02010600030101010101" pitchFamily="2" charset="-122"/>
                <a:ea typeface="宋体" panose="02010600030101010101" pitchFamily="2" charset="-122"/>
              </a:rPr>
              <a:t>正本三份</a:t>
            </a:r>
            <a:r>
              <a:rPr lang="zh-CN" altLang="en-US" sz="2400" dirty="0" smtClean="0">
                <a:latin typeface="宋体" panose="02010600030101010101" pitchFamily="2" charset="-122"/>
                <a:ea typeface="宋体" panose="02010600030101010101" pitchFamily="2" charset="-122"/>
              </a:rPr>
              <a:t>，其背面印有运输合同条款，副本六份，额外副本三份，共一式十二份组成。</a:t>
            </a:r>
            <a:endParaRPr lang="en-US" altLang="zh-CN" sz="2400" dirty="0" smtClean="0">
              <a:latin typeface="宋体" panose="02010600030101010101" pitchFamily="2" charset="-122"/>
              <a:ea typeface="宋体" panose="02010600030101010101" pitchFamily="2" charset="-122"/>
            </a:endParaRPr>
          </a:p>
          <a:p>
            <a:pPr indent="457200">
              <a:lnSpc>
                <a:spcPct val="150000"/>
              </a:lnSpc>
            </a:pPr>
            <a:r>
              <a:rPr lang="zh-CN" altLang="en-US" sz="2400" dirty="0" smtClean="0">
                <a:latin typeface="宋体" panose="02010600030101010101" pitchFamily="2" charset="-122"/>
                <a:ea typeface="宋体" panose="02010600030101010101" pitchFamily="2" charset="-122"/>
              </a:rPr>
              <a:t>其中，</a:t>
            </a:r>
            <a:r>
              <a:rPr lang="en-US" altLang="zh-CN" sz="2400" dirty="0" smtClean="0">
                <a:solidFill>
                  <a:srgbClr val="0070C0"/>
                </a:solidFill>
                <a:latin typeface="宋体" panose="02010600030101010101" pitchFamily="2" charset="-122"/>
                <a:ea typeface="宋体" panose="02010600030101010101" pitchFamily="2" charset="-122"/>
              </a:rPr>
              <a:t>3</a:t>
            </a:r>
            <a:r>
              <a:rPr lang="zh-CN" altLang="en-US" sz="2400" dirty="0" smtClean="0">
                <a:solidFill>
                  <a:srgbClr val="0070C0"/>
                </a:solidFill>
                <a:latin typeface="宋体" panose="02010600030101010101" pitchFamily="2" charset="-122"/>
                <a:ea typeface="宋体" panose="02010600030101010101" pitchFamily="2" charset="-122"/>
              </a:rPr>
              <a:t>份正本（</a:t>
            </a:r>
            <a:r>
              <a:rPr lang="en-US" altLang="zh-CN" sz="2400" dirty="0" smtClean="0">
                <a:solidFill>
                  <a:srgbClr val="0070C0"/>
                </a:solidFill>
                <a:latin typeface="宋体" panose="02010600030101010101" pitchFamily="2" charset="-122"/>
                <a:ea typeface="宋体" panose="02010600030101010101" pitchFamily="2" charset="-122"/>
              </a:rPr>
              <a:t>Original</a:t>
            </a:r>
            <a:r>
              <a:rPr lang="zh-CN" altLang="en-US" sz="2400" dirty="0" smtClean="0">
                <a:solidFill>
                  <a:srgbClr val="0070C0"/>
                </a:solidFill>
                <a:latin typeface="宋体" panose="02010600030101010101" pitchFamily="2" charset="-122"/>
                <a:ea typeface="宋体" panose="02010600030101010101" pitchFamily="2" charset="-122"/>
              </a:rPr>
              <a:t>），</a:t>
            </a:r>
            <a:r>
              <a:rPr lang="en-US" altLang="zh-CN" sz="2400" dirty="0" smtClean="0">
                <a:solidFill>
                  <a:srgbClr val="0070C0"/>
                </a:solidFill>
                <a:latin typeface="宋体" panose="02010600030101010101" pitchFamily="2" charset="-122"/>
                <a:ea typeface="宋体" panose="02010600030101010101" pitchFamily="2" charset="-122"/>
              </a:rPr>
              <a:t>6</a:t>
            </a:r>
            <a:r>
              <a:rPr lang="zh-CN" altLang="en-US" sz="2400" dirty="0" smtClean="0">
                <a:solidFill>
                  <a:srgbClr val="0070C0"/>
                </a:solidFill>
                <a:latin typeface="宋体" panose="02010600030101010101" pitchFamily="2" charset="-122"/>
                <a:ea typeface="宋体" panose="02010600030101010101" pitchFamily="2" charset="-122"/>
              </a:rPr>
              <a:t>份副本（</a:t>
            </a:r>
            <a:r>
              <a:rPr lang="en-US" altLang="zh-CN" sz="2400" dirty="0" smtClean="0">
                <a:solidFill>
                  <a:srgbClr val="0070C0"/>
                </a:solidFill>
                <a:latin typeface="宋体" panose="02010600030101010101" pitchFamily="2" charset="-122"/>
                <a:ea typeface="宋体" panose="02010600030101010101" pitchFamily="2" charset="-122"/>
              </a:rPr>
              <a:t>Copy</a:t>
            </a:r>
            <a:r>
              <a:rPr lang="zh-CN" altLang="en-US" sz="2400" dirty="0" smtClean="0">
                <a:solidFill>
                  <a:srgbClr val="0070C0"/>
                </a:solidFill>
                <a:latin typeface="宋体" panose="02010600030101010101" pitchFamily="2" charset="-122"/>
                <a:ea typeface="宋体" panose="02010600030101010101" pitchFamily="2" charset="-122"/>
              </a:rPr>
              <a:t>）和</a:t>
            </a:r>
            <a:r>
              <a:rPr lang="en-US" altLang="zh-CN" sz="2400" dirty="0" smtClean="0">
                <a:solidFill>
                  <a:srgbClr val="0070C0"/>
                </a:solidFill>
                <a:latin typeface="宋体" panose="02010600030101010101" pitchFamily="2" charset="-122"/>
                <a:ea typeface="宋体" panose="02010600030101010101" pitchFamily="2" charset="-122"/>
              </a:rPr>
              <a:t>3</a:t>
            </a:r>
            <a:r>
              <a:rPr lang="zh-CN" altLang="en-US" sz="2400" dirty="0" smtClean="0">
                <a:solidFill>
                  <a:srgbClr val="0070C0"/>
                </a:solidFill>
                <a:latin typeface="宋体" panose="02010600030101010101" pitchFamily="2" charset="-122"/>
                <a:ea typeface="宋体" panose="02010600030101010101" pitchFamily="2" charset="-122"/>
              </a:rPr>
              <a:t>份额外副本（</a:t>
            </a:r>
            <a:r>
              <a:rPr lang="en-US" altLang="zh-CN" sz="2400" dirty="0" smtClean="0">
                <a:solidFill>
                  <a:srgbClr val="0070C0"/>
                </a:solidFill>
                <a:latin typeface="宋体" panose="02010600030101010101" pitchFamily="2" charset="-122"/>
                <a:ea typeface="宋体" panose="02010600030101010101" pitchFamily="2" charset="-122"/>
              </a:rPr>
              <a:t>Extra Copy</a:t>
            </a:r>
            <a:r>
              <a:rPr lang="zh-CN" altLang="en-US" sz="2400" dirty="0" smtClean="0">
                <a:solidFill>
                  <a:srgbClr val="0070C0"/>
                </a:solidFill>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正本的背面印有运输条款。</a:t>
            </a:r>
          </a:p>
        </p:txBody>
      </p:sp>
      <p:pic>
        <p:nvPicPr>
          <p:cNvPr id="5122" name="Picture 2"/>
          <p:cNvPicPr>
            <a:picLocks noChangeAspect="1" noChangeArrowheads="1"/>
          </p:cNvPicPr>
          <p:nvPr/>
        </p:nvPicPr>
        <p:blipFill>
          <a:blip r:embed="rId2" cstate="print"/>
          <a:srcRect/>
          <a:stretch>
            <a:fillRect/>
          </a:stretch>
        </p:blipFill>
        <p:spPr bwMode="auto">
          <a:xfrm>
            <a:off x="5436096" y="2065412"/>
            <a:ext cx="3248025" cy="21812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48071" y="584036"/>
          <a:ext cx="8172401" cy="4937760"/>
        </p:xfrm>
        <a:graphic>
          <a:graphicData uri="http://schemas.openxmlformats.org/drawingml/2006/table">
            <a:tbl>
              <a:tblPr/>
              <a:tblGrid>
                <a:gridCol w="511914"/>
                <a:gridCol w="1216279"/>
                <a:gridCol w="432048"/>
                <a:gridCol w="6012160"/>
              </a:tblGrid>
              <a:tr h="0">
                <a:tc>
                  <a:txBody>
                    <a:bodyPr/>
                    <a:lstStyle/>
                    <a:p>
                      <a:pPr indent="0" algn="l">
                        <a:spcBef>
                          <a:spcPts val="600"/>
                        </a:spcBef>
                        <a:spcAft>
                          <a:spcPts val="600"/>
                        </a:spcAft>
                      </a:pPr>
                      <a:r>
                        <a:rPr lang="zh-CN" sz="1800" b="1" kern="100" dirty="0">
                          <a:latin typeface="Calibri"/>
                          <a:ea typeface="宋体"/>
                          <a:cs typeface="Times New Roman"/>
                        </a:rPr>
                        <a:t>顺序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b="1" kern="100">
                          <a:latin typeface="Calibri"/>
                          <a:ea typeface="宋体"/>
                          <a:cs typeface="Times New Roman"/>
                        </a:rPr>
                        <a:t>名称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b="1" kern="100">
                          <a:latin typeface="Calibri"/>
                          <a:ea typeface="宋体"/>
                          <a:cs typeface="Times New Roman"/>
                        </a:rPr>
                        <a:t>颜色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1800" b="1" kern="100" dirty="0">
                          <a:latin typeface="Calibri"/>
                          <a:ea typeface="宋体"/>
                          <a:cs typeface="Times New Roman"/>
                        </a:rPr>
                        <a:t>用途</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l">
                        <a:spcBef>
                          <a:spcPts val="600"/>
                        </a:spcBef>
                        <a:spcAft>
                          <a:spcPts val="600"/>
                        </a:spcAft>
                      </a:pPr>
                      <a:r>
                        <a:rPr lang="en-US" sz="1800" kern="100" dirty="0">
                          <a:latin typeface="Calibri"/>
                          <a:ea typeface="宋体"/>
                          <a:cs typeface="Times New Roman"/>
                        </a:rPr>
                        <a:t>1</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正本</a:t>
                      </a:r>
                      <a:r>
                        <a:rPr lang="en-US" sz="1800" kern="100">
                          <a:latin typeface="Calibri"/>
                          <a:ea typeface="宋体"/>
                          <a:cs typeface="Times New Roman"/>
                        </a:rPr>
                        <a:t>3</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蓝</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1800" kern="100">
                          <a:latin typeface="Calibri"/>
                          <a:ea typeface="宋体"/>
                          <a:cs typeface="Times New Roman"/>
                        </a:rPr>
                        <a:t>交托运人。作为承运人收到货物的证明，以及作为承托双方运输合同成立的证明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l">
                        <a:spcBef>
                          <a:spcPts val="600"/>
                        </a:spcBef>
                        <a:spcAft>
                          <a:spcPts val="600"/>
                        </a:spcAft>
                      </a:pPr>
                      <a:r>
                        <a:rPr lang="en-US" sz="1800" kern="100" dirty="0">
                          <a:latin typeface="Calibri"/>
                          <a:ea typeface="宋体"/>
                          <a:cs typeface="Times New Roman"/>
                        </a:rPr>
                        <a:t>2</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正本</a:t>
                      </a:r>
                      <a:r>
                        <a:rPr lang="en-US" sz="1800" kern="100">
                          <a:latin typeface="Calibri"/>
                          <a:ea typeface="宋体"/>
                          <a:cs typeface="Times New Roman"/>
                        </a:rPr>
                        <a:t>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1800" kern="100">
                          <a:latin typeface="Calibri"/>
                          <a:ea typeface="宋体"/>
                          <a:cs typeface="Times New Roman"/>
                        </a:rPr>
                        <a:t>交承运人财务部门。除了作为承运人财务部门之运费帐单和发票外，还作为承托双方运输合同成立的证明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l">
                        <a:spcBef>
                          <a:spcPts val="600"/>
                        </a:spcBef>
                        <a:spcAft>
                          <a:spcPts val="600"/>
                        </a:spcAft>
                      </a:pPr>
                      <a:r>
                        <a:rPr lang="en-US" sz="1800" kern="100" dirty="0">
                          <a:latin typeface="Calibri"/>
                          <a:ea typeface="宋体"/>
                          <a:cs typeface="Times New Roman"/>
                        </a:rPr>
                        <a:t>3</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副本</a:t>
                      </a:r>
                      <a:r>
                        <a:rPr lang="en-US" sz="1800" kern="100">
                          <a:latin typeface="Calibri"/>
                          <a:ea typeface="宋体"/>
                          <a:cs typeface="Times New Roman"/>
                        </a:rPr>
                        <a:t>9</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1800" kern="100" dirty="0">
                          <a:latin typeface="Calibri"/>
                          <a:ea typeface="宋体"/>
                          <a:cs typeface="Times New Roman"/>
                        </a:rPr>
                        <a:t>交代理人。供代理人留存。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l">
                        <a:spcBef>
                          <a:spcPts val="600"/>
                        </a:spcBef>
                        <a:spcAft>
                          <a:spcPts val="600"/>
                        </a:spcAft>
                      </a:pPr>
                      <a:r>
                        <a:rPr lang="en-US" sz="1800" kern="100" dirty="0">
                          <a:latin typeface="Calibri"/>
                          <a:ea typeface="宋体"/>
                          <a:cs typeface="Times New Roman"/>
                        </a:rPr>
                        <a:t>4</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正本</a:t>
                      </a:r>
                      <a:r>
                        <a:rPr lang="en-US" sz="1800" kern="100">
                          <a:latin typeface="Calibri"/>
                          <a:ea typeface="宋体"/>
                          <a:cs typeface="Times New Roman"/>
                        </a:rPr>
                        <a:t>2</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粉红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1800" kern="100">
                          <a:latin typeface="Calibri"/>
                          <a:ea typeface="宋体"/>
                          <a:cs typeface="Times New Roman"/>
                        </a:rPr>
                        <a:t>随货物交收货人。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l">
                        <a:spcBef>
                          <a:spcPts val="600"/>
                        </a:spcBef>
                        <a:spcAft>
                          <a:spcPts val="600"/>
                        </a:spcAft>
                      </a:pPr>
                      <a:r>
                        <a:rPr lang="en-US" sz="1800" kern="100" dirty="0">
                          <a:latin typeface="Calibri"/>
                          <a:ea typeface="宋体"/>
                          <a:cs typeface="Times New Roman"/>
                        </a:rPr>
                        <a:t>5</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副本</a:t>
                      </a:r>
                      <a:r>
                        <a:rPr lang="en-US" sz="1800" kern="100">
                          <a:latin typeface="Calibri"/>
                          <a:ea typeface="宋体"/>
                          <a:cs typeface="Times New Roman"/>
                        </a:rPr>
                        <a:t>4</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1800" kern="100">
                          <a:latin typeface="Calibri"/>
                          <a:ea typeface="宋体"/>
                          <a:cs typeface="Times New Roman"/>
                        </a:rPr>
                        <a:t>交付联。收货人提货后应签字并交承运人留存，以证明已交妥货物。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l">
                        <a:spcBef>
                          <a:spcPts val="600"/>
                        </a:spcBef>
                        <a:spcAft>
                          <a:spcPts val="600"/>
                        </a:spcAft>
                      </a:pPr>
                      <a:r>
                        <a:rPr lang="en-US" sz="1800" kern="100" dirty="0">
                          <a:latin typeface="Calibri"/>
                          <a:ea typeface="宋体"/>
                          <a:cs typeface="Times New Roman"/>
                        </a:rPr>
                        <a:t>6</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副本</a:t>
                      </a:r>
                      <a:r>
                        <a:rPr lang="en-US" sz="1800" kern="100">
                          <a:latin typeface="Calibri"/>
                          <a:ea typeface="宋体"/>
                          <a:cs typeface="Times New Roman"/>
                        </a:rPr>
                        <a:t>5</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1800" kern="100">
                          <a:latin typeface="Calibri"/>
                          <a:ea typeface="宋体"/>
                          <a:cs typeface="Times New Roman"/>
                        </a:rPr>
                        <a:t>交目的港机场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l">
                        <a:spcBef>
                          <a:spcPts val="600"/>
                        </a:spcBef>
                        <a:spcAft>
                          <a:spcPts val="600"/>
                        </a:spcAft>
                      </a:pPr>
                      <a:r>
                        <a:rPr lang="en-US" sz="1800" kern="100" dirty="0">
                          <a:latin typeface="Calibri"/>
                          <a:ea typeface="宋体"/>
                          <a:cs typeface="Times New Roman"/>
                        </a:rPr>
                        <a:t>7</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副本</a:t>
                      </a:r>
                      <a:r>
                        <a:rPr lang="en-US" sz="1800" kern="100">
                          <a:latin typeface="Calibri"/>
                          <a:ea typeface="宋体"/>
                          <a:cs typeface="Times New Roman"/>
                        </a:rPr>
                        <a:t>6</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1800" kern="100" dirty="0">
                          <a:latin typeface="Calibri"/>
                          <a:ea typeface="宋体"/>
                          <a:cs typeface="Times New Roman"/>
                        </a:rPr>
                        <a:t>交第三承运人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l">
                        <a:spcBef>
                          <a:spcPts val="600"/>
                        </a:spcBef>
                        <a:spcAft>
                          <a:spcPts val="600"/>
                        </a:spcAft>
                      </a:pPr>
                      <a:r>
                        <a:rPr lang="en-US" sz="1800" kern="100" dirty="0">
                          <a:latin typeface="Calibri"/>
                          <a:ea typeface="宋体"/>
                          <a:cs typeface="Times New Roman"/>
                        </a:rPr>
                        <a:t>8</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副本</a:t>
                      </a:r>
                      <a:r>
                        <a:rPr lang="en-US" sz="1800" kern="100">
                          <a:latin typeface="Calibri"/>
                          <a:ea typeface="宋体"/>
                          <a:cs typeface="Times New Roman"/>
                        </a:rPr>
                        <a:t>7</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1800" kern="100">
                          <a:latin typeface="Calibri"/>
                          <a:ea typeface="宋体"/>
                          <a:cs typeface="Times New Roman"/>
                        </a:rPr>
                        <a:t>交第二承运人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l">
                        <a:spcBef>
                          <a:spcPts val="600"/>
                        </a:spcBef>
                        <a:spcAft>
                          <a:spcPts val="600"/>
                        </a:spcAft>
                      </a:pPr>
                      <a:r>
                        <a:rPr lang="en-US" sz="1800" kern="100">
                          <a:latin typeface="Calibri"/>
                          <a:ea typeface="宋体"/>
                          <a:cs typeface="Times New Roman"/>
                        </a:rPr>
                        <a:t>9</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副本</a:t>
                      </a:r>
                      <a:r>
                        <a:rPr lang="en-US" sz="1800" kern="100">
                          <a:latin typeface="Calibri"/>
                          <a:ea typeface="宋体"/>
                          <a:cs typeface="Times New Roman"/>
                        </a:rPr>
                        <a:t>8</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1800" kern="100">
                          <a:latin typeface="Calibri"/>
                          <a:ea typeface="宋体"/>
                          <a:cs typeface="Times New Roman"/>
                        </a:rPr>
                        <a:t>交第一承运人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l">
                        <a:spcBef>
                          <a:spcPts val="600"/>
                        </a:spcBef>
                        <a:spcAft>
                          <a:spcPts val="600"/>
                        </a:spcAft>
                      </a:pPr>
                      <a:r>
                        <a:rPr lang="en-US" sz="1800" kern="100" dirty="0">
                          <a:latin typeface="Calibri"/>
                          <a:ea typeface="宋体"/>
                          <a:cs typeface="Times New Roman"/>
                        </a:rPr>
                        <a:t>10</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额外副本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l">
                        <a:spcBef>
                          <a:spcPts val="600"/>
                        </a:spcBef>
                        <a:spcAft>
                          <a:spcPts val="600"/>
                        </a:spcAft>
                      </a:pPr>
                      <a:r>
                        <a:rPr lang="en-US" sz="1800" kern="100" dirty="0">
                          <a:latin typeface="Calibri"/>
                          <a:ea typeface="宋体"/>
                          <a:cs typeface="Times New Roman"/>
                        </a:rPr>
                        <a:t>11</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额外副本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l">
                        <a:spcBef>
                          <a:spcPts val="600"/>
                        </a:spcBef>
                        <a:spcAft>
                          <a:spcPts val="600"/>
                        </a:spcAft>
                      </a:pPr>
                      <a:r>
                        <a:rPr lang="en-US" sz="1800" kern="100" dirty="0">
                          <a:latin typeface="Calibri"/>
                          <a:ea typeface="宋体"/>
                          <a:cs typeface="Times New Roman"/>
                        </a:rPr>
                        <a:t>12</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额外副本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F3E6B61-C146-4AD6-ADE4-56EC001ACF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034437"/>
            <a:ext cx="2332004" cy="2263223"/>
          </a:xfrm>
          <a:prstGeom prst="rect">
            <a:avLst/>
          </a:prstGeom>
        </p:spPr>
      </p:pic>
      <p:pic>
        <p:nvPicPr>
          <p:cNvPr id="7" name="图形 6" descr="指向右边的反手食指">
            <a:extLst>
              <a:ext uri="{FF2B5EF4-FFF2-40B4-BE49-F238E27FC236}">
                <a16:creationId xmlns:a16="http://schemas.microsoft.com/office/drawing/2014/main" xmlns="" id="{96F5D61F-9773-4DE5-8B19-11A9815540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2167907"/>
            <a:ext cx="482352" cy="482352"/>
          </a:xfrm>
          <a:prstGeom prst="rect">
            <a:avLst/>
          </a:prstGeom>
        </p:spPr>
      </p:pic>
      <p:pic>
        <p:nvPicPr>
          <p:cNvPr id="13" name="图形 12" descr="指向右边的反手食指">
            <a:extLst>
              <a:ext uri="{FF2B5EF4-FFF2-40B4-BE49-F238E27FC236}">
                <a16:creationId xmlns:a16="http://schemas.microsoft.com/office/drawing/2014/main" xmlns="" id="{CE713D77-2F54-432E-A2B0-C14C687FB496}"/>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2857755"/>
            <a:ext cx="482352" cy="482352"/>
          </a:xfrm>
          <a:prstGeom prst="rect">
            <a:avLst/>
          </a:prstGeom>
        </p:spPr>
      </p:pic>
      <p:pic>
        <p:nvPicPr>
          <p:cNvPr id="14" name="图形 13" descr="指向右边的反手食指">
            <a:extLst>
              <a:ext uri="{FF2B5EF4-FFF2-40B4-BE49-F238E27FC236}">
                <a16:creationId xmlns:a16="http://schemas.microsoft.com/office/drawing/2014/main" xmlns="" id="{57AFDE6B-3FA8-4FDD-9611-25947519A01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3599284"/>
            <a:ext cx="482352" cy="482352"/>
          </a:xfrm>
          <a:prstGeom prst="rect">
            <a:avLst/>
          </a:prstGeom>
        </p:spPr>
      </p:pic>
      <p:sp>
        <p:nvSpPr>
          <p:cNvPr id="17" name="文本框 16">
            <a:extLst>
              <a:ext uri="{FF2B5EF4-FFF2-40B4-BE49-F238E27FC236}">
                <a16:creationId xmlns:a16="http://schemas.microsoft.com/office/drawing/2014/main" xmlns="" id="{5381E62F-0644-462F-8724-5E38520EB779}"/>
              </a:ext>
            </a:extLst>
          </p:cNvPr>
          <p:cNvSpPr txBox="1"/>
          <p:nvPr/>
        </p:nvSpPr>
        <p:spPr>
          <a:xfrm>
            <a:off x="3392425" y="2125772"/>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a16="http://schemas.microsoft.com/office/drawing/2014/main" xmlns="" id="{DBE2DE14-230E-4017-9184-896A866434DD}"/>
              </a:ext>
            </a:extLst>
          </p:cNvPr>
          <p:cNvSpPr txBox="1"/>
          <p:nvPr/>
        </p:nvSpPr>
        <p:spPr>
          <a:xfrm>
            <a:off x="3491880" y="2163871"/>
            <a:ext cx="403244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a:t>
            </a:r>
            <a:r>
              <a:rPr lang="zh-CN" altLang="en-US" sz="2400" b="1" dirty="0" smtClean="0">
                <a:latin typeface="宋体" pitchFamily="2" charset="-122"/>
                <a:ea typeface="宋体" pitchFamily="2" charset="-122"/>
              </a:rPr>
              <a:t>：航空运输基础知识</a:t>
            </a:r>
            <a:endParaRPr lang="zh-CN" altLang="en-US" sz="2400" b="1" dirty="0">
              <a:latin typeface="宋体" pitchFamily="2" charset="-122"/>
              <a:ea typeface="宋体" pitchFamily="2" charset="-122"/>
            </a:endParaRPr>
          </a:p>
        </p:txBody>
      </p:sp>
      <p:sp>
        <p:nvSpPr>
          <p:cNvPr id="19" name="文本框 18">
            <a:extLst>
              <a:ext uri="{FF2B5EF4-FFF2-40B4-BE49-F238E27FC236}">
                <a16:creationId xmlns:a16="http://schemas.microsoft.com/office/drawing/2014/main" xmlns="" id="{7E87835C-7EB3-481B-AC73-7193C27FE7B2}"/>
              </a:ext>
            </a:extLst>
          </p:cNvPr>
          <p:cNvSpPr txBox="1"/>
          <p:nvPr/>
        </p:nvSpPr>
        <p:spPr>
          <a:xfrm>
            <a:off x="3491880" y="3604031"/>
            <a:ext cx="403244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a:t>
            </a:r>
            <a:r>
              <a:rPr lang="zh-CN" altLang="en-US" sz="2400" b="1" dirty="0" smtClean="0">
                <a:latin typeface="宋体" pitchFamily="2" charset="-122"/>
                <a:ea typeface="宋体" pitchFamily="2" charset="-122"/>
              </a:rPr>
              <a:t>：航空运输组织管理</a:t>
            </a:r>
            <a:endParaRPr lang="zh-CN" altLang="en-US" sz="2400" b="1" dirty="0">
              <a:latin typeface="宋体" pitchFamily="2" charset="-122"/>
              <a:ea typeface="宋体" pitchFamily="2" charset="-122"/>
            </a:endParaRPr>
          </a:p>
        </p:txBody>
      </p:sp>
      <p:sp>
        <p:nvSpPr>
          <p:cNvPr id="20" name="文本框 19">
            <a:extLst>
              <a:ext uri="{FF2B5EF4-FFF2-40B4-BE49-F238E27FC236}">
                <a16:creationId xmlns:a16="http://schemas.microsoft.com/office/drawing/2014/main" xmlns="" id="{392E543B-D2C6-4367-902E-01BEBFA9AE99}"/>
              </a:ext>
            </a:extLst>
          </p:cNvPr>
          <p:cNvSpPr txBox="1"/>
          <p:nvPr/>
        </p:nvSpPr>
        <p:spPr>
          <a:xfrm>
            <a:off x="3491880" y="2883951"/>
            <a:ext cx="4176464"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a:t>
            </a:r>
            <a:r>
              <a:rPr lang="zh-CN" altLang="en-US" sz="2400" b="1" dirty="0" smtClean="0">
                <a:latin typeface="宋体" pitchFamily="2" charset="-122"/>
                <a:ea typeface="宋体" pitchFamily="2" charset="-122"/>
              </a:rPr>
              <a:t>：航空运输费用计算</a:t>
            </a:r>
            <a:endParaRPr lang="zh-CN" altLang="en-US" sz="2400" b="1" dirty="0">
              <a:latin typeface="宋体" pitchFamily="2" charset="-122"/>
              <a:ea typeface="宋体" pitchFamily="2" charset="-122"/>
            </a:endParaRPr>
          </a:p>
        </p:txBody>
      </p:sp>
      <p:sp>
        <p:nvSpPr>
          <p:cNvPr id="26" name="矩形 25">
            <a:extLst>
              <a:ext uri="{FF2B5EF4-FFF2-40B4-BE49-F238E27FC236}">
                <a16:creationId xmlns:a16="http://schemas.microsoft.com/office/drawing/2014/main" xmlns="" id="{810FAAC4-2946-4187-AE48-B2616F293B3B}"/>
              </a:ext>
            </a:extLst>
          </p:cNvPr>
          <p:cNvSpPr/>
          <p:nvPr/>
        </p:nvSpPr>
        <p:spPr>
          <a:xfrm>
            <a:off x="611560" y="1275065"/>
            <a:ext cx="2037737" cy="646331"/>
          </a:xfrm>
          <a:prstGeom prst="rect">
            <a:avLst/>
          </a:prstGeom>
          <a:noFill/>
        </p:spPr>
        <p:txBody>
          <a:bodyPr wrap="none" lIns="91440" tIns="45720" rIns="91440" bIns="45720">
            <a:spAutoFit/>
          </a:bodyPr>
          <a:lstStyle/>
          <a:p>
            <a:pPr algn="ctr"/>
            <a:r>
              <a:rPr lang="zh-CN" altLang="en-US" sz="36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
        <p:nvSpPr>
          <p:cNvPr id="16" name="标题 1"/>
          <p:cNvSpPr>
            <a:spLocks noGrp="1"/>
          </p:cNvSpPr>
          <p:nvPr>
            <p:ph type="title"/>
          </p:nvPr>
        </p:nvSpPr>
        <p:spPr>
          <a:xfrm>
            <a:off x="457200" y="546099"/>
            <a:ext cx="8229600" cy="635265"/>
          </a:xfrm>
        </p:spPr>
        <p:txBody>
          <a:bodyPr>
            <a:noAutofit/>
          </a:bodyPr>
          <a:lstStyle/>
          <a:p>
            <a:pPr algn="ctr"/>
            <a:r>
              <a:rPr lang="zh-CN" altLang="en-US" sz="3600" dirty="0" smtClean="0">
                <a:solidFill>
                  <a:srgbClr val="FF0000"/>
                </a:solidFill>
                <a:latin typeface="宋体" pitchFamily="2" charset="-122"/>
                <a:ea typeface="宋体" pitchFamily="2" charset="-122"/>
              </a:rPr>
              <a:t>项目五   航空货物运输组织管理</a:t>
            </a:r>
            <a:endParaRPr lang="zh-CN" altLang="en-US" sz="3600" dirty="0">
              <a:solidFill>
                <a:srgbClr val="FF000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rot="16200000">
            <a:off x="2879812" y="-490873"/>
            <a:ext cx="3240361" cy="7488834"/>
          </a:xfrm>
          <a:prstGeom prst="rect">
            <a:avLst/>
          </a:prstGeom>
          <a:noFill/>
          <a:ln w="9525">
            <a:noFill/>
            <a:miter lim="800000"/>
            <a:headEnd/>
            <a:tailEnd/>
          </a:ln>
        </p:spPr>
      </p:pic>
      <p:sp>
        <p:nvSpPr>
          <p:cNvPr id="11" name="文本框 4">
            <a:extLst>
              <a:ext uri="{FF2B5EF4-FFF2-40B4-BE49-F238E27FC236}">
                <a16:creationId xmlns:a16="http://schemas.microsoft.com/office/drawing/2014/main" xmlns="" id="{32D54AE4-04A4-491F-8416-88FF9124829A}"/>
              </a:ext>
            </a:extLst>
          </p:cNvPr>
          <p:cNvSpPr txBox="1"/>
          <p:nvPr/>
        </p:nvSpPr>
        <p:spPr>
          <a:xfrm>
            <a:off x="1115616" y="769268"/>
            <a:ext cx="7128792" cy="3970318"/>
          </a:xfrm>
          <a:prstGeom prst="rect">
            <a:avLst/>
          </a:prstGeom>
          <a:noFill/>
        </p:spPr>
        <p:txBody>
          <a:bodyPr wrap="square" rtlCol="0">
            <a:spAutoFit/>
          </a:bodyPr>
          <a:lstStyle/>
          <a:p>
            <a:pPr indent="457200">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4</a:t>
            </a:r>
            <a:r>
              <a:rPr lang="zh-CN" altLang="en-US" sz="2400" b="1" dirty="0" smtClean="0">
                <a:solidFill>
                  <a:srgbClr val="FF0000"/>
                </a:solidFill>
                <a:latin typeface="宋体" panose="02010600030101010101" pitchFamily="2" charset="-122"/>
                <a:ea typeface="宋体" panose="02010600030101010101" pitchFamily="2" charset="-122"/>
              </a:rPr>
              <a:t>）航空运单的作</a:t>
            </a:r>
            <a:r>
              <a:rPr lang="zh-CN" altLang="en-US" sz="2400" b="1" dirty="0" smtClean="0">
                <a:solidFill>
                  <a:srgbClr val="FF0000"/>
                </a:solidFill>
                <a:latin typeface="宋体" panose="02010600030101010101" pitchFamily="2" charset="-122"/>
                <a:ea typeface="宋体" panose="02010600030101010101" pitchFamily="2" charset="-122"/>
              </a:rPr>
              <a:t>用</a:t>
            </a:r>
            <a:endParaRPr lang="en-US" altLang="zh-CN" sz="2400" b="1" dirty="0" smtClean="0">
              <a:solidFill>
                <a:srgbClr val="FF0000"/>
              </a:solidFill>
              <a:latin typeface="宋体" panose="02010600030101010101" pitchFamily="2" charset="-122"/>
              <a:ea typeface="宋体" panose="02010600030101010101" pitchFamily="2" charset="-122"/>
            </a:endParaRPr>
          </a:p>
          <a:p>
            <a:pPr indent="457200">
              <a:lnSpc>
                <a:spcPct val="150000"/>
              </a:lnSpc>
            </a:pPr>
            <a:endParaRPr lang="en-US" altLang="zh-CN" sz="2400" b="1" dirty="0" smtClean="0">
              <a:solidFill>
                <a:srgbClr val="FF0000"/>
              </a:solidFill>
              <a:latin typeface="宋体" panose="02010600030101010101" pitchFamily="2" charset="-122"/>
              <a:ea typeface="宋体" panose="02010600030101010101" pitchFamily="2" charset="-122"/>
            </a:endParaRPr>
          </a:p>
          <a:p>
            <a:pPr indent="457200">
              <a:lnSpc>
                <a:spcPct val="150000"/>
              </a:lnSpc>
              <a:buFont typeface="Wingdings" pitchFamily="2" charset="2"/>
              <a:buChar char="ü"/>
            </a:pPr>
            <a:r>
              <a:rPr lang="zh-CN" altLang="en-US" sz="2000" dirty="0" smtClean="0">
                <a:latin typeface="宋体" panose="02010600030101010101" pitchFamily="2" charset="-122"/>
                <a:ea typeface="宋体" panose="02010600030101010101" pitchFamily="2" charset="-122"/>
              </a:rPr>
              <a:t>是承运人与托运人之间缔结运输契约的凭证。</a:t>
            </a:r>
            <a:endParaRPr lang="en-US" altLang="zh-CN" sz="2000" dirty="0" smtClean="0">
              <a:latin typeface="宋体" panose="02010600030101010101" pitchFamily="2" charset="-122"/>
              <a:ea typeface="宋体" panose="02010600030101010101" pitchFamily="2" charset="-122"/>
            </a:endParaRPr>
          </a:p>
          <a:p>
            <a:pPr indent="457200">
              <a:lnSpc>
                <a:spcPct val="150000"/>
              </a:lnSpc>
              <a:buFont typeface="Wingdings" pitchFamily="2" charset="2"/>
              <a:buChar char="ü"/>
            </a:pPr>
            <a:r>
              <a:rPr lang="zh-CN" altLang="en-US" sz="2000" dirty="0" smtClean="0">
                <a:latin typeface="宋体" panose="02010600030101010101" pitchFamily="2" charset="-122"/>
                <a:ea typeface="宋体" panose="02010600030101010101" pitchFamily="2" charset="-122"/>
              </a:rPr>
              <a:t>是承运人收运货物的证明文件。</a:t>
            </a:r>
            <a:endParaRPr lang="en-US" altLang="zh-CN" sz="2000" dirty="0" smtClean="0">
              <a:latin typeface="宋体" panose="02010600030101010101" pitchFamily="2" charset="-122"/>
              <a:ea typeface="宋体" panose="02010600030101010101" pitchFamily="2" charset="-122"/>
            </a:endParaRPr>
          </a:p>
          <a:p>
            <a:pPr indent="457200">
              <a:lnSpc>
                <a:spcPct val="150000"/>
              </a:lnSpc>
              <a:buFont typeface="Wingdings" pitchFamily="2" charset="2"/>
              <a:buChar char="ü"/>
            </a:pPr>
            <a:r>
              <a:rPr lang="zh-CN" altLang="en-US" sz="2000" dirty="0" smtClean="0">
                <a:latin typeface="宋体" panose="02010600030101010101" pitchFamily="2" charset="-122"/>
                <a:ea typeface="宋体" panose="02010600030101010101" pitchFamily="2" charset="-122"/>
              </a:rPr>
              <a:t>是运费结算凭证及运费收据。</a:t>
            </a:r>
            <a:endParaRPr lang="en-US" altLang="zh-CN" sz="2000" dirty="0" smtClean="0">
              <a:latin typeface="宋体" panose="02010600030101010101" pitchFamily="2" charset="-122"/>
              <a:ea typeface="宋体" panose="02010600030101010101" pitchFamily="2" charset="-122"/>
            </a:endParaRPr>
          </a:p>
          <a:p>
            <a:pPr indent="457200">
              <a:lnSpc>
                <a:spcPct val="150000"/>
              </a:lnSpc>
              <a:buFont typeface="Wingdings" pitchFamily="2" charset="2"/>
              <a:buChar char="ü"/>
            </a:pPr>
            <a:r>
              <a:rPr lang="zh-CN" altLang="en-US" sz="2000" dirty="0" smtClean="0">
                <a:latin typeface="宋体" panose="02010600030101010101" pitchFamily="2" charset="-122"/>
                <a:ea typeface="宋体" panose="02010600030101010101" pitchFamily="2" charset="-122"/>
              </a:rPr>
              <a:t>是承运人在货物运输组织的全过程中运输货物的依据。</a:t>
            </a:r>
            <a:endParaRPr lang="en-US" altLang="zh-CN" sz="2000" dirty="0" smtClean="0">
              <a:latin typeface="宋体" panose="02010600030101010101" pitchFamily="2" charset="-122"/>
              <a:ea typeface="宋体" panose="02010600030101010101" pitchFamily="2" charset="-122"/>
            </a:endParaRPr>
          </a:p>
          <a:p>
            <a:pPr indent="457200">
              <a:lnSpc>
                <a:spcPct val="150000"/>
              </a:lnSpc>
              <a:buFont typeface="Wingdings" pitchFamily="2" charset="2"/>
              <a:buChar char="ü"/>
            </a:pPr>
            <a:r>
              <a:rPr lang="zh-CN" altLang="en-US" sz="2000" dirty="0" smtClean="0">
                <a:latin typeface="宋体" panose="02010600030101010101" pitchFamily="2" charset="-122"/>
                <a:ea typeface="宋体" panose="02010600030101010101" pitchFamily="2" charset="-122"/>
              </a:rPr>
              <a:t>是国际进出口货物办理清关的证明文件。</a:t>
            </a:r>
            <a:endParaRPr lang="en-US" altLang="zh-CN" sz="2000" dirty="0" smtClean="0">
              <a:latin typeface="宋体" panose="02010600030101010101" pitchFamily="2" charset="-122"/>
              <a:ea typeface="宋体" panose="02010600030101010101" pitchFamily="2" charset="-122"/>
            </a:endParaRPr>
          </a:p>
          <a:p>
            <a:pPr indent="457200">
              <a:lnSpc>
                <a:spcPct val="150000"/>
              </a:lnSpc>
              <a:buFont typeface="Wingdings" pitchFamily="2" charset="2"/>
              <a:buChar char="ü"/>
            </a:pPr>
            <a:r>
              <a:rPr lang="zh-CN" altLang="en-US" sz="2000" dirty="0" smtClean="0">
                <a:latin typeface="宋体" panose="02010600030101010101" pitchFamily="2" charset="-122"/>
                <a:ea typeface="宋体" panose="02010600030101010101" pitchFamily="2" charset="-122"/>
              </a:rPr>
              <a:t>是保险证明。     </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704658" y="1849388"/>
            <a:ext cx="2439342" cy="2865044"/>
          </a:xfrm>
          <a:prstGeom prst="rect">
            <a:avLst/>
          </a:prstGeom>
          <a:noFill/>
          <a:ln w="9525">
            <a:noFill/>
            <a:miter lim="800000"/>
            <a:headEnd/>
            <a:tailEnd/>
          </a:ln>
        </p:spPr>
      </p:pic>
      <p:sp>
        <p:nvSpPr>
          <p:cNvPr id="11" name="文本框 4">
            <a:extLst>
              <a:ext uri="{FF2B5EF4-FFF2-40B4-BE49-F238E27FC236}">
                <a16:creationId xmlns:a16="http://schemas.microsoft.com/office/drawing/2014/main" xmlns="" id="{32D54AE4-04A4-491F-8416-88FF9124829A}"/>
              </a:ext>
            </a:extLst>
          </p:cNvPr>
          <p:cNvSpPr txBox="1"/>
          <p:nvPr/>
        </p:nvSpPr>
        <p:spPr>
          <a:xfrm>
            <a:off x="179512" y="409228"/>
            <a:ext cx="5832648" cy="5442516"/>
          </a:xfrm>
          <a:prstGeom prst="rect">
            <a:avLst/>
          </a:prstGeom>
          <a:noFill/>
        </p:spPr>
        <p:txBody>
          <a:bodyPr wrap="square" rtlCol="0">
            <a:spAutoFit/>
          </a:bodyPr>
          <a:lstStyle/>
          <a:p>
            <a:pPr indent="457200">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5</a:t>
            </a:r>
            <a:r>
              <a:rPr lang="zh-CN" altLang="en-US" sz="2400" b="1" dirty="0" smtClean="0">
                <a:solidFill>
                  <a:srgbClr val="FF0000"/>
                </a:solidFill>
                <a:latin typeface="宋体" panose="02010600030101010101" pitchFamily="2" charset="-122"/>
                <a:ea typeface="宋体" panose="02010600030101010101" pitchFamily="2" charset="-122"/>
              </a:rPr>
              <a:t>）航空运单的缮制</a:t>
            </a:r>
            <a:endParaRPr lang="en-US" altLang="zh-CN" sz="2400" b="1" dirty="0" smtClean="0">
              <a:solidFill>
                <a:srgbClr val="FF0000"/>
              </a:solidFill>
              <a:latin typeface="宋体" panose="02010600030101010101" pitchFamily="2" charset="-122"/>
              <a:ea typeface="宋体" panose="02010600030101010101" pitchFamily="2" charset="-122"/>
            </a:endParaRPr>
          </a:p>
          <a:p>
            <a:pPr indent="457200">
              <a:lnSpc>
                <a:spcPts val="3400"/>
              </a:lnSpc>
            </a:pPr>
            <a:r>
              <a:rPr lang="en-US" altLang="zh-CN" sz="2400" b="1" dirty="0" smtClean="0">
                <a:solidFill>
                  <a:srgbClr val="FF0000"/>
                </a:solidFill>
                <a:latin typeface="宋体" panose="02010600030101010101" pitchFamily="2" charset="-122"/>
                <a:ea typeface="宋体" panose="02010600030101010101" pitchFamily="2" charset="-122"/>
              </a:rPr>
              <a:t>1</a:t>
            </a:r>
            <a:r>
              <a:rPr lang="zh-CN" altLang="en-US" sz="2400" b="1" dirty="0" smtClean="0">
                <a:solidFill>
                  <a:srgbClr val="FF0000"/>
                </a:solidFill>
                <a:latin typeface="宋体" panose="02010600030101010101" pitchFamily="2" charset="-122"/>
                <a:ea typeface="宋体" panose="02010600030101010101" pitchFamily="2" charset="-122"/>
              </a:rPr>
              <a:t>）航空运单号码（</a:t>
            </a:r>
            <a:r>
              <a:rPr lang="en-US" altLang="zh-CN" sz="2400" b="1" dirty="0" smtClean="0">
                <a:solidFill>
                  <a:srgbClr val="FF0000"/>
                </a:solidFill>
                <a:latin typeface="宋体" panose="02010600030101010101" pitchFamily="2" charset="-122"/>
                <a:ea typeface="宋体" panose="02010600030101010101" pitchFamily="2" charset="-122"/>
              </a:rPr>
              <a:t>The Air Waybill Number</a:t>
            </a:r>
            <a:r>
              <a:rPr lang="zh-CN" altLang="en-US" sz="2400" b="1" dirty="0" smtClean="0">
                <a:solidFill>
                  <a:srgbClr val="FF0000"/>
                </a:solidFill>
                <a:latin typeface="宋体" panose="02010600030101010101" pitchFamily="2" charset="-122"/>
                <a:ea typeface="宋体" panose="02010600030101010101" pitchFamily="2" charset="-122"/>
              </a:rPr>
              <a:t>）</a:t>
            </a:r>
          </a:p>
          <a:p>
            <a:pPr indent="457200">
              <a:lnSpc>
                <a:spcPts val="3400"/>
              </a:lnSpc>
            </a:pPr>
            <a:r>
              <a:rPr lang="zh-CN" altLang="en-US" sz="2000" dirty="0" smtClean="0">
                <a:latin typeface="宋体" panose="02010600030101010101" pitchFamily="2" charset="-122"/>
                <a:ea typeface="宋体" panose="02010600030101010101" pitchFamily="2" charset="-122"/>
              </a:rPr>
              <a:t>航空运单号码应清楚地印在货运单的左右上角以及右下角，航空运单的编号由</a:t>
            </a:r>
            <a:r>
              <a:rPr lang="en-US" altLang="zh-CN" sz="2000" dirty="0" smtClean="0">
                <a:solidFill>
                  <a:srgbClr val="0070C0"/>
                </a:solidFill>
                <a:latin typeface="宋体" panose="02010600030101010101" pitchFamily="2" charset="-122"/>
                <a:ea typeface="宋体" panose="02010600030101010101" pitchFamily="2" charset="-122"/>
              </a:rPr>
              <a:t>11</a:t>
            </a:r>
            <a:r>
              <a:rPr lang="zh-CN" altLang="en-US" sz="2000" dirty="0" smtClean="0">
                <a:solidFill>
                  <a:srgbClr val="0070C0"/>
                </a:solidFill>
                <a:latin typeface="宋体" panose="02010600030101010101" pitchFamily="2" charset="-122"/>
                <a:ea typeface="宋体" panose="02010600030101010101" pitchFamily="2" charset="-122"/>
              </a:rPr>
              <a:t>位</a:t>
            </a:r>
            <a:r>
              <a:rPr lang="zh-CN" altLang="en-US" sz="2000" dirty="0" smtClean="0">
                <a:latin typeface="宋体" panose="02010600030101010101" pitchFamily="2" charset="-122"/>
                <a:ea typeface="宋体" panose="02010600030101010101" pitchFamily="2" charset="-122"/>
              </a:rPr>
              <a:t>数字，前三位表示航空公司代号，后七位表示货运单序号，第八位是检验号。</a:t>
            </a:r>
          </a:p>
          <a:p>
            <a:pPr indent="457200">
              <a:lnSpc>
                <a:spcPts val="3400"/>
              </a:lnSpc>
            </a:pPr>
            <a:r>
              <a:rPr lang="en-US" altLang="zh-CN" sz="2400" b="1" dirty="0" smtClean="0">
                <a:solidFill>
                  <a:srgbClr val="FF0000"/>
                </a:solidFill>
                <a:latin typeface="宋体" panose="02010600030101010101" pitchFamily="2" charset="-122"/>
                <a:ea typeface="宋体" panose="02010600030101010101" pitchFamily="2" charset="-122"/>
              </a:rPr>
              <a:t>2</a:t>
            </a:r>
            <a:r>
              <a:rPr lang="zh-CN" altLang="en-US" sz="2400" b="1" dirty="0" smtClean="0">
                <a:solidFill>
                  <a:srgbClr val="FF0000"/>
                </a:solidFill>
                <a:latin typeface="宋体" panose="02010600030101010101" pitchFamily="2" charset="-122"/>
                <a:ea typeface="宋体" panose="02010600030101010101" pitchFamily="2" charset="-122"/>
              </a:rPr>
              <a:t>）托运人栏</a:t>
            </a:r>
            <a:r>
              <a:rPr lang="en-US" altLang="zh-CN" sz="2400" b="1" dirty="0" smtClean="0">
                <a:solidFill>
                  <a:srgbClr val="FF0000"/>
                </a:solidFill>
                <a:latin typeface="宋体" panose="02010600030101010101" pitchFamily="2" charset="-122"/>
                <a:ea typeface="宋体" panose="02010600030101010101" pitchFamily="2" charset="-122"/>
              </a:rPr>
              <a:t>Shipper</a:t>
            </a:r>
          </a:p>
          <a:p>
            <a:pPr indent="457200">
              <a:lnSpc>
                <a:spcPts val="3400"/>
              </a:lnSpc>
            </a:pPr>
            <a:r>
              <a:rPr lang="en-US" altLang="zh-CN" sz="2000" dirty="0" smtClean="0">
                <a:latin typeface="宋体" panose="02010600030101010101" pitchFamily="2" charset="-122"/>
                <a:ea typeface="宋体" panose="02010600030101010101" pitchFamily="2" charset="-122"/>
              </a:rPr>
              <a:t>——Shipper’s Name and Address</a:t>
            </a:r>
            <a:r>
              <a:rPr lang="zh-CN" altLang="en-US" sz="2000" dirty="0" smtClean="0">
                <a:latin typeface="宋体" panose="02010600030101010101" pitchFamily="2" charset="-122"/>
                <a:ea typeface="宋体" panose="02010600030101010101" pitchFamily="2" charset="-122"/>
              </a:rPr>
              <a:t>托运人姓名和地址</a:t>
            </a:r>
          </a:p>
          <a:p>
            <a:pPr indent="457200">
              <a:lnSpc>
                <a:spcPts val="3400"/>
              </a:lnSpc>
            </a:pPr>
            <a:r>
              <a:rPr lang="zh-CN" altLang="en-US" sz="2000" dirty="0" smtClean="0">
                <a:latin typeface="宋体" panose="02010600030101010101" pitchFamily="2" charset="-122"/>
                <a:ea typeface="宋体" panose="02010600030101010101" pitchFamily="2" charset="-122"/>
              </a:rPr>
              <a:t>填制托运人姓名（全称）、地址、国家（或国家两字代号）以及托运人的电话、传真、电传号码；</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4">
            <a:extLst>
              <a:ext uri="{FF2B5EF4-FFF2-40B4-BE49-F238E27FC236}">
                <a16:creationId xmlns:a16="http://schemas.microsoft.com/office/drawing/2014/main" xmlns="" id="{32D54AE4-04A4-491F-8416-88FF9124829A}"/>
              </a:ext>
            </a:extLst>
          </p:cNvPr>
          <p:cNvSpPr txBox="1"/>
          <p:nvPr/>
        </p:nvSpPr>
        <p:spPr>
          <a:xfrm>
            <a:off x="179512" y="409228"/>
            <a:ext cx="4968552" cy="4888518"/>
          </a:xfrm>
          <a:prstGeom prst="rect">
            <a:avLst/>
          </a:prstGeom>
          <a:noFill/>
        </p:spPr>
        <p:txBody>
          <a:bodyPr wrap="square" rtlCol="0">
            <a:spAutoFit/>
          </a:bodyPr>
          <a:lstStyle/>
          <a:p>
            <a:pPr indent="457200">
              <a:lnSpc>
                <a:spcPts val="3400"/>
              </a:lnSpc>
            </a:pPr>
            <a:r>
              <a:rPr lang="en-US" altLang="zh-CN" sz="2000" dirty="0" smtClean="0">
                <a:latin typeface="宋体" panose="02010600030101010101" pitchFamily="2" charset="-122"/>
                <a:ea typeface="宋体" panose="02010600030101010101" pitchFamily="2" charset="-122"/>
              </a:rPr>
              <a:t>——Shipper’s Account Number</a:t>
            </a:r>
            <a:r>
              <a:rPr lang="zh-CN" altLang="en-US" sz="2000" dirty="0" smtClean="0">
                <a:latin typeface="宋体" panose="02010600030101010101" pitchFamily="2" charset="-122"/>
                <a:ea typeface="宋体" panose="02010600030101010101" pitchFamily="2" charset="-122"/>
              </a:rPr>
              <a:t>托运人账号， 此栏不需填写，除非托运人需要。</a:t>
            </a:r>
            <a:r>
              <a:rPr lang="zh-CN" altLang="en-US" sz="2400" dirty="0" smtClean="0">
                <a:latin typeface="宋体" panose="02010600030101010101" pitchFamily="2" charset="-122"/>
                <a:ea typeface="宋体" panose="02010600030101010101" pitchFamily="2" charset="-122"/>
              </a:rPr>
              <a:t> </a:t>
            </a:r>
          </a:p>
          <a:p>
            <a:pPr indent="457200">
              <a:lnSpc>
                <a:spcPts val="3400"/>
              </a:lnSpc>
            </a:pPr>
            <a:r>
              <a:rPr lang="en-US" altLang="zh-CN" sz="2400" b="1" dirty="0" smtClean="0">
                <a:solidFill>
                  <a:srgbClr val="FF0000"/>
                </a:solidFill>
                <a:latin typeface="宋体" panose="02010600030101010101" pitchFamily="2" charset="-122"/>
                <a:ea typeface="宋体" panose="02010600030101010101" pitchFamily="2" charset="-122"/>
              </a:rPr>
              <a:t>3</a:t>
            </a:r>
            <a:r>
              <a:rPr lang="zh-CN" altLang="en-US" sz="2400" b="1" dirty="0" smtClean="0">
                <a:solidFill>
                  <a:srgbClr val="FF0000"/>
                </a:solidFill>
                <a:latin typeface="宋体" panose="02010600030101010101" pitchFamily="2" charset="-122"/>
                <a:ea typeface="宋体" panose="02010600030101010101" pitchFamily="2" charset="-122"/>
              </a:rPr>
              <a:t>）收货人栏</a:t>
            </a:r>
            <a:r>
              <a:rPr lang="en-US" altLang="zh-CN" sz="2400" b="1" dirty="0" smtClean="0">
                <a:solidFill>
                  <a:srgbClr val="FF0000"/>
                </a:solidFill>
                <a:latin typeface="宋体" panose="02010600030101010101" pitchFamily="2" charset="-122"/>
                <a:ea typeface="宋体" panose="02010600030101010101" pitchFamily="2" charset="-122"/>
              </a:rPr>
              <a:t>Consignee</a:t>
            </a:r>
          </a:p>
          <a:p>
            <a:pPr indent="457200">
              <a:lnSpc>
                <a:spcPts val="3400"/>
              </a:lnSpc>
            </a:pPr>
            <a:r>
              <a:rPr lang="en-US" altLang="zh-CN" sz="2000" dirty="0" smtClean="0">
                <a:latin typeface="宋体" panose="02010600030101010101" pitchFamily="2" charset="-122"/>
                <a:ea typeface="宋体" panose="02010600030101010101" pitchFamily="2" charset="-122"/>
              </a:rPr>
              <a:t>——Consignee’s Name and Address</a:t>
            </a:r>
            <a:r>
              <a:rPr lang="zh-CN" altLang="en-US" sz="2000" dirty="0" smtClean="0">
                <a:latin typeface="宋体" panose="02010600030101010101" pitchFamily="2" charset="-122"/>
                <a:ea typeface="宋体" panose="02010600030101010101" pitchFamily="2" charset="-122"/>
              </a:rPr>
              <a:t>收货人姓名和地址</a:t>
            </a:r>
          </a:p>
          <a:p>
            <a:pPr indent="457200">
              <a:lnSpc>
                <a:spcPts val="3400"/>
              </a:lnSpc>
            </a:pPr>
            <a:r>
              <a:rPr lang="zh-CN" altLang="en-US" sz="2000" dirty="0" smtClean="0">
                <a:latin typeface="宋体" panose="02010600030101010101" pitchFamily="2" charset="-122"/>
                <a:ea typeface="宋体" panose="02010600030101010101" pitchFamily="2" charset="-122"/>
              </a:rPr>
              <a:t>填制收货人姓名（全称）、地址、国家（或国家两字代号）以及托运人的电话、传真、电传号码；</a:t>
            </a:r>
          </a:p>
          <a:p>
            <a:pPr indent="457200">
              <a:lnSpc>
                <a:spcPts val="3400"/>
              </a:lnSpc>
            </a:pPr>
            <a:r>
              <a:rPr lang="en-US" altLang="zh-CN" sz="2000" dirty="0" smtClean="0">
                <a:latin typeface="宋体" panose="02010600030101010101" pitchFamily="2" charset="-122"/>
                <a:ea typeface="宋体" panose="02010600030101010101" pitchFamily="2" charset="-122"/>
              </a:rPr>
              <a:t>——Consignee’s Account Number</a:t>
            </a:r>
            <a:r>
              <a:rPr lang="zh-CN" altLang="en-US" sz="2000" dirty="0" smtClean="0">
                <a:latin typeface="宋体" panose="02010600030101010101" pitchFamily="2" charset="-122"/>
                <a:ea typeface="宋体" panose="02010600030101010101" pitchFamily="2" charset="-122"/>
              </a:rPr>
              <a:t>收货人账号，此栏仅供承运人使用，一般不需填写，除非最后的承运人需要。 </a:t>
            </a:r>
          </a:p>
        </p:txBody>
      </p:sp>
      <p:pic>
        <p:nvPicPr>
          <p:cNvPr id="8194" name="Picture 2"/>
          <p:cNvPicPr>
            <a:picLocks noChangeAspect="1" noChangeArrowheads="1"/>
          </p:cNvPicPr>
          <p:nvPr/>
        </p:nvPicPr>
        <p:blipFill>
          <a:blip r:embed="rId2" cstate="print"/>
          <a:srcRect/>
          <a:stretch>
            <a:fillRect/>
          </a:stretch>
        </p:blipFill>
        <p:spPr bwMode="auto">
          <a:xfrm>
            <a:off x="5580113" y="1417340"/>
            <a:ext cx="2686406" cy="31257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4">
            <a:extLst>
              <a:ext uri="{FF2B5EF4-FFF2-40B4-BE49-F238E27FC236}">
                <a16:creationId xmlns:a16="http://schemas.microsoft.com/office/drawing/2014/main" xmlns="" id="{32D54AE4-04A4-491F-8416-88FF9124829A}"/>
              </a:ext>
            </a:extLst>
          </p:cNvPr>
          <p:cNvSpPr txBox="1"/>
          <p:nvPr/>
        </p:nvSpPr>
        <p:spPr>
          <a:xfrm>
            <a:off x="395536" y="625252"/>
            <a:ext cx="5616624" cy="4452501"/>
          </a:xfrm>
          <a:prstGeom prst="rect">
            <a:avLst/>
          </a:prstGeom>
          <a:noFill/>
        </p:spPr>
        <p:txBody>
          <a:bodyPr wrap="square" rtlCol="0">
            <a:spAutoFit/>
          </a:bodyPr>
          <a:lstStyle/>
          <a:p>
            <a:pPr indent="457200">
              <a:lnSpc>
                <a:spcPts val="3400"/>
              </a:lnSpc>
            </a:pPr>
            <a:r>
              <a:rPr lang="en-US" altLang="zh-CN" sz="2400" b="1" dirty="0" smtClean="0">
                <a:solidFill>
                  <a:srgbClr val="FF0000"/>
                </a:solidFill>
                <a:latin typeface="宋体" panose="02010600030101010101" pitchFamily="2" charset="-122"/>
                <a:ea typeface="宋体" panose="02010600030101010101" pitchFamily="2" charset="-122"/>
              </a:rPr>
              <a:t>4</a:t>
            </a:r>
            <a:r>
              <a:rPr lang="zh-CN" altLang="en-US" sz="2400" b="1" dirty="0" smtClean="0">
                <a:solidFill>
                  <a:srgbClr val="FF0000"/>
                </a:solidFill>
                <a:latin typeface="宋体" panose="02010600030101010101" pitchFamily="2" charset="-122"/>
                <a:ea typeface="宋体" panose="02010600030101010101" pitchFamily="2" charset="-122"/>
              </a:rPr>
              <a:t>）货运单的代理人的名称及地址（</a:t>
            </a:r>
            <a:r>
              <a:rPr lang="en-US" altLang="zh-CN" sz="2400" b="1" dirty="0" smtClean="0">
                <a:solidFill>
                  <a:srgbClr val="FF0000"/>
                </a:solidFill>
                <a:latin typeface="宋体" panose="02010600030101010101" pitchFamily="2" charset="-122"/>
                <a:ea typeface="宋体" panose="02010600030101010101" pitchFamily="2" charset="-122"/>
              </a:rPr>
              <a:t>Issuing Carries Name and Address</a:t>
            </a:r>
            <a:r>
              <a:rPr lang="zh-CN" altLang="en-US" sz="2400" b="1" dirty="0" smtClean="0">
                <a:solidFill>
                  <a:srgbClr val="FF0000"/>
                </a:solidFill>
                <a:latin typeface="宋体" panose="02010600030101010101" pitchFamily="2" charset="-122"/>
                <a:ea typeface="宋体" panose="02010600030101010101" pitchFamily="2" charset="-122"/>
              </a:rPr>
              <a:t>）</a:t>
            </a:r>
          </a:p>
          <a:p>
            <a:pPr indent="457200">
              <a:lnSpc>
                <a:spcPts val="3400"/>
              </a:lnSpc>
            </a:pPr>
            <a:r>
              <a:rPr lang="zh-CN" altLang="en-US" sz="2000" dirty="0" smtClean="0">
                <a:latin typeface="宋体" panose="02010600030101010101" pitchFamily="2" charset="-122"/>
                <a:ea typeface="宋体" panose="02010600030101010101" pitchFamily="2" charset="-122"/>
              </a:rPr>
              <a:t>此处一般印有航空公司的标志、名称和地址。</a:t>
            </a:r>
          </a:p>
          <a:p>
            <a:pPr indent="457200">
              <a:lnSpc>
                <a:spcPts val="3400"/>
              </a:lnSpc>
            </a:pPr>
            <a:r>
              <a:rPr lang="en-US" altLang="zh-CN" sz="2400" b="1" dirty="0" smtClean="0">
                <a:solidFill>
                  <a:srgbClr val="FF0000"/>
                </a:solidFill>
                <a:latin typeface="宋体" panose="02010600030101010101" pitchFamily="2" charset="-122"/>
                <a:ea typeface="宋体" panose="02010600030101010101" pitchFamily="2" charset="-122"/>
              </a:rPr>
              <a:t>5</a:t>
            </a:r>
            <a:r>
              <a:rPr lang="zh-CN" altLang="en-US" sz="2400" b="1" dirty="0" smtClean="0">
                <a:solidFill>
                  <a:srgbClr val="FF0000"/>
                </a:solidFill>
                <a:latin typeface="宋体" panose="02010600030101010101" pitchFamily="2" charset="-122"/>
                <a:ea typeface="宋体" panose="02010600030101010101" pitchFamily="2" charset="-122"/>
              </a:rPr>
              <a:t>）始发站机场（</a:t>
            </a:r>
            <a:r>
              <a:rPr lang="en-US" altLang="zh-CN" sz="2400" b="1" dirty="0" smtClean="0">
                <a:solidFill>
                  <a:srgbClr val="FF0000"/>
                </a:solidFill>
                <a:latin typeface="宋体" panose="02010600030101010101" pitchFamily="2" charset="-122"/>
                <a:ea typeface="宋体" panose="02010600030101010101" pitchFamily="2" charset="-122"/>
              </a:rPr>
              <a:t>Airport of Departure</a:t>
            </a:r>
            <a:r>
              <a:rPr lang="zh-CN" altLang="en-US" sz="2400" b="1" dirty="0" smtClean="0">
                <a:solidFill>
                  <a:srgbClr val="FF0000"/>
                </a:solidFill>
                <a:latin typeface="宋体" panose="02010600030101010101" pitchFamily="2" charset="-122"/>
                <a:ea typeface="宋体" panose="02010600030101010101" pitchFamily="2" charset="-122"/>
              </a:rPr>
              <a:t>）</a:t>
            </a:r>
          </a:p>
          <a:p>
            <a:pPr indent="457200">
              <a:lnSpc>
                <a:spcPts val="3400"/>
              </a:lnSpc>
            </a:pPr>
            <a:r>
              <a:rPr lang="zh-CN" altLang="en-US" sz="2000" dirty="0" smtClean="0">
                <a:latin typeface="宋体" panose="02010600030101010101" pitchFamily="2" charset="-122"/>
                <a:ea typeface="宋体" panose="02010600030101010101" pitchFamily="2" charset="-122"/>
              </a:rPr>
              <a:t>填</a:t>
            </a:r>
            <a:r>
              <a:rPr lang="zh-CN" altLang="en-US" sz="2000" dirty="0" smtClean="0">
                <a:latin typeface="宋体" panose="02010600030101010101" pitchFamily="2" charset="-122"/>
                <a:ea typeface="宋体" panose="02010600030101010101" pitchFamily="2" charset="-122"/>
              </a:rPr>
              <a:t>制始发站机场的</a:t>
            </a:r>
            <a:r>
              <a:rPr lang="en-US" altLang="zh-CN" sz="2000" dirty="0" smtClean="0">
                <a:latin typeface="宋体" panose="02010600030101010101" pitchFamily="2" charset="-122"/>
                <a:ea typeface="宋体" panose="02010600030101010101" pitchFamily="2" charset="-122"/>
              </a:rPr>
              <a:t>IATA</a:t>
            </a:r>
            <a:r>
              <a:rPr lang="zh-CN" altLang="en-US" sz="2000" dirty="0" smtClean="0">
                <a:latin typeface="宋体" panose="02010600030101010101" pitchFamily="2" charset="-122"/>
                <a:ea typeface="宋体" panose="02010600030101010101" pitchFamily="2" charset="-122"/>
              </a:rPr>
              <a:t>三字代号，或机场名。</a:t>
            </a:r>
            <a:endParaRPr lang="zh-CN" altLang="en-US" sz="2400" dirty="0" smtClean="0">
              <a:latin typeface="宋体" panose="02010600030101010101" pitchFamily="2" charset="-122"/>
              <a:ea typeface="宋体" panose="02010600030101010101" pitchFamily="2" charset="-122"/>
            </a:endParaRPr>
          </a:p>
          <a:p>
            <a:pPr indent="457200">
              <a:lnSpc>
                <a:spcPts val="3400"/>
              </a:lnSpc>
            </a:pPr>
            <a:r>
              <a:rPr lang="en-US" altLang="zh-CN" sz="2400" b="1" dirty="0" smtClean="0">
                <a:solidFill>
                  <a:srgbClr val="FF0000"/>
                </a:solidFill>
                <a:latin typeface="宋体" panose="02010600030101010101" pitchFamily="2" charset="-122"/>
                <a:ea typeface="宋体" panose="02010600030101010101" pitchFamily="2" charset="-122"/>
              </a:rPr>
              <a:t>6</a:t>
            </a:r>
            <a:r>
              <a:rPr lang="zh-CN" altLang="en-US" sz="2400" b="1" dirty="0" smtClean="0">
                <a:solidFill>
                  <a:srgbClr val="FF0000"/>
                </a:solidFill>
                <a:latin typeface="宋体" panose="02010600030101010101" pitchFamily="2" charset="-122"/>
                <a:ea typeface="宋体" panose="02010600030101010101" pitchFamily="2" charset="-122"/>
              </a:rPr>
              <a:t>）目的站机场（</a:t>
            </a:r>
            <a:r>
              <a:rPr lang="en-US" altLang="zh-CN" sz="2400" b="1" dirty="0" smtClean="0">
                <a:solidFill>
                  <a:srgbClr val="FF0000"/>
                </a:solidFill>
                <a:latin typeface="宋体" panose="02010600030101010101" pitchFamily="2" charset="-122"/>
                <a:ea typeface="宋体" panose="02010600030101010101" pitchFamily="2" charset="-122"/>
              </a:rPr>
              <a:t>Airport of Departure</a:t>
            </a:r>
            <a:r>
              <a:rPr lang="zh-CN" altLang="en-US" sz="2400" b="1" dirty="0" smtClean="0">
                <a:solidFill>
                  <a:srgbClr val="FF0000"/>
                </a:solidFill>
                <a:latin typeface="宋体" panose="02010600030101010101" pitchFamily="2" charset="-122"/>
                <a:ea typeface="宋体" panose="02010600030101010101" pitchFamily="2" charset="-122"/>
              </a:rPr>
              <a:t>）</a:t>
            </a:r>
          </a:p>
          <a:p>
            <a:pPr indent="457200">
              <a:lnSpc>
                <a:spcPts val="3400"/>
              </a:lnSpc>
            </a:pPr>
            <a:r>
              <a:rPr lang="zh-CN" altLang="en-US" sz="2000" dirty="0" smtClean="0">
                <a:latin typeface="宋体" panose="02010600030101010101" pitchFamily="2" charset="-122"/>
                <a:ea typeface="宋体" panose="02010600030101010101" pitchFamily="2" charset="-122"/>
              </a:rPr>
              <a:t>填</a:t>
            </a:r>
            <a:r>
              <a:rPr lang="zh-CN" altLang="en-US" sz="2000" dirty="0" smtClean="0">
                <a:latin typeface="宋体" panose="02010600030101010101" pitchFamily="2" charset="-122"/>
                <a:ea typeface="宋体" panose="02010600030101010101" pitchFamily="2" charset="-122"/>
              </a:rPr>
              <a:t>制目的站机场的</a:t>
            </a:r>
            <a:r>
              <a:rPr lang="en-US" altLang="zh-CN" sz="2000" dirty="0" smtClean="0">
                <a:latin typeface="宋体" panose="02010600030101010101" pitchFamily="2" charset="-122"/>
                <a:ea typeface="宋体" panose="02010600030101010101" pitchFamily="2" charset="-122"/>
              </a:rPr>
              <a:t>IATA</a:t>
            </a:r>
            <a:r>
              <a:rPr lang="zh-CN" altLang="en-US" sz="2000" dirty="0" smtClean="0">
                <a:latin typeface="宋体" panose="02010600030101010101" pitchFamily="2" charset="-122"/>
                <a:ea typeface="宋体" panose="02010600030101010101" pitchFamily="2" charset="-122"/>
              </a:rPr>
              <a:t>三字代号，或机场名。</a:t>
            </a:r>
            <a:endParaRPr lang="zh-CN" altLang="en-US" sz="2400" dirty="0" smtClean="0">
              <a:latin typeface="宋体" panose="02010600030101010101" pitchFamily="2" charset="-122"/>
              <a:ea typeface="宋体" panose="02010600030101010101" pitchFamily="2" charset="-122"/>
            </a:endParaRPr>
          </a:p>
          <a:p>
            <a:pPr indent="457200">
              <a:lnSpc>
                <a:spcPts val="3400"/>
              </a:lnSpc>
            </a:pPr>
            <a:r>
              <a:rPr lang="en-US" altLang="zh-CN" sz="2400" b="1" dirty="0" smtClean="0">
                <a:solidFill>
                  <a:srgbClr val="FF0000"/>
                </a:solidFill>
                <a:latin typeface="宋体" panose="02010600030101010101" pitchFamily="2" charset="-122"/>
                <a:ea typeface="宋体" panose="02010600030101010101" pitchFamily="2" charset="-122"/>
              </a:rPr>
              <a:t>7</a:t>
            </a:r>
            <a:r>
              <a:rPr lang="zh-CN" altLang="en-US" sz="2400" b="1" dirty="0" smtClean="0">
                <a:solidFill>
                  <a:srgbClr val="FF0000"/>
                </a:solidFill>
                <a:latin typeface="宋体" panose="02010600030101010101" pitchFamily="2" charset="-122"/>
                <a:ea typeface="宋体" panose="02010600030101010101" pitchFamily="2" charset="-122"/>
              </a:rPr>
              <a:t>）第一承运人（</a:t>
            </a:r>
            <a:r>
              <a:rPr lang="en-US" altLang="zh-CN" sz="2400" b="1" dirty="0" smtClean="0">
                <a:solidFill>
                  <a:srgbClr val="FF0000"/>
                </a:solidFill>
                <a:latin typeface="宋体" panose="02010600030101010101" pitchFamily="2" charset="-122"/>
                <a:ea typeface="宋体" panose="02010600030101010101" pitchFamily="2" charset="-122"/>
              </a:rPr>
              <a:t>By First Carrier </a:t>
            </a:r>
            <a:r>
              <a:rPr lang="zh-CN" altLang="en-US" sz="2400" b="1" dirty="0" smtClean="0">
                <a:solidFill>
                  <a:srgbClr val="FF0000"/>
                </a:solidFill>
                <a:latin typeface="宋体" panose="02010600030101010101" pitchFamily="2" charset="-122"/>
                <a:ea typeface="宋体" panose="02010600030101010101" pitchFamily="2" charset="-122"/>
              </a:rPr>
              <a:t>）</a:t>
            </a:r>
          </a:p>
        </p:txBody>
      </p:sp>
      <p:pic>
        <p:nvPicPr>
          <p:cNvPr id="9218" name="Picture 2"/>
          <p:cNvPicPr>
            <a:picLocks noChangeAspect="1" noChangeArrowheads="1"/>
          </p:cNvPicPr>
          <p:nvPr/>
        </p:nvPicPr>
        <p:blipFill>
          <a:blip r:embed="rId2" cstate="print"/>
          <a:srcRect/>
          <a:stretch>
            <a:fillRect/>
          </a:stretch>
        </p:blipFill>
        <p:spPr bwMode="auto">
          <a:xfrm>
            <a:off x="6228184" y="1633364"/>
            <a:ext cx="1928043" cy="243745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93122" y="439692"/>
            <a:ext cx="8627350" cy="5082103"/>
          </a:xfrm>
          <a:prstGeom prst="rect">
            <a:avLst/>
          </a:prstGeom>
          <a:noFill/>
          <a:ln w="9525">
            <a:noFill/>
            <a:miter lim="800000"/>
            <a:headEnd/>
            <a:tailEnd/>
          </a:ln>
        </p:spPr>
      </p:pic>
      <p:sp>
        <p:nvSpPr>
          <p:cNvPr id="11" name="文本框 4">
            <a:extLst>
              <a:ext uri="{FF2B5EF4-FFF2-40B4-BE49-F238E27FC236}">
                <a16:creationId xmlns:a16="http://schemas.microsoft.com/office/drawing/2014/main" xmlns="" id="{32D54AE4-04A4-491F-8416-88FF9124829A}"/>
              </a:ext>
            </a:extLst>
          </p:cNvPr>
          <p:cNvSpPr txBox="1"/>
          <p:nvPr/>
        </p:nvSpPr>
        <p:spPr>
          <a:xfrm>
            <a:off x="539552" y="1062292"/>
            <a:ext cx="5688632" cy="4016484"/>
          </a:xfrm>
          <a:prstGeom prst="rect">
            <a:avLst/>
          </a:prstGeom>
          <a:noFill/>
        </p:spPr>
        <p:txBody>
          <a:bodyPr wrap="square" rtlCol="0">
            <a:spAutoFit/>
          </a:bodyPr>
          <a:lstStyle/>
          <a:p>
            <a:pPr indent="457200">
              <a:lnSpc>
                <a:spcPts val="3400"/>
              </a:lnSpc>
            </a:pPr>
            <a:r>
              <a:rPr lang="en-US" altLang="zh-CN" sz="2400" b="1" dirty="0" smtClean="0">
                <a:solidFill>
                  <a:srgbClr val="FF0000"/>
                </a:solidFill>
                <a:latin typeface="宋体" panose="02010600030101010101" pitchFamily="2" charset="-122"/>
                <a:ea typeface="宋体" panose="02010600030101010101" pitchFamily="2" charset="-122"/>
              </a:rPr>
              <a:t>8</a:t>
            </a:r>
            <a:r>
              <a:rPr lang="zh-CN" altLang="en-US" sz="2400" b="1" dirty="0" smtClean="0">
                <a:solidFill>
                  <a:srgbClr val="FF0000"/>
                </a:solidFill>
                <a:latin typeface="宋体" panose="02010600030101010101" pitchFamily="2" charset="-122"/>
                <a:ea typeface="宋体" panose="02010600030101010101" pitchFamily="2" charset="-122"/>
              </a:rPr>
              <a:t>）转运（</a:t>
            </a:r>
            <a:r>
              <a:rPr lang="en-US" altLang="zh-CN" sz="2400" b="1" dirty="0" smtClean="0">
                <a:solidFill>
                  <a:srgbClr val="FF0000"/>
                </a:solidFill>
                <a:latin typeface="宋体" panose="02010600030101010101" pitchFamily="2" charset="-122"/>
                <a:ea typeface="宋体" panose="02010600030101010101" pitchFamily="2" charset="-122"/>
              </a:rPr>
              <a:t>TO /BY   TO/ BY)</a:t>
            </a:r>
          </a:p>
          <a:p>
            <a:pPr indent="457200">
              <a:lnSpc>
                <a:spcPts val="3400"/>
              </a:lnSpc>
            </a:pPr>
            <a:r>
              <a:rPr lang="en-US" altLang="zh-CN" sz="2400" b="1" dirty="0" smtClean="0">
                <a:solidFill>
                  <a:srgbClr val="FF0000"/>
                </a:solidFill>
                <a:latin typeface="宋体" panose="02010600030101010101" pitchFamily="2" charset="-122"/>
                <a:ea typeface="宋体" panose="02010600030101010101" pitchFamily="2" charset="-122"/>
              </a:rPr>
              <a:t>9</a:t>
            </a:r>
            <a:r>
              <a:rPr lang="zh-CN" altLang="en-US" sz="2400" b="1" dirty="0" smtClean="0">
                <a:solidFill>
                  <a:srgbClr val="FF0000"/>
                </a:solidFill>
                <a:latin typeface="宋体" panose="02010600030101010101" pitchFamily="2" charset="-122"/>
                <a:ea typeface="宋体" panose="02010600030101010101" pitchFamily="2" charset="-122"/>
              </a:rPr>
              <a:t>）财务说明</a:t>
            </a:r>
            <a:r>
              <a:rPr lang="en-US" altLang="zh-CN" sz="2400" b="1" dirty="0" smtClean="0">
                <a:solidFill>
                  <a:srgbClr val="FF0000"/>
                </a:solidFill>
                <a:latin typeface="宋体" panose="02010600030101010101" pitchFamily="2" charset="-122"/>
                <a:ea typeface="宋体" panose="02010600030101010101" pitchFamily="2" charset="-122"/>
              </a:rPr>
              <a:t>Accounting Information</a:t>
            </a:r>
          </a:p>
          <a:p>
            <a:pPr indent="457200">
              <a:lnSpc>
                <a:spcPts val="3400"/>
              </a:lnSpc>
            </a:pPr>
            <a:r>
              <a:rPr lang="zh-CN" altLang="en-US" sz="2000" dirty="0" smtClean="0">
                <a:latin typeface="宋体" panose="02010600030101010101" pitchFamily="2" charset="-122"/>
                <a:ea typeface="宋体" panose="02010600030101010101" pitchFamily="2" charset="-122"/>
              </a:rPr>
              <a:t>此栏填制有关财务说明事项，如运费预付、到付或发货人结算使用信用卡号以及其他必要的情况。 </a:t>
            </a:r>
          </a:p>
          <a:p>
            <a:pPr indent="457200">
              <a:lnSpc>
                <a:spcPts val="3400"/>
              </a:lnSpc>
            </a:pPr>
            <a:r>
              <a:rPr lang="en-US" altLang="zh-CN" sz="2400" b="1" dirty="0" smtClean="0">
                <a:solidFill>
                  <a:srgbClr val="FF0000"/>
                </a:solidFill>
                <a:latin typeface="宋体" panose="02010600030101010101" pitchFamily="2" charset="-122"/>
                <a:ea typeface="宋体" panose="02010600030101010101" pitchFamily="2" charset="-122"/>
              </a:rPr>
              <a:t>11</a:t>
            </a:r>
            <a:r>
              <a:rPr lang="zh-CN" altLang="en-US" sz="2400" b="1" dirty="0" smtClean="0">
                <a:solidFill>
                  <a:srgbClr val="FF0000"/>
                </a:solidFill>
                <a:latin typeface="宋体" panose="02010600030101010101" pitchFamily="2" charset="-122"/>
                <a:ea typeface="宋体" panose="02010600030101010101" pitchFamily="2" charset="-122"/>
              </a:rPr>
              <a:t>）货币</a:t>
            </a:r>
            <a:r>
              <a:rPr lang="en-US" altLang="zh-CN" sz="2400" b="1" dirty="0" smtClean="0">
                <a:solidFill>
                  <a:srgbClr val="FF0000"/>
                </a:solidFill>
                <a:latin typeface="宋体" panose="02010600030101010101" pitchFamily="2" charset="-122"/>
                <a:ea typeface="宋体" panose="02010600030101010101" pitchFamily="2" charset="-122"/>
              </a:rPr>
              <a:t>Currency</a:t>
            </a:r>
          </a:p>
          <a:p>
            <a:pPr indent="457200">
              <a:lnSpc>
                <a:spcPts val="3400"/>
              </a:lnSpc>
            </a:pPr>
            <a:r>
              <a:rPr lang="en-US" altLang="zh-CN" sz="2400" b="1" dirty="0" smtClean="0">
                <a:solidFill>
                  <a:srgbClr val="FF0000"/>
                </a:solidFill>
                <a:latin typeface="宋体" panose="02010600030101010101" pitchFamily="2" charset="-122"/>
                <a:ea typeface="宋体" panose="02010600030101010101" pitchFamily="2" charset="-122"/>
              </a:rPr>
              <a:t>12</a:t>
            </a:r>
            <a:r>
              <a:rPr lang="zh-CN" altLang="en-US" sz="2400" b="1" dirty="0" smtClean="0">
                <a:solidFill>
                  <a:srgbClr val="FF0000"/>
                </a:solidFill>
                <a:latin typeface="宋体" panose="02010600030101010101" pitchFamily="2" charset="-122"/>
                <a:ea typeface="宋体" panose="02010600030101010101" pitchFamily="2" charset="-122"/>
              </a:rPr>
              <a:t>）运费</a:t>
            </a:r>
            <a:r>
              <a:rPr lang="en-US" altLang="zh-CN" sz="2400" b="1" dirty="0" smtClean="0">
                <a:solidFill>
                  <a:srgbClr val="FF0000"/>
                </a:solidFill>
                <a:latin typeface="宋体" panose="02010600030101010101" pitchFamily="2" charset="-122"/>
                <a:ea typeface="宋体" panose="02010600030101010101" pitchFamily="2" charset="-122"/>
              </a:rPr>
              <a:t>Charges</a:t>
            </a:r>
          </a:p>
          <a:p>
            <a:pPr indent="457200">
              <a:lnSpc>
                <a:spcPts val="3400"/>
              </a:lnSpc>
            </a:pPr>
            <a:r>
              <a:rPr lang="en-US" altLang="zh-CN" sz="2400" b="1" dirty="0" smtClean="0">
                <a:solidFill>
                  <a:srgbClr val="FF0000"/>
                </a:solidFill>
                <a:latin typeface="宋体" panose="02010600030101010101" pitchFamily="2" charset="-122"/>
                <a:ea typeface="宋体" panose="02010600030101010101" pitchFamily="2" charset="-122"/>
              </a:rPr>
              <a:t>13</a:t>
            </a:r>
            <a:r>
              <a:rPr lang="zh-CN" altLang="en-US" sz="2400" b="1" dirty="0" smtClean="0">
                <a:solidFill>
                  <a:srgbClr val="FF0000"/>
                </a:solidFill>
                <a:latin typeface="宋体" panose="02010600030101010101" pitchFamily="2" charset="-122"/>
                <a:ea typeface="宋体" panose="02010600030101010101" pitchFamily="2" charset="-122"/>
              </a:rPr>
              <a:t>）杂费（</a:t>
            </a:r>
            <a:r>
              <a:rPr lang="en-US" altLang="zh-CN" sz="2400" b="1" dirty="0" smtClean="0">
                <a:solidFill>
                  <a:srgbClr val="FF0000"/>
                </a:solidFill>
                <a:latin typeface="宋体" panose="02010600030101010101" pitchFamily="2" charset="-122"/>
                <a:ea typeface="宋体" panose="02010600030101010101" pitchFamily="2" charset="-122"/>
              </a:rPr>
              <a:t>Other </a:t>
            </a:r>
            <a:r>
              <a:rPr lang="zh-CN" altLang="en-US" sz="2400" b="1" dirty="0" smtClean="0">
                <a:solidFill>
                  <a:srgbClr val="FF0000"/>
                </a:solidFill>
                <a:latin typeface="宋体" panose="02010600030101010101" pitchFamily="2" charset="-122"/>
                <a:ea typeface="宋体" panose="02010600030101010101" pitchFamily="2" charset="-122"/>
              </a:rPr>
              <a:t>）</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193122" y="439692"/>
            <a:ext cx="8627350" cy="5082103"/>
          </a:xfrm>
          <a:prstGeom prst="rect">
            <a:avLst/>
          </a:prstGeom>
          <a:noFill/>
          <a:ln w="9525">
            <a:noFill/>
            <a:miter lim="800000"/>
            <a:headEnd/>
            <a:tailEnd/>
          </a:ln>
        </p:spPr>
      </p:pic>
      <p:sp>
        <p:nvSpPr>
          <p:cNvPr id="11" name="文本框 4">
            <a:extLst>
              <a:ext uri="{FF2B5EF4-FFF2-40B4-BE49-F238E27FC236}">
                <a16:creationId xmlns:a16="http://schemas.microsoft.com/office/drawing/2014/main" xmlns="" id="{32D54AE4-04A4-491F-8416-88FF9124829A}"/>
              </a:ext>
            </a:extLst>
          </p:cNvPr>
          <p:cNvSpPr txBox="1"/>
          <p:nvPr/>
        </p:nvSpPr>
        <p:spPr>
          <a:xfrm>
            <a:off x="467544" y="1057300"/>
            <a:ext cx="6264696" cy="3886641"/>
          </a:xfrm>
          <a:prstGeom prst="rect">
            <a:avLst/>
          </a:prstGeom>
          <a:noFill/>
        </p:spPr>
        <p:txBody>
          <a:bodyPr wrap="square" rtlCol="0">
            <a:spAutoFit/>
          </a:bodyPr>
          <a:lstStyle/>
          <a:p>
            <a:pPr indent="457200">
              <a:lnSpc>
                <a:spcPts val="3000"/>
              </a:lnSpc>
            </a:pPr>
            <a:r>
              <a:rPr lang="en-US" altLang="zh-CN" sz="2000" b="1" dirty="0" smtClean="0">
                <a:solidFill>
                  <a:srgbClr val="FF0000"/>
                </a:solidFill>
                <a:latin typeface="宋体" panose="02010600030101010101" pitchFamily="2" charset="-122"/>
                <a:ea typeface="宋体" panose="02010600030101010101" pitchFamily="2" charset="-122"/>
              </a:rPr>
              <a:t>14</a:t>
            </a:r>
            <a:r>
              <a:rPr lang="zh-CN" altLang="en-US" sz="2000" b="1" dirty="0" smtClean="0">
                <a:solidFill>
                  <a:srgbClr val="FF0000"/>
                </a:solidFill>
                <a:latin typeface="宋体" panose="02010600030101010101" pitchFamily="2" charset="-122"/>
                <a:ea typeface="宋体" panose="02010600030101010101" pitchFamily="2" charset="-122"/>
              </a:rPr>
              <a:t>）供运输用声明价值</a:t>
            </a:r>
            <a:r>
              <a:rPr lang="en-US" altLang="zh-CN" sz="2000" b="1" dirty="0" smtClean="0">
                <a:solidFill>
                  <a:srgbClr val="FF0000"/>
                </a:solidFill>
                <a:latin typeface="宋体" panose="02010600030101010101" pitchFamily="2" charset="-122"/>
                <a:ea typeface="宋体" panose="02010600030101010101" pitchFamily="2" charset="-122"/>
              </a:rPr>
              <a:t>Declared Value for carriage</a:t>
            </a:r>
          </a:p>
          <a:p>
            <a:pPr indent="457200">
              <a:lnSpc>
                <a:spcPts val="3000"/>
              </a:lnSpc>
            </a:pP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如果托运人没有声明价值，此栏必须打印“</a:t>
            </a:r>
            <a:r>
              <a:rPr lang="en-US" altLang="zh-CN" sz="2000" dirty="0" smtClean="0">
                <a:latin typeface="宋体" panose="02010600030101010101" pitchFamily="2" charset="-122"/>
                <a:ea typeface="宋体" panose="02010600030101010101" pitchFamily="2" charset="-122"/>
              </a:rPr>
              <a:t>NVD”</a:t>
            </a:r>
            <a:r>
              <a:rPr lang="zh-CN" altLang="en-US" sz="2000" dirty="0" smtClean="0">
                <a:latin typeface="宋体" panose="02010600030101010101" pitchFamily="2" charset="-122"/>
                <a:ea typeface="宋体" panose="02010600030101010101" pitchFamily="2" charset="-122"/>
              </a:rPr>
              <a:t>字样。注：</a:t>
            </a:r>
            <a:r>
              <a:rPr lang="en-US" altLang="zh-CN" sz="2000" dirty="0" smtClean="0">
                <a:latin typeface="宋体" panose="02010600030101010101" pitchFamily="2" charset="-122"/>
                <a:ea typeface="宋体" panose="02010600030101010101" pitchFamily="2" charset="-122"/>
              </a:rPr>
              <a:t>NVD­</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NO VALUE DECLARED</a:t>
            </a:r>
            <a:r>
              <a:rPr lang="zh-CN" altLang="en-US" sz="2000" dirty="0" smtClean="0">
                <a:latin typeface="宋体" panose="02010600030101010101" pitchFamily="2" charset="-122"/>
                <a:ea typeface="宋体" panose="02010600030101010101" pitchFamily="2" charset="-122"/>
              </a:rPr>
              <a:t>没有声明价值</a:t>
            </a:r>
          </a:p>
          <a:p>
            <a:pPr indent="457200">
              <a:lnSpc>
                <a:spcPts val="3000"/>
              </a:lnSpc>
            </a:pPr>
            <a:r>
              <a:rPr lang="en-US" altLang="zh-CN" sz="2000" b="1" dirty="0" smtClean="0">
                <a:solidFill>
                  <a:srgbClr val="FF0000"/>
                </a:solidFill>
                <a:latin typeface="宋体" panose="02010600030101010101" pitchFamily="2" charset="-122"/>
                <a:ea typeface="宋体" panose="02010600030101010101" pitchFamily="2" charset="-122"/>
              </a:rPr>
              <a:t>15</a:t>
            </a:r>
            <a:r>
              <a:rPr lang="zh-CN" altLang="en-US" sz="2000" b="1" dirty="0" smtClean="0">
                <a:solidFill>
                  <a:srgbClr val="FF0000"/>
                </a:solidFill>
                <a:latin typeface="宋体" panose="02010600030101010101" pitchFamily="2" charset="-122"/>
                <a:ea typeface="宋体" panose="02010600030101010101" pitchFamily="2" charset="-122"/>
              </a:rPr>
              <a:t>）供海关用声明价值</a:t>
            </a:r>
            <a:r>
              <a:rPr lang="en-US" altLang="zh-CN" sz="2000" b="1" dirty="0" smtClean="0">
                <a:solidFill>
                  <a:srgbClr val="FF0000"/>
                </a:solidFill>
                <a:latin typeface="宋体" panose="02010600030101010101" pitchFamily="2" charset="-122"/>
                <a:ea typeface="宋体" panose="02010600030101010101" pitchFamily="2" charset="-122"/>
              </a:rPr>
              <a:t>Declared Value for customs</a:t>
            </a:r>
          </a:p>
          <a:p>
            <a:pPr indent="457200">
              <a:lnSpc>
                <a:spcPts val="3000"/>
              </a:lnSpc>
            </a:pP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如果货物没有商业价值，此栏必须打印“</a:t>
            </a:r>
            <a:r>
              <a:rPr lang="en-US" altLang="zh-CN" sz="2000" dirty="0" smtClean="0">
                <a:latin typeface="宋体" panose="02010600030101010101" pitchFamily="2" charset="-122"/>
                <a:ea typeface="宋体" panose="02010600030101010101" pitchFamily="2" charset="-122"/>
              </a:rPr>
              <a:t>NCV”</a:t>
            </a:r>
            <a:r>
              <a:rPr lang="zh-CN" altLang="en-US" sz="2000" dirty="0" smtClean="0">
                <a:latin typeface="宋体" panose="02010600030101010101" pitchFamily="2" charset="-122"/>
                <a:ea typeface="宋体" panose="02010600030101010101" pitchFamily="2" charset="-122"/>
              </a:rPr>
              <a:t>字样。</a:t>
            </a:r>
          </a:p>
          <a:p>
            <a:pPr indent="457200">
              <a:lnSpc>
                <a:spcPts val="3000"/>
              </a:lnSpc>
            </a:pPr>
            <a:r>
              <a:rPr lang="zh-CN" altLang="en-US" sz="2000" dirty="0" smtClean="0">
                <a:latin typeface="宋体" panose="02010600030101010101" pitchFamily="2" charset="-122"/>
                <a:ea typeface="宋体" panose="02010600030101010101" pitchFamily="2" charset="-122"/>
              </a:rPr>
              <a:t>注：</a:t>
            </a:r>
            <a:r>
              <a:rPr lang="en-US" altLang="zh-CN" sz="2000" dirty="0" smtClean="0">
                <a:latin typeface="宋体" panose="02010600030101010101" pitchFamily="2" charset="-122"/>
                <a:ea typeface="宋体" panose="02010600030101010101" pitchFamily="2" charset="-122"/>
              </a:rPr>
              <a:t>NCV­</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NO COMMERCIAL VALUE</a:t>
            </a:r>
            <a:r>
              <a:rPr lang="zh-CN" altLang="en-US" sz="2000" dirty="0" smtClean="0">
                <a:latin typeface="宋体" panose="02010600030101010101" pitchFamily="2" charset="-122"/>
                <a:ea typeface="宋体" panose="02010600030101010101" pitchFamily="2" charset="-122"/>
              </a:rPr>
              <a:t>没有商业价值 </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93122" y="439692"/>
            <a:ext cx="8627350" cy="5082103"/>
          </a:xfrm>
          <a:prstGeom prst="rect">
            <a:avLst/>
          </a:prstGeom>
          <a:noFill/>
          <a:ln w="9525">
            <a:noFill/>
            <a:miter lim="800000"/>
            <a:headEnd/>
            <a:tailEnd/>
          </a:ln>
        </p:spPr>
      </p:pic>
      <p:sp>
        <p:nvSpPr>
          <p:cNvPr id="11" name="文本框 4">
            <a:extLst>
              <a:ext uri="{FF2B5EF4-FFF2-40B4-BE49-F238E27FC236}">
                <a16:creationId xmlns:a16="http://schemas.microsoft.com/office/drawing/2014/main" xmlns="" id="{32D54AE4-04A4-491F-8416-88FF9124829A}"/>
              </a:ext>
            </a:extLst>
          </p:cNvPr>
          <p:cNvSpPr txBox="1"/>
          <p:nvPr/>
        </p:nvSpPr>
        <p:spPr>
          <a:xfrm>
            <a:off x="467544" y="1369233"/>
            <a:ext cx="5832648" cy="3144451"/>
          </a:xfrm>
          <a:prstGeom prst="rect">
            <a:avLst/>
          </a:prstGeom>
          <a:noFill/>
        </p:spPr>
        <p:txBody>
          <a:bodyPr wrap="square" rtlCol="0">
            <a:spAutoFit/>
          </a:bodyPr>
          <a:lstStyle/>
          <a:p>
            <a:pPr indent="457200">
              <a:lnSpc>
                <a:spcPts val="3400"/>
              </a:lnSpc>
            </a:pPr>
            <a:r>
              <a:rPr lang="en-US" altLang="zh-CN" sz="2000" b="1" dirty="0" smtClean="0">
                <a:solidFill>
                  <a:srgbClr val="FF0000"/>
                </a:solidFill>
                <a:latin typeface="宋体" panose="02010600030101010101" pitchFamily="2" charset="-122"/>
                <a:ea typeface="宋体" panose="02010600030101010101" pitchFamily="2" charset="-122"/>
              </a:rPr>
              <a:t>16</a:t>
            </a:r>
            <a:r>
              <a:rPr lang="zh-CN" altLang="en-US" sz="2000" b="1" dirty="0" smtClean="0">
                <a:solidFill>
                  <a:srgbClr val="FF0000"/>
                </a:solidFill>
                <a:latin typeface="宋体" panose="02010600030101010101" pitchFamily="2" charset="-122"/>
                <a:ea typeface="宋体" panose="02010600030101010101" pitchFamily="2" charset="-122"/>
              </a:rPr>
              <a:t>）</a:t>
            </a:r>
            <a:r>
              <a:rPr lang="en-US" altLang="zh-CN" sz="2000" b="1" dirty="0" smtClean="0">
                <a:solidFill>
                  <a:srgbClr val="FF0000"/>
                </a:solidFill>
                <a:latin typeface="宋体" panose="02010600030101010101" pitchFamily="2" charset="-122"/>
                <a:ea typeface="宋体" panose="02010600030101010101" pitchFamily="2" charset="-122"/>
              </a:rPr>
              <a:t>Flight/date</a:t>
            </a:r>
            <a:r>
              <a:rPr lang="zh-CN" altLang="en-US" sz="2000" b="1" dirty="0" smtClean="0">
                <a:solidFill>
                  <a:srgbClr val="FF0000"/>
                </a:solidFill>
                <a:latin typeface="宋体" panose="02010600030101010101" pitchFamily="2" charset="-122"/>
                <a:ea typeface="宋体" panose="02010600030101010101" pitchFamily="2" charset="-122"/>
              </a:rPr>
              <a:t>航班</a:t>
            </a:r>
            <a:r>
              <a:rPr lang="en-US" altLang="zh-CN" sz="2000" b="1" dirty="0" smtClean="0">
                <a:solidFill>
                  <a:srgbClr val="FF0000"/>
                </a:solidFill>
                <a:latin typeface="宋体" panose="02010600030101010101" pitchFamily="2" charset="-122"/>
                <a:ea typeface="宋体" panose="02010600030101010101" pitchFamily="2" charset="-122"/>
              </a:rPr>
              <a:t>/</a:t>
            </a:r>
            <a:r>
              <a:rPr lang="zh-CN" altLang="en-US" sz="2000" b="1" dirty="0" smtClean="0">
                <a:solidFill>
                  <a:srgbClr val="FF0000"/>
                </a:solidFill>
                <a:latin typeface="宋体" panose="02010600030101010101" pitchFamily="2" charset="-122"/>
                <a:ea typeface="宋体" panose="02010600030101010101" pitchFamily="2" charset="-122"/>
              </a:rPr>
              <a:t>日期</a:t>
            </a:r>
            <a:r>
              <a:rPr lang="en-US" altLang="zh-CN" sz="2000" b="1" dirty="0" smtClean="0">
                <a:solidFill>
                  <a:srgbClr val="FF0000"/>
                </a:solidFill>
                <a:latin typeface="宋体" panose="02010600030101010101" pitchFamily="2" charset="-122"/>
                <a:ea typeface="宋体" panose="02010600030101010101" pitchFamily="2" charset="-122"/>
              </a:rPr>
              <a:t>——</a:t>
            </a:r>
            <a:r>
              <a:rPr lang="zh-CN" altLang="en-US" sz="2000" b="1" dirty="0" smtClean="0">
                <a:solidFill>
                  <a:srgbClr val="FF0000"/>
                </a:solidFill>
                <a:latin typeface="宋体" panose="02010600030101010101" pitchFamily="2" charset="-122"/>
                <a:ea typeface="宋体" panose="02010600030101010101" pitchFamily="2" charset="-122"/>
              </a:rPr>
              <a:t>仅供承运人用</a:t>
            </a:r>
          </a:p>
          <a:p>
            <a:pPr indent="457200">
              <a:lnSpc>
                <a:spcPts val="3400"/>
              </a:lnSpc>
            </a:pPr>
            <a:r>
              <a:rPr lang="en-US" altLang="zh-CN" sz="2000" b="1" dirty="0" smtClean="0">
                <a:solidFill>
                  <a:srgbClr val="FF0000"/>
                </a:solidFill>
                <a:latin typeface="宋体" panose="02010600030101010101" pitchFamily="2" charset="-122"/>
                <a:ea typeface="宋体" panose="02010600030101010101" pitchFamily="2" charset="-122"/>
              </a:rPr>
              <a:t>17</a:t>
            </a:r>
            <a:r>
              <a:rPr lang="zh-CN" altLang="en-US" sz="2000" b="1" dirty="0" smtClean="0">
                <a:solidFill>
                  <a:srgbClr val="FF0000"/>
                </a:solidFill>
                <a:latin typeface="宋体" panose="02010600030101010101" pitchFamily="2" charset="-122"/>
                <a:ea typeface="宋体" panose="02010600030101010101" pitchFamily="2" charset="-122"/>
              </a:rPr>
              <a:t>）运输处理注意事项</a:t>
            </a:r>
            <a:r>
              <a:rPr lang="en-US" altLang="zh-CN" sz="2000" b="1" dirty="0" smtClean="0">
                <a:solidFill>
                  <a:srgbClr val="FF0000"/>
                </a:solidFill>
                <a:latin typeface="宋体" panose="02010600030101010101" pitchFamily="2" charset="-122"/>
                <a:ea typeface="宋体" panose="02010600030101010101" pitchFamily="2" charset="-122"/>
              </a:rPr>
              <a:t>Handling information</a:t>
            </a:r>
          </a:p>
          <a:p>
            <a:pPr indent="457200">
              <a:lnSpc>
                <a:spcPts val="3400"/>
              </a:lnSpc>
            </a:pPr>
            <a:r>
              <a:rPr lang="en-US" altLang="zh-CN" sz="2000" b="1" dirty="0" smtClean="0">
                <a:solidFill>
                  <a:srgbClr val="FF0000"/>
                </a:solidFill>
                <a:latin typeface="宋体" panose="02010600030101010101" pitchFamily="2" charset="-122"/>
                <a:ea typeface="宋体" panose="02010600030101010101" pitchFamily="2" charset="-122"/>
              </a:rPr>
              <a:t>18</a:t>
            </a:r>
            <a:r>
              <a:rPr lang="zh-CN" altLang="en-US" sz="2000" b="1" dirty="0" smtClean="0">
                <a:solidFill>
                  <a:srgbClr val="FF0000"/>
                </a:solidFill>
                <a:latin typeface="宋体" panose="02010600030101010101" pitchFamily="2" charset="-122"/>
                <a:ea typeface="宋体" panose="02010600030101010101" pitchFamily="2" charset="-122"/>
              </a:rPr>
              <a:t>）保险的金额</a:t>
            </a:r>
            <a:r>
              <a:rPr lang="en-US" altLang="zh-CN" sz="2000" b="1" dirty="0" smtClean="0">
                <a:solidFill>
                  <a:srgbClr val="FF0000"/>
                </a:solidFill>
                <a:latin typeface="宋体" panose="02010600030101010101" pitchFamily="2" charset="-122"/>
                <a:ea typeface="宋体" panose="02010600030101010101" pitchFamily="2" charset="-122"/>
              </a:rPr>
              <a:t>Amount of Insurance</a:t>
            </a:r>
          </a:p>
          <a:p>
            <a:pPr indent="457200">
              <a:lnSpc>
                <a:spcPts val="3400"/>
              </a:lnSpc>
            </a:pPr>
            <a:r>
              <a:rPr lang="zh-CN" altLang="en-US" sz="2000" dirty="0" smtClean="0">
                <a:latin typeface="宋体" panose="02010600030101010101" pitchFamily="2" charset="-122"/>
                <a:ea typeface="宋体" panose="02010600030101010101" pitchFamily="2" charset="-122"/>
              </a:rPr>
              <a:t>如果承运人向托运人提供代办货物保险业务时，此栏打印托运人货物投保的金额；</a:t>
            </a:r>
          </a:p>
          <a:p>
            <a:pPr indent="457200">
              <a:lnSpc>
                <a:spcPts val="3400"/>
              </a:lnSpc>
            </a:pPr>
            <a:r>
              <a:rPr lang="zh-CN" altLang="en-US" sz="2000" dirty="0" smtClean="0">
                <a:latin typeface="宋体" panose="02010600030101010101" pitchFamily="2" charset="-122"/>
                <a:ea typeface="宋体" panose="02010600030101010101" pitchFamily="2" charset="-122"/>
              </a:rPr>
              <a:t>如果承运人不提供此项服务或托运人不要求投保时此栏内必须打印“</a:t>
            </a:r>
            <a:r>
              <a:rPr lang="en-US" altLang="zh-CN" sz="2000" dirty="0" smtClean="0">
                <a:latin typeface="宋体" panose="02010600030101010101" pitchFamily="2" charset="-122"/>
                <a:ea typeface="宋体" panose="02010600030101010101" pitchFamily="2" charset="-122"/>
              </a:rPr>
              <a:t>xxx”</a:t>
            </a:r>
            <a:r>
              <a:rPr lang="zh-CN" altLang="en-US" sz="2000" dirty="0" smtClean="0">
                <a:latin typeface="宋体" panose="02010600030101010101" pitchFamily="2" charset="-122"/>
                <a:ea typeface="宋体" panose="02010600030101010101" pitchFamily="2" charset="-122"/>
              </a:rPr>
              <a:t>符号。</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93122" y="439692"/>
            <a:ext cx="8627350" cy="5082103"/>
          </a:xfrm>
          <a:prstGeom prst="rect">
            <a:avLst/>
          </a:prstGeom>
          <a:noFill/>
          <a:ln w="9525">
            <a:noFill/>
            <a:miter lim="800000"/>
            <a:headEnd/>
            <a:tailEnd/>
          </a:ln>
        </p:spPr>
      </p:pic>
      <p:sp>
        <p:nvSpPr>
          <p:cNvPr id="11" name="文本框 4">
            <a:extLst>
              <a:ext uri="{FF2B5EF4-FFF2-40B4-BE49-F238E27FC236}">
                <a16:creationId xmlns:a16="http://schemas.microsoft.com/office/drawing/2014/main" xmlns="" id="{32D54AE4-04A4-491F-8416-88FF9124829A}"/>
              </a:ext>
            </a:extLst>
          </p:cNvPr>
          <p:cNvSpPr txBox="1"/>
          <p:nvPr/>
        </p:nvSpPr>
        <p:spPr>
          <a:xfrm>
            <a:off x="683568" y="1293257"/>
            <a:ext cx="5256584" cy="3580467"/>
          </a:xfrm>
          <a:prstGeom prst="rect">
            <a:avLst/>
          </a:prstGeom>
          <a:noFill/>
        </p:spPr>
        <p:txBody>
          <a:bodyPr wrap="square" rtlCol="0">
            <a:spAutoFit/>
          </a:bodyPr>
          <a:lstStyle/>
          <a:p>
            <a:pPr indent="457200">
              <a:lnSpc>
                <a:spcPts val="3400"/>
              </a:lnSpc>
            </a:pPr>
            <a:r>
              <a:rPr lang="en-US" altLang="zh-CN" sz="2000" b="1" dirty="0" smtClean="0">
                <a:solidFill>
                  <a:srgbClr val="FF0000"/>
                </a:solidFill>
                <a:latin typeface="宋体" panose="02010600030101010101" pitchFamily="2" charset="-122"/>
                <a:ea typeface="宋体" panose="02010600030101010101" pitchFamily="2" charset="-122"/>
              </a:rPr>
              <a:t>19</a:t>
            </a:r>
            <a:r>
              <a:rPr lang="zh-CN" altLang="en-US" sz="2000" b="1" dirty="0" smtClean="0">
                <a:solidFill>
                  <a:srgbClr val="FF0000"/>
                </a:solidFill>
                <a:latin typeface="宋体" panose="02010600030101010101" pitchFamily="2" charset="-122"/>
                <a:ea typeface="宋体" panose="02010600030101010101" pitchFamily="2" charset="-122"/>
              </a:rPr>
              <a:t>）件数</a:t>
            </a:r>
            <a:r>
              <a:rPr lang="en-US" altLang="zh-CN" sz="2000" b="1" dirty="0" smtClean="0">
                <a:solidFill>
                  <a:srgbClr val="FF0000"/>
                </a:solidFill>
                <a:latin typeface="宋体" panose="02010600030101010101" pitchFamily="2" charset="-122"/>
                <a:ea typeface="宋体" panose="02010600030101010101" pitchFamily="2" charset="-122"/>
              </a:rPr>
              <a:t>No. of Pieces</a:t>
            </a:r>
          </a:p>
          <a:p>
            <a:pPr indent="457200">
              <a:lnSpc>
                <a:spcPts val="3400"/>
              </a:lnSpc>
            </a:pPr>
            <a:r>
              <a:rPr lang="en-US" altLang="zh-CN" sz="2000" b="1" dirty="0" smtClean="0">
                <a:solidFill>
                  <a:srgbClr val="FF0000"/>
                </a:solidFill>
                <a:latin typeface="宋体" panose="02010600030101010101" pitchFamily="2" charset="-122"/>
                <a:ea typeface="宋体" panose="02010600030101010101" pitchFamily="2" charset="-122"/>
              </a:rPr>
              <a:t>20</a:t>
            </a:r>
            <a:r>
              <a:rPr lang="zh-CN" altLang="en-US" sz="2000" b="1" dirty="0" smtClean="0">
                <a:solidFill>
                  <a:srgbClr val="FF0000"/>
                </a:solidFill>
                <a:latin typeface="宋体" panose="02010600030101010101" pitchFamily="2" charset="-122"/>
                <a:ea typeface="宋体" panose="02010600030101010101" pitchFamily="2" charset="-122"/>
              </a:rPr>
              <a:t>）毛重</a:t>
            </a:r>
            <a:r>
              <a:rPr lang="en-US" altLang="zh-CN" sz="2000" b="1" dirty="0" smtClean="0">
                <a:solidFill>
                  <a:srgbClr val="FF0000"/>
                </a:solidFill>
                <a:latin typeface="宋体" panose="02010600030101010101" pitchFamily="2" charset="-122"/>
                <a:ea typeface="宋体" panose="02010600030101010101" pitchFamily="2" charset="-122"/>
              </a:rPr>
              <a:t>Gross Weight</a:t>
            </a:r>
          </a:p>
          <a:p>
            <a:pPr indent="457200">
              <a:lnSpc>
                <a:spcPts val="3400"/>
              </a:lnSpc>
            </a:pPr>
            <a:r>
              <a:rPr lang="zh-CN" altLang="en-US" sz="2000" dirty="0" smtClean="0">
                <a:latin typeface="宋体" panose="02010600030101010101" pitchFamily="2" charset="-122"/>
                <a:ea typeface="宋体" panose="02010600030101010101" pitchFamily="2" charset="-122"/>
              </a:rPr>
              <a:t>重量单位</a:t>
            </a:r>
            <a:r>
              <a:rPr lang="en-US" altLang="zh-CN" sz="2000" dirty="0" smtClean="0">
                <a:latin typeface="宋体" panose="02010600030101010101" pitchFamily="2" charset="-122"/>
                <a:ea typeface="宋体" panose="02010600030101010101" pitchFamily="2" charset="-122"/>
              </a:rPr>
              <a:t>kg/Lb</a:t>
            </a:r>
            <a:r>
              <a:rPr lang="zh-CN" altLang="en-US" sz="2000" dirty="0" smtClean="0">
                <a:latin typeface="宋体" panose="02010600030101010101" pitchFamily="2" charset="-122"/>
                <a:ea typeface="宋体" panose="02010600030101010101" pitchFamily="2" charset="-122"/>
              </a:rPr>
              <a:t>，以公斤为单位用代号“</a:t>
            </a:r>
            <a:r>
              <a:rPr lang="en-US" altLang="zh-CN" sz="2000" dirty="0" smtClean="0">
                <a:latin typeface="宋体" panose="02010600030101010101" pitchFamily="2" charset="-122"/>
                <a:ea typeface="宋体" panose="02010600030101010101" pitchFamily="2" charset="-122"/>
              </a:rPr>
              <a:t>K”</a:t>
            </a:r>
            <a:r>
              <a:rPr lang="zh-CN" altLang="en-US" sz="2000" dirty="0" smtClean="0">
                <a:latin typeface="宋体" panose="02010600030101010101" pitchFamily="2" charset="-122"/>
                <a:ea typeface="宋体" panose="02010600030101010101" pitchFamily="2" charset="-122"/>
              </a:rPr>
              <a:t>；以磅为单位用代号“</a:t>
            </a:r>
            <a:r>
              <a:rPr lang="en-US" altLang="zh-CN" sz="2000" dirty="0" smtClean="0">
                <a:latin typeface="宋体" panose="02010600030101010101" pitchFamily="2" charset="-122"/>
                <a:ea typeface="宋体" panose="02010600030101010101" pitchFamily="2" charset="-122"/>
              </a:rPr>
              <a:t>L”</a:t>
            </a:r>
            <a:r>
              <a:rPr lang="zh-CN" altLang="en-US" sz="2000" dirty="0" smtClean="0">
                <a:latin typeface="宋体" panose="02010600030101010101" pitchFamily="2" charset="-122"/>
                <a:ea typeface="宋体" panose="02010600030101010101" pitchFamily="2" charset="-122"/>
              </a:rPr>
              <a:t>。 </a:t>
            </a:r>
          </a:p>
          <a:p>
            <a:pPr indent="457200">
              <a:lnSpc>
                <a:spcPts val="3400"/>
              </a:lnSpc>
            </a:pPr>
            <a:r>
              <a:rPr lang="en-US" altLang="zh-CN" sz="2000" b="1" dirty="0" smtClean="0">
                <a:solidFill>
                  <a:srgbClr val="FF0000"/>
                </a:solidFill>
                <a:latin typeface="宋体" panose="02010600030101010101" pitchFamily="2" charset="-122"/>
                <a:ea typeface="宋体" panose="02010600030101010101" pitchFamily="2" charset="-122"/>
              </a:rPr>
              <a:t>21</a:t>
            </a:r>
            <a:r>
              <a:rPr lang="zh-CN" altLang="en-US" sz="2000" b="1" dirty="0" smtClean="0">
                <a:solidFill>
                  <a:srgbClr val="FF0000"/>
                </a:solidFill>
                <a:latin typeface="宋体" panose="02010600030101010101" pitchFamily="2" charset="-122"/>
                <a:ea typeface="宋体" panose="02010600030101010101" pitchFamily="2" charset="-122"/>
              </a:rPr>
              <a:t>）运价等级</a:t>
            </a:r>
            <a:r>
              <a:rPr lang="en-US" altLang="zh-CN" sz="2000" b="1" dirty="0" smtClean="0">
                <a:solidFill>
                  <a:srgbClr val="FF0000"/>
                </a:solidFill>
                <a:latin typeface="宋体" panose="02010600030101010101" pitchFamily="2" charset="-122"/>
                <a:ea typeface="宋体" panose="02010600030101010101" pitchFamily="2" charset="-122"/>
              </a:rPr>
              <a:t>Rate Class</a:t>
            </a:r>
          </a:p>
          <a:p>
            <a:pPr indent="457200">
              <a:lnSpc>
                <a:spcPts val="3400"/>
              </a:lnSpc>
            </a:pPr>
            <a:r>
              <a:rPr lang="en-US" altLang="zh-CN" sz="2000" b="1" dirty="0" smtClean="0">
                <a:solidFill>
                  <a:srgbClr val="FF0000"/>
                </a:solidFill>
                <a:latin typeface="宋体" panose="02010600030101010101" pitchFamily="2" charset="-122"/>
                <a:ea typeface="宋体" panose="02010600030101010101" pitchFamily="2" charset="-122"/>
              </a:rPr>
              <a:t>22</a:t>
            </a:r>
            <a:r>
              <a:rPr lang="zh-CN" altLang="en-US" sz="2000" b="1" dirty="0" smtClean="0">
                <a:solidFill>
                  <a:srgbClr val="FF0000"/>
                </a:solidFill>
                <a:latin typeface="宋体" panose="02010600030101010101" pitchFamily="2" charset="-122"/>
                <a:ea typeface="宋体" panose="02010600030101010101" pitchFamily="2" charset="-122"/>
              </a:rPr>
              <a:t>）商品品名代号</a:t>
            </a:r>
            <a:r>
              <a:rPr lang="en-US" altLang="zh-CN" sz="2000" b="1" dirty="0" smtClean="0">
                <a:solidFill>
                  <a:srgbClr val="FF0000"/>
                </a:solidFill>
                <a:latin typeface="宋体" panose="02010600030101010101" pitchFamily="2" charset="-122"/>
                <a:ea typeface="宋体" panose="02010600030101010101" pitchFamily="2" charset="-122"/>
              </a:rPr>
              <a:t>Commodity Item No.</a:t>
            </a:r>
          </a:p>
          <a:p>
            <a:pPr indent="457200">
              <a:lnSpc>
                <a:spcPts val="3400"/>
              </a:lnSpc>
            </a:pPr>
            <a:r>
              <a:rPr lang="en-US" altLang="zh-CN" sz="2000" b="1" dirty="0" smtClean="0">
                <a:solidFill>
                  <a:srgbClr val="FF0000"/>
                </a:solidFill>
                <a:latin typeface="宋体" panose="02010600030101010101" pitchFamily="2" charset="-122"/>
                <a:ea typeface="宋体" panose="02010600030101010101" pitchFamily="2" charset="-122"/>
              </a:rPr>
              <a:t>23</a:t>
            </a:r>
            <a:r>
              <a:rPr lang="zh-CN" altLang="en-US" sz="2000" b="1" dirty="0" smtClean="0">
                <a:solidFill>
                  <a:srgbClr val="FF0000"/>
                </a:solidFill>
                <a:latin typeface="宋体" panose="02010600030101010101" pitchFamily="2" charset="-122"/>
                <a:ea typeface="宋体" panose="02010600030101010101" pitchFamily="2" charset="-122"/>
              </a:rPr>
              <a:t>）计费重量</a:t>
            </a:r>
            <a:r>
              <a:rPr lang="en-US" altLang="zh-CN" sz="2000" b="1" dirty="0" smtClean="0">
                <a:solidFill>
                  <a:srgbClr val="FF0000"/>
                </a:solidFill>
                <a:latin typeface="宋体" panose="02010600030101010101" pitchFamily="2" charset="-122"/>
                <a:ea typeface="宋体" panose="02010600030101010101" pitchFamily="2" charset="-122"/>
              </a:rPr>
              <a:t>chargeable weight</a:t>
            </a:r>
          </a:p>
          <a:p>
            <a:pPr indent="457200">
              <a:lnSpc>
                <a:spcPts val="3400"/>
              </a:lnSpc>
            </a:pPr>
            <a:r>
              <a:rPr lang="en-US" altLang="zh-CN" sz="2000" b="1" dirty="0" smtClean="0">
                <a:solidFill>
                  <a:srgbClr val="FF0000"/>
                </a:solidFill>
                <a:latin typeface="宋体" panose="02010600030101010101" pitchFamily="2" charset="-122"/>
                <a:ea typeface="宋体" panose="02010600030101010101" pitchFamily="2" charset="-122"/>
              </a:rPr>
              <a:t>24</a:t>
            </a:r>
            <a:r>
              <a:rPr lang="zh-CN" altLang="en-US" sz="2000" b="1" dirty="0" smtClean="0">
                <a:solidFill>
                  <a:srgbClr val="FF0000"/>
                </a:solidFill>
                <a:latin typeface="宋体" panose="02010600030101010101" pitchFamily="2" charset="-122"/>
                <a:ea typeface="宋体" panose="02010600030101010101" pitchFamily="2" charset="-122"/>
              </a:rPr>
              <a:t>）运价</a:t>
            </a:r>
            <a:r>
              <a:rPr lang="en-US" altLang="zh-CN" sz="2000" b="1" dirty="0" smtClean="0">
                <a:solidFill>
                  <a:srgbClr val="FF0000"/>
                </a:solidFill>
                <a:latin typeface="宋体" panose="02010600030101010101" pitchFamily="2" charset="-122"/>
                <a:ea typeface="宋体" panose="02010600030101010101" pitchFamily="2" charset="-122"/>
              </a:rPr>
              <a:t>/</a:t>
            </a:r>
            <a:r>
              <a:rPr lang="zh-CN" altLang="en-US" sz="2000" b="1" dirty="0" smtClean="0">
                <a:solidFill>
                  <a:srgbClr val="FF0000"/>
                </a:solidFill>
                <a:latin typeface="宋体" panose="02010600030101010101" pitchFamily="2" charset="-122"/>
                <a:ea typeface="宋体" panose="02010600030101010101" pitchFamily="2" charset="-122"/>
              </a:rPr>
              <a:t>运费</a:t>
            </a:r>
            <a:r>
              <a:rPr lang="en-US" altLang="zh-CN" sz="2000" b="1" dirty="0" smtClean="0">
                <a:solidFill>
                  <a:srgbClr val="FF0000"/>
                </a:solidFill>
                <a:latin typeface="宋体" panose="02010600030101010101" pitchFamily="2" charset="-122"/>
                <a:ea typeface="宋体" panose="02010600030101010101" pitchFamily="2" charset="-122"/>
              </a:rPr>
              <a:t>Rate/charge</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93122" y="439692"/>
            <a:ext cx="8627350" cy="5082103"/>
          </a:xfrm>
          <a:prstGeom prst="rect">
            <a:avLst/>
          </a:prstGeom>
          <a:noFill/>
          <a:ln w="9525">
            <a:noFill/>
            <a:miter lim="800000"/>
            <a:headEnd/>
            <a:tailEnd/>
          </a:ln>
        </p:spPr>
      </p:pic>
      <p:sp>
        <p:nvSpPr>
          <p:cNvPr id="11" name="文本框 4">
            <a:extLst>
              <a:ext uri="{FF2B5EF4-FFF2-40B4-BE49-F238E27FC236}">
                <a16:creationId xmlns:a16="http://schemas.microsoft.com/office/drawing/2014/main" xmlns="" id="{32D54AE4-04A4-491F-8416-88FF9124829A}"/>
              </a:ext>
            </a:extLst>
          </p:cNvPr>
          <p:cNvSpPr txBox="1"/>
          <p:nvPr/>
        </p:nvSpPr>
        <p:spPr>
          <a:xfrm>
            <a:off x="467544" y="1088072"/>
            <a:ext cx="5904656" cy="3785652"/>
          </a:xfrm>
          <a:prstGeom prst="rect">
            <a:avLst/>
          </a:prstGeom>
          <a:noFill/>
        </p:spPr>
        <p:txBody>
          <a:bodyPr wrap="square" rtlCol="0">
            <a:spAutoFit/>
          </a:bodyPr>
          <a:lstStyle/>
          <a:p>
            <a:pPr indent="457200">
              <a:lnSpc>
                <a:spcPts val="3200"/>
              </a:lnSpc>
            </a:pPr>
            <a:r>
              <a:rPr lang="en-US" altLang="zh-CN" sz="2000" b="1" dirty="0" smtClean="0">
                <a:solidFill>
                  <a:srgbClr val="FF0000"/>
                </a:solidFill>
                <a:latin typeface="宋体" panose="02010600030101010101" pitchFamily="2" charset="-122"/>
                <a:ea typeface="宋体" panose="02010600030101010101" pitchFamily="2" charset="-122"/>
              </a:rPr>
              <a:t>25</a:t>
            </a:r>
            <a:r>
              <a:rPr lang="zh-CN" altLang="en-US" sz="2000" b="1" dirty="0" smtClean="0">
                <a:solidFill>
                  <a:srgbClr val="FF0000"/>
                </a:solidFill>
                <a:latin typeface="宋体" panose="02010600030101010101" pitchFamily="2" charset="-122"/>
                <a:ea typeface="宋体" panose="02010600030101010101" pitchFamily="2" charset="-122"/>
              </a:rPr>
              <a:t>）航空运费总计（</a:t>
            </a:r>
            <a:r>
              <a:rPr lang="en-US" altLang="zh-CN" sz="2000" b="1" dirty="0" smtClean="0">
                <a:solidFill>
                  <a:srgbClr val="FF0000"/>
                </a:solidFill>
                <a:latin typeface="宋体" panose="02010600030101010101" pitchFamily="2" charset="-122"/>
                <a:ea typeface="宋体" panose="02010600030101010101" pitchFamily="2" charset="-122"/>
              </a:rPr>
              <a:t>TOTAL</a:t>
            </a:r>
            <a:r>
              <a:rPr lang="zh-CN" altLang="en-US" sz="2000" b="1" dirty="0" smtClean="0">
                <a:solidFill>
                  <a:srgbClr val="FF0000"/>
                </a:solidFill>
                <a:latin typeface="宋体" panose="02010600030101010101" pitchFamily="2" charset="-122"/>
                <a:ea typeface="宋体" panose="02010600030101010101" pitchFamily="2" charset="-122"/>
              </a:rPr>
              <a:t>）</a:t>
            </a:r>
          </a:p>
          <a:p>
            <a:pPr indent="457200">
              <a:lnSpc>
                <a:spcPts val="3200"/>
              </a:lnSpc>
            </a:pPr>
            <a:r>
              <a:rPr lang="en-US" altLang="zh-CN" sz="2000" b="1" dirty="0" smtClean="0">
                <a:solidFill>
                  <a:srgbClr val="FF0000"/>
                </a:solidFill>
                <a:latin typeface="宋体" panose="02010600030101010101" pitchFamily="2" charset="-122"/>
                <a:ea typeface="宋体" panose="02010600030101010101" pitchFamily="2" charset="-122"/>
              </a:rPr>
              <a:t>26</a:t>
            </a:r>
            <a:r>
              <a:rPr lang="zh-CN" altLang="en-US" sz="2000" b="1" dirty="0" smtClean="0">
                <a:solidFill>
                  <a:srgbClr val="FF0000"/>
                </a:solidFill>
                <a:latin typeface="宋体" panose="02010600030101010101" pitchFamily="2" charset="-122"/>
                <a:ea typeface="宋体" panose="02010600030101010101" pitchFamily="2" charset="-122"/>
              </a:rPr>
              <a:t>）货物品名和数量</a:t>
            </a:r>
            <a:r>
              <a:rPr lang="en-US" altLang="zh-CN" sz="2000" b="1" dirty="0" smtClean="0">
                <a:solidFill>
                  <a:srgbClr val="FF0000"/>
                </a:solidFill>
                <a:latin typeface="宋体" panose="02010600030101010101" pitchFamily="2" charset="-122"/>
                <a:ea typeface="宋体" panose="02010600030101010101" pitchFamily="2" charset="-122"/>
              </a:rPr>
              <a:t>Nature and Quantity of Goods</a:t>
            </a:r>
          </a:p>
          <a:p>
            <a:pPr indent="457200">
              <a:lnSpc>
                <a:spcPts val="3200"/>
              </a:lnSpc>
            </a:pPr>
            <a:r>
              <a:rPr lang="en-US" altLang="zh-CN" sz="2000" b="1" dirty="0" smtClean="0">
                <a:solidFill>
                  <a:srgbClr val="FF0000"/>
                </a:solidFill>
                <a:latin typeface="宋体" panose="02010600030101010101" pitchFamily="2" charset="-122"/>
                <a:ea typeface="宋体" panose="02010600030101010101" pitchFamily="2" charset="-122"/>
              </a:rPr>
              <a:t>27</a:t>
            </a:r>
            <a:r>
              <a:rPr lang="zh-CN" altLang="en-US" sz="2000" b="1" dirty="0" smtClean="0">
                <a:solidFill>
                  <a:srgbClr val="FF0000"/>
                </a:solidFill>
                <a:latin typeface="宋体" panose="02010600030101010101" pitchFamily="2" charset="-122"/>
                <a:ea typeface="宋体" panose="02010600030101010101" pitchFamily="2" charset="-122"/>
              </a:rPr>
              <a:t>）填开托运人或其代理人签字 </a:t>
            </a:r>
            <a:r>
              <a:rPr lang="en-US" altLang="zh-CN" sz="2000" b="1" dirty="0" smtClean="0">
                <a:solidFill>
                  <a:srgbClr val="FF0000"/>
                </a:solidFill>
                <a:latin typeface="宋体" panose="02010600030101010101" pitchFamily="2" charset="-122"/>
                <a:ea typeface="宋体" panose="02010600030101010101" pitchFamily="2" charset="-122"/>
              </a:rPr>
              <a:t>Signature of Shipper or his Agent</a:t>
            </a:r>
          </a:p>
          <a:p>
            <a:pPr indent="457200">
              <a:lnSpc>
                <a:spcPts val="3200"/>
              </a:lnSpc>
            </a:pPr>
            <a:r>
              <a:rPr lang="en-US" altLang="zh-CN" sz="2000" b="1" dirty="0" smtClean="0">
                <a:solidFill>
                  <a:srgbClr val="FF0000"/>
                </a:solidFill>
                <a:latin typeface="宋体" panose="02010600030101010101" pitchFamily="2" charset="-122"/>
                <a:ea typeface="宋体" panose="02010600030101010101" pitchFamily="2" charset="-122"/>
              </a:rPr>
              <a:t>28</a:t>
            </a:r>
            <a:r>
              <a:rPr lang="zh-CN" altLang="en-US" sz="2000" b="1" dirty="0" smtClean="0">
                <a:solidFill>
                  <a:srgbClr val="FF0000"/>
                </a:solidFill>
                <a:latin typeface="宋体" panose="02010600030101010101" pitchFamily="2" charset="-122"/>
                <a:ea typeface="宋体" panose="02010600030101010101" pitchFamily="2" charset="-122"/>
              </a:rPr>
              <a:t>）填开日期</a:t>
            </a:r>
            <a:r>
              <a:rPr lang="en-US" altLang="zh-CN" sz="2000" b="1" dirty="0" smtClean="0">
                <a:solidFill>
                  <a:srgbClr val="FF0000"/>
                </a:solidFill>
                <a:latin typeface="宋体" panose="02010600030101010101" pitchFamily="2" charset="-122"/>
                <a:ea typeface="宋体" panose="02010600030101010101" pitchFamily="2" charset="-122"/>
              </a:rPr>
              <a:t>Executed on</a:t>
            </a:r>
            <a:r>
              <a:rPr lang="zh-CN" altLang="en-US" sz="2000" b="1" dirty="0" smtClean="0">
                <a:solidFill>
                  <a:srgbClr val="FF0000"/>
                </a:solidFill>
                <a:latin typeface="宋体" panose="02010600030101010101" pitchFamily="2" charset="-122"/>
                <a:ea typeface="宋体" panose="02010600030101010101" pitchFamily="2" charset="-122"/>
              </a:rPr>
              <a:t>（</a:t>
            </a:r>
            <a:r>
              <a:rPr lang="en-US" altLang="zh-CN" sz="2000" b="1" dirty="0" smtClean="0">
                <a:solidFill>
                  <a:srgbClr val="FF0000"/>
                </a:solidFill>
                <a:latin typeface="宋体" panose="02010600030101010101" pitchFamily="2" charset="-122"/>
                <a:ea typeface="宋体" panose="02010600030101010101" pitchFamily="2" charset="-122"/>
              </a:rPr>
              <a:t>date</a:t>
            </a:r>
            <a:r>
              <a:rPr lang="zh-CN" altLang="en-US" sz="2000" b="1" dirty="0" smtClean="0">
                <a:solidFill>
                  <a:srgbClr val="FF0000"/>
                </a:solidFill>
                <a:latin typeface="宋体" panose="02010600030101010101" pitchFamily="2" charset="-122"/>
                <a:ea typeface="宋体" panose="02010600030101010101" pitchFamily="2" charset="-122"/>
              </a:rPr>
              <a:t>）</a:t>
            </a:r>
          </a:p>
          <a:p>
            <a:pPr indent="457200">
              <a:lnSpc>
                <a:spcPts val="3200"/>
              </a:lnSpc>
            </a:pPr>
            <a:r>
              <a:rPr lang="en-US" altLang="zh-CN" sz="2000" b="1" dirty="0" smtClean="0">
                <a:solidFill>
                  <a:srgbClr val="FF0000"/>
                </a:solidFill>
                <a:latin typeface="宋体" panose="02010600030101010101" pitchFamily="2" charset="-122"/>
                <a:ea typeface="宋体" panose="02010600030101010101" pitchFamily="2" charset="-122"/>
              </a:rPr>
              <a:t>29</a:t>
            </a:r>
            <a:r>
              <a:rPr lang="zh-CN" altLang="en-US" sz="2000" b="1" dirty="0" smtClean="0">
                <a:solidFill>
                  <a:srgbClr val="FF0000"/>
                </a:solidFill>
                <a:latin typeface="宋体" panose="02010600030101010101" pitchFamily="2" charset="-122"/>
                <a:ea typeface="宋体" panose="02010600030101010101" pitchFamily="2" charset="-122"/>
              </a:rPr>
              <a:t>）填开 地点 </a:t>
            </a:r>
            <a:r>
              <a:rPr lang="en-US" altLang="zh-CN" sz="2000" b="1" dirty="0" smtClean="0">
                <a:solidFill>
                  <a:srgbClr val="FF0000"/>
                </a:solidFill>
                <a:latin typeface="宋体" panose="02010600030101010101" pitchFamily="2" charset="-122"/>
                <a:ea typeface="宋体" panose="02010600030101010101" pitchFamily="2" charset="-122"/>
              </a:rPr>
              <a:t>Executed At Place</a:t>
            </a:r>
          </a:p>
          <a:p>
            <a:pPr indent="457200">
              <a:lnSpc>
                <a:spcPts val="3200"/>
              </a:lnSpc>
            </a:pPr>
            <a:r>
              <a:rPr lang="en-US" altLang="zh-CN" sz="2000" b="1" dirty="0" smtClean="0">
                <a:solidFill>
                  <a:srgbClr val="FF0000"/>
                </a:solidFill>
                <a:latin typeface="宋体" panose="02010600030101010101" pitchFamily="2" charset="-122"/>
                <a:ea typeface="宋体" panose="02010600030101010101" pitchFamily="2" charset="-122"/>
              </a:rPr>
              <a:t>30</a:t>
            </a:r>
            <a:r>
              <a:rPr lang="zh-CN" altLang="en-US" sz="2000" b="1" dirty="0" smtClean="0">
                <a:solidFill>
                  <a:srgbClr val="FF0000"/>
                </a:solidFill>
                <a:latin typeface="宋体" panose="02010600030101010101" pitchFamily="2" charset="-122"/>
                <a:ea typeface="宋体" panose="02010600030101010101" pitchFamily="2" charset="-122"/>
              </a:rPr>
              <a:t>）填开货运单的承运人或其代理人签字（</a:t>
            </a:r>
            <a:r>
              <a:rPr lang="en-US" altLang="zh-CN" sz="2000" b="1" dirty="0" smtClean="0">
                <a:solidFill>
                  <a:srgbClr val="FF0000"/>
                </a:solidFill>
                <a:latin typeface="宋体" panose="02010600030101010101" pitchFamily="2" charset="-122"/>
                <a:ea typeface="宋体" panose="02010600030101010101" pitchFamily="2" charset="-122"/>
              </a:rPr>
              <a:t>Signature of Issuing Carrier or Its Agent </a:t>
            </a:r>
            <a:r>
              <a:rPr lang="zh-CN" altLang="en-US" sz="2000" b="1" dirty="0" smtClean="0">
                <a:solidFill>
                  <a:srgbClr val="FF0000"/>
                </a:solidFill>
                <a:latin typeface="宋体" panose="02010600030101010101" pitchFamily="2" charset="-122"/>
                <a:ea typeface="宋体" panose="02010600030101010101" pitchFamily="2" charset="-122"/>
              </a:rPr>
              <a:t>）</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a16="http://schemas.microsoft.com/office/drawing/2014/main" xmlns="" id="{3A8767CE-6346-4233-8C01-3A72E4F351C9}"/>
              </a:ext>
            </a:extLst>
          </p:cNvPr>
          <p:cNvSpPr txBox="1"/>
          <p:nvPr/>
        </p:nvSpPr>
        <p:spPr>
          <a:xfrm>
            <a:off x="827584" y="625252"/>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pic>
        <p:nvPicPr>
          <p:cNvPr id="33794" name="Picture 2"/>
          <p:cNvPicPr>
            <a:picLocks noChangeAspect="1" noChangeArrowheads="1"/>
          </p:cNvPicPr>
          <p:nvPr/>
        </p:nvPicPr>
        <p:blipFill>
          <a:blip r:embed="rId2" cstate="print"/>
          <a:srcRect/>
          <a:stretch>
            <a:fillRect/>
          </a:stretch>
        </p:blipFill>
        <p:spPr bwMode="auto">
          <a:xfrm>
            <a:off x="1475656" y="1561356"/>
            <a:ext cx="59055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C2AB3F3-55BB-4F4A-8B52-9E23E7C40B9C}"/>
              </a:ext>
            </a:extLst>
          </p:cNvPr>
          <p:cNvSpPr txBox="1"/>
          <p:nvPr/>
        </p:nvSpPr>
        <p:spPr>
          <a:xfrm>
            <a:off x="1907704" y="553244"/>
            <a:ext cx="5256584"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务三：航空运输组织管理</a:t>
            </a:r>
          </a:p>
        </p:txBody>
      </p:sp>
      <p:sp>
        <p:nvSpPr>
          <p:cNvPr id="5" name="文本框 4">
            <a:extLst>
              <a:ext uri="{FF2B5EF4-FFF2-40B4-BE49-F238E27FC236}">
                <a16:creationId xmlns:a16="http://schemas.microsoft.com/office/drawing/2014/main" xmlns="" id="{32D54AE4-04A4-491F-8416-88FF9124829A}"/>
              </a:ext>
            </a:extLst>
          </p:cNvPr>
          <p:cNvSpPr txBox="1"/>
          <p:nvPr/>
        </p:nvSpPr>
        <p:spPr>
          <a:xfrm>
            <a:off x="1115616" y="2002497"/>
            <a:ext cx="7128792" cy="3785652"/>
          </a:xfrm>
          <a:prstGeom prst="rect">
            <a:avLst/>
          </a:prstGeom>
          <a:noFill/>
        </p:spPr>
        <p:txBody>
          <a:bodyPr wrap="square" rtlCol="0">
            <a:spAutoFit/>
          </a:bodyPr>
          <a:lstStyle/>
          <a:p>
            <a:pPr indent="457200">
              <a:lnSpc>
                <a:spcPts val="3200"/>
              </a:lnSpc>
            </a:pPr>
            <a:r>
              <a:rPr lang="zh-CN" altLang="en-US" sz="2400" dirty="0" smtClean="0">
                <a:latin typeface="宋体" panose="02010600030101010101" pitchFamily="2" charset="-122"/>
                <a:ea typeface="宋体" panose="02010600030101010101" pitchFamily="2" charset="-122"/>
              </a:rPr>
              <a:t>根据下列资料填写空运单。 资料如下：</a:t>
            </a:r>
          </a:p>
          <a:p>
            <a:pPr indent="457200">
              <a:lnSpc>
                <a:spcPts val="3200"/>
              </a:lnSpc>
            </a:pPr>
            <a:r>
              <a:rPr lang="en-US" altLang="zh-CN" sz="2400" dirty="0" smtClean="0">
                <a:latin typeface="宋体" panose="02010600030101010101" pitchFamily="2" charset="-122"/>
                <a:ea typeface="宋体" panose="02010600030101010101" pitchFamily="2" charset="-122"/>
              </a:rPr>
              <a:t>(1)Buyer: SIMON INTERNATIONAL CORPORATION 324 LICON AVENUE MONTREAL ,CANADA</a:t>
            </a:r>
          </a:p>
          <a:p>
            <a:pPr indent="457200">
              <a:lnSpc>
                <a:spcPts val="3200"/>
              </a:lnSpc>
            </a:pPr>
            <a:r>
              <a:rPr lang="en-US" altLang="zh-CN" sz="2400" dirty="0" smtClean="0">
                <a:latin typeface="宋体" panose="02010600030101010101" pitchFamily="2" charset="-122"/>
                <a:ea typeface="宋体" panose="02010600030101010101" pitchFamily="2" charset="-122"/>
              </a:rPr>
              <a:t>(2) Seller: SHANGHAI BOHAO INTERNATIONAL CORPORATION  42 XUHUI ROAD SHANGHAI CHINA </a:t>
            </a:r>
          </a:p>
          <a:p>
            <a:pPr indent="457200">
              <a:lnSpc>
                <a:spcPts val="3200"/>
              </a:lnSpc>
            </a:pPr>
            <a:r>
              <a:rPr lang="en-US" altLang="zh-CN" sz="2400" dirty="0" smtClean="0">
                <a:latin typeface="宋体" panose="02010600030101010101" pitchFamily="2" charset="-122"/>
                <a:ea typeface="宋体" panose="02010600030101010101" pitchFamily="2" charset="-122"/>
              </a:rPr>
              <a:t>(3)DESCRIPTIONS OF GOODS:100% COTTON SKIRTS</a:t>
            </a:r>
          </a:p>
          <a:p>
            <a:pPr indent="457200">
              <a:lnSpc>
                <a:spcPts val="3200"/>
              </a:lnSpc>
            </a:pPr>
            <a:r>
              <a:rPr lang="en-US" altLang="zh-CN" sz="2400" dirty="0" smtClean="0">
                <a:latin typeface="宋体" panose="02010600030101010101" pitchFamily="2" charset="-122"/>
                <a:ea typeface="宋体" panose="02010600030101010101" pitchFamily="2" charset="-122"/>
              </a:rPr>
              <a:t>(4)QUANTITY: 12 00 PCS USD 10.20/PC </a:t>
            </a:r>
          </a:p>
          <a:p>
            <a:pPr indent="457200">
              <a:lnSpc>
                <a:spcPts val="3200"/>
              </a:lnSpc>
            </a:pPr>
            <a:r>
              <a:rPr lang="en-US" altLang="zh-CN" sz="2400" dirty="0" smtClean="0">
                <a:latin typeface="宋体" panose="02010600030101010101" pitchFamily="2" charset="-122"/>
                <a:ea typeface="宋体" panose="02010600030101010101" pitchFamily="2" charset="-122"/>
              </a:rPr>
              <a:t>CPT MONTREAL</a:t>
            </a: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457325" y="1128713"/>
            <a:ext cx="6229350"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323975" y="1533525"/>
            <a:ext cx="6496050" cy="26479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345332"/>
            <a:ext cx="7128792" cy="3785652"/>
          </a:xfrm>
          <a:prstGeom prst="rect">
            <a:avLst/>
          </a:prstGeom>
          <a:noFill/>
        </p:spPr>
        <p:txBody>
          <a:bodyPr wrap="square" rtlCol="0">
            <a:spAutoFit/>
          </a:bodyPr>
          <a:lstStyle/>
          <a:p>
            <a:pPr indent="457200">
              <a:lnSpc>
                <a:spcPts val="3200"/>
              </a:lnSpc>
            </a:pPr>
            <a:r>
              <a:rPr lang="zh-CN" altLang="en-US" sz="2400" dirty="0" smtClean="0">
                <a:latin typeface="宋体" panose="02010600030101010101" pitchFamily="2" charset="-122"/>
                <a:ea typeface="宋体" panose="02010600030101010101" pitchFamily="2" charset="-122"/>
              </a:rPr>
              <a:t>根据下列资料填写空运单。 资料如下：</a:t>
            </a:r>
          </a:p>
          <a:p>
            <a:pPr indent="457200">
              <a:lnSpc>
                <a:spcPts val="3200"/>
              </a:lnSpc>
            </a:pPr>
            <a:r>
              <a:rPr lang="en-US" altLang="zh-CN" sz="2400" dirty="0" smtClean="0">
                <a:latin typeface="宋体" panose="02010600030101010101" pitchFamily="2" charset="-122"/>
                <a:ea typeface="宋体" panose="02010600030101010101" pitchFamily="2" charset="-122"/>
              </a:rPr>
              <a:t>(1)Buyer: P&amp;M INTERNATIONAL TRADING CORPORATION 1805 FLYING BUILDING, LONDON, UK</a:t>
            </a:r>
          </a:p>
          <a:p>
            <a:pPr indent="457200">
              <a:lnSpc>
                <a:spcPts val="3200"/>
              </a:lnSpc>
            </a:pPr>
            <a:r>
              <a:rPr lang="en-US" altLang="zh-CN" sz="2400" dirty="0" smtClean="0">
                <a:latin typeface="宋体" panose="02010600030101010101" pitchFamily="2" charset="-122"/>
                <a:ea typeface="宋体" panose="02010600030101010101" pitchFamily="2" charset="-122"/>
              </a:rPr>
              <a:t>(2) Seller: SHANGHAI TOY INTERNATIONAL CORPORATION 1705 HUIFEI BUILDING SHANGHAI CHINA </a:t>
            </a:r>
          </a:p>
          <a:p>
            <a:pPr indent="457200">
              <a:lnSpc>
                <a:spcPts val="3200"/>
              </a:lnSpc>
            </a:pPr>
            <a:r>
              <a:rPr lang="en-US" altLang="zh-CN" sz="2400" dirty="0" smtClean="0">
                <a:latin typeface="宋体" panose="02010600030101010101" pitchFamily="2" charset="-122"/>
                <a:ea typeface="宋体" panose="02010600030101010101" pitchFamily="2" charset="-122"/>
              </a:rPr>
              <a:t>(3)DESCRIPTIONS OF GOODS: PULASH TOY</a:t>
            </a:r>
          </a:p>
          <a:p>
            <a:pPr indent="457200">
              <a:lnSpc>
                <a:spcPts val="3200"/>
              </a:lnSpc>
            </a:pPr>
            <a:r>
              <a:rPr lang="en-US" altLang="zh-CN" sz="2400" dirty="0" smtClean="0">
                <a:latin typeface="宋体" panose="02010600030101010101" pitchFamily="2" charset="-122"/>
                <a:ea typeface="宋体" panose="02010600030101010101" pitchFamily="2" charset="-122"/>
              </a:rPr>
              <a:t>(4)QUANTITY: 20 000 SETS USD 0.20/SET </a:t>
            </a:r>
          </a:p>
          <a:p>
            <a:pPr indent="457200">
              <a:lnSpc>
                <a:spcPts val="3200"/>
              </a:lnSpc>
            </a:pPr>
            <a:r>
              <a:rPr lang="en-US" altLang="zh-CN" sz="2400" dirty="0" smtClean="0">
                <a:latin typeface="宋体" panose="02010600030101010101" pitchFamily="2" charset="-122"/>
                <a:ea typeface="宋体" panose="02010600030101010101" pitchFamily="2" charset="-122"/>
              </a:rPr>
              <a:t>CIP LONDON</a:t>
            </a: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697260"/>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技能训练</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913284"/>
            <a:ext cx="7128792" cy="4196020"/>
          </a:xfrm>
          <a:prstGeom prst="rect">
            <a:avLst/>
          </a:prstGeom>
          <a:noFill/>
        </p:spPr>
        <p:txBody>
          <a:bodyPr wrap="square" rtlCol="0">
            <a:spAutoFit/>
          </a:bodyPr>
          <a:lstStyle/>
          <a:p>
            <a:pPr indent="457200">
              <a:lnSpc>
                <a:spcPts val="3200"/>
              </a:lnSpc>
            </a:pPr>
            <a:r>
              <a:rPr lang="zh-CN" altLang="en-US" sz="2400" dirty="0" smtClean="0">
                <a:latin typeface="宋体" panose="02010600030101010101" pitchFamily="2" charset="-122"/>
                <a:ea typeface="宋体" panose="02010600030101010101" pitchFamily="2" charset="-122"/>
              </a:rPr>
              <a:t>根据下列资料填写空运单。 资料如下：</a:t>
            </a:r>
          </a:p>
          <a:p>
            <a:pPr indent="457200">
              <a:lnSpc>
                <a:spcPts val="3200"/>
              </a:lnSpc>
            </a:pPr>
            <a:r>
              <a:rPr lang="en-US" altLang="zh-CN" sz="2400" dirty="0" smtClean="0">
                <a:latin typeface="宋体" panose="02010600030101010101" pitchFamily="2" charset="-122"/>
                <a:ea typeface="宋体" panose="02010600030101010101" pitchFamily="2" charset="-122"/>
              </a:rPr>
              <a:t>(5)PACKING:PACKED IN 1 CARTON OF 400 SET EACH </a:t>
            </a:r>
          </a:p>
          <a:p>
            <a:pPr indent="457200">
              <a:lnSpc>
                <a:spcPts val="3200"/>
              </a:lnSpc>
            </a:pPr>
            <a:r>
              <a:rPr lang="en-US" altLang="zh-CN" sz="2400" dirty="0" smtClean="0">
                <a:latin typeface="宋体" panose="02010600030101010101" pitchFamily="2" charset="-122"/>
                <a:ea typeface="宋体" panose="02010600030101010101" pitchFamily="2" charset="-122"/>
              </a:rPr>
              <a:t>(6)TERMS OF SHIPMENT:LATEST DATE OF </a:t>
            </a:r>
          </a:p>
          <a:p>
            <a:pPr indent="457200">
              <a:lnSpc>
                <a:spcPts val="3200"/>
              </a:lnSpc>
            </a:pPr>
            <a:r>
              <a:rPr lang="en-US" altLang="zh-CN" sz="2400" dirty="0" smtClean="0">
                <a:latin typeface="宋体" panose="02010600030101010101" pitchFamily="2" charset="-122"/>
                <a:ea typeface="宋体" panose="02010600030101010101" pitchFamily="2" charset="-122"/>
              </a:rPr>
              <a:t>SHIPMENT 090320 </a:t>
            </a:r>
          </a:p>
          <a:p>
            <a:pPr indent="457200">
              <a:lnSpc>
                <a:spcPts val="3200"/>
              </a:lnSpc>
            </a:pPr>
            <a:r>
              <a:rPr lang="en-US" altLang="zh-CN" sz="2400" dirty="0" smtClean="0">
                <a:latin typeface="宋体" panose="02010600030101010101" pitchFamily="2" charset="-122"/>
                <a:ea typeface="宋体" panose="02010600030101010101" pitchFamily="2" charset="-122"/>
              </a:rPr>
              <a:t>(7)AIRPORT OF DEPSTINATION: LONDON ,UK</a:t>
            </a:r>
          </a:p>
          <a:p>
            <a:pPr indent="457200">
              <a:lnSpc>
                <a:spcPts val="3200"/>
              </a:lnSpc>
            </a:pPr>
            <a:r>
              <a:rPr lang="en-US" altLang="zh-CN" sz="2400" dirty="0" smtClean="0">
                <a:latin typeface="宋体" panose="02010600030101010101" pitchFamily="2" charset="-122"/>
                <a:ea typeface="宋体" panose="02010600030101010101" pitchFamily="2" charset="-122"/>
              </a:rPr>
              <a:t>(8)AIRPORT OF DEPARTURE:SHANGHAI CHINA</a:t>
            </a:r>
          </a:p>
          <a:p>
            <a:pPr indent="457200">
              <a:lnSpc>
                <a:spcPts val="3200"/>
              </a:lnSpc>
            </a:pPr>
            <a:r>
              <a:rPr lang="en-US" altLang="zh-CN" sz="2400" dirty="0" smtClean="0">
                <a:latin typeface="宋体" panose="02010600030101010101" pitchFamily="2" charset="-122"/>
                <a:ea typeface="宋体" panose="02010600030101010101" pitchFamily="2" charset="-122"/>
              </a:rPr>
              <a:t>(9)TERMS OF PAYMENT:30% T/T IN ADVANCE ,70% D/P</a:t>
            </a:r>
          </a:p>
          <a:p>
            <a:pPr indent="457200">
              <a:lnSpc>
                <a:spcPts val="3200"/>
              </a:lnSpc>
            </a:pPr>
            <a:r>
              <a:rPr lang="en-US" altLang="zh-CN" sz="2400" dirty="0" smtClean="0">
                <a:latin typeface="宋体" panose="02010600030101010101" pitchFamily="2" charset="-122"/>
                <a:ea typeface="宋体" panose="02010600030101010101" pitchFamily="2" charset="-122"/>
              </a:rPr>
              <a:t>(10)PARTIAL SHIPMENTS: ALLOWED </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913284"/>
            <a:ext cx="7128792" cy="3785652"/>
          </a:xfrm>
          <a:prstGeom prst="rect">
            <a:avLst/>
          </a:prstGeom>
          <a:noFill/>
        </p:spPr>
        <p:txBody>
          <a:bodyPr wrap="square" rtlCol="0">
            <a:spAutoFit/>
          </a:bodyPr>
          <a:lstStyle/>
          <a:p>
            <a:pPr indent="457200">
              <a:lnSpc>
                <a:spcPts val="3200"/>
              </a:lnSpc>
            </a:pPr>
            <a:r>
              <a:rPr lang="zh-CN" altLang="en-US" sz="2400" dirty="0" smtClean="0">
                <a:latin typeface="宋体" panose="02010600030101010101" pitchFamily="2" charset="-122"/>
                <a:ea typeface="宋体" panose="02010600030101010101" pitchFamily="2" charset="-122"/>
              </a:rPr>
              <a:t>根据下列资料填写空运单。 资料如下：</a:t>
            </a:r>
          </a:p>
          <a:p>
            <a:pPr indent="457200">
              <a:lnSpc>
                <a:spcPts val="3200"/>
              </a:lnSpc>
            </a:pPr>
            <a:r>
              <a:rPr lang="en-US" altLang="zh-CN" sz="2400" dirty="0" smtClean="0">
                <a:latin typeface="宋体" panose="02010600030101010101" pitchFamily="2" charset="-122"/>
                <a:ea typeface="宋体" panose="02010600030101010101" pitchFamily="2" charset="-122"/>
              </a:rPr>
              <a:t>(11)TRANSSHIPMENT: ALLOWED </a:t>
            </a:r>
          </a:p>
          <a:p>
            <a:pPr indent="457200">
              <a:lnSpc>
                <a:spcPts val="3200"/>
              </a:lnSpc>
            </a:pPr>
            <a:r>
              <a:rPr lang="en-US" altLang="zh-CN" sz="2400" dirty="0" smtClean="0">
                <a:latin typeface="宋体" panose="02010600030101010101" pitchFamily="2" charset="-122"/>
                <a:ea typeface="宋体" panose="02010600030101010101" pitchFamily="2" charset="-122"/>
              </a:rPr>
              <a:t>(12) MASTER AIRWAY BILL NO.:COSCO090320</a:t>
            </a:r>
          </a:p>
          <a:p>
            <a:pPr indent="457200">
              <a:lnSpc>
                <a:spcPts val="3200"/>
              </a:lnSpc>
            </a:pPr>
            <a:r>
              <a:rPr lang="en-US" altLang="zh-CN" sz="2400" dirty="0" smtClean="0">
                <a:latin typeface="宋体" panose="02010600030101010101" pitchFamily="2" charset="-122"/>
                <a:ea typeface="宋体" panose="02010600030101010101" pitchFamily="2" charset="-122"/>
              </a:rPr>
              <a:t>(13) FLIGHT</a:t>
            </a:r>
            <a:r>
              <a:rPr lang="zh-CN" altLang="en-US" sz="2400" dirty="0" smtClean="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MU501</a:t>
            </a:r>
          </a:p>
          <a:p>
            <a:pPr indent="457200">
              <a:lnSpc>
                <a:spcPts val="3200"/>
              </a:lnSpc>
            </a:pPr>
            <a:r>
              <a:rPr lang="en-US" altLang="zh-CN" sz="2400" dirty="0" smtClean="0">
                <a:latin typeface="宋体" panose="02010600030101010101" pitchFamily="2" charset="-122"/>
                <a:ea typeface="宋体" panose="02010600030101010101" pitchFamily="2" charset="-122"/>
              </a:rPr>
              <a:t>(14) FLIGHT DATE:2000.03.20 </a:t>
            </a:r>
          </a:p>
          <a:p>
            <a:pPr indent="457200">
              <a:lnSpc>
                <a:spcPts val="3200"/>
              </a:lnSpc>
            </a:pPr>
            <a:r>
              <a:rPr lang="en-US" altLang="zh-CN" sz="2400" dirty="0" smtClean="0">
                <a:latin typeface="宋体" panose="02010600030101010101" pitchFamily="2" charset="-122"/>
                <a:ea typeface="宋体" panose="02010600030101010101" pitchFamily="2" charset="-122"/>
              </a:rPr>
              <a:t>(15) RATE:USD 52.30 </a:t>
            </a:r>
          </a:p>
          <a:p>
            <a:pPr indent="457200">
              <a:lnSpc>
                <a:spcPts val="3200"/>
              </a:lnSpc>
            </a:pPr>
            <a:r>
              <a:rPr lang="en-US" altLang="zh-CN" sz="2400" dirty="0" smtClean="0">
                <a:latin typeface="宋体" panose="02010600030101010101" pitchFamily="2" charset="-122"/>
                <a:ea typeface="宋体" panose="02010600030101010101" pitchFamily="2" charset="-122"/>
              </a:rPr>
              <a:t>(16) G.W. :25KG/ CTN </a:t>
            </a:r>
          </a:p>
          <a:p>
            <a:pPr indent="457200">
              <a:lnSpc>
                <a:spcPts val="3200"/>
              </a:lnSpc>
            </a:pPr>
            <a:r>
              <a:rPr lang="en-US" altLang="zh-CN" sz="2400" dirty="0" smtClean="0">
                <a:latin typeface="宋体" panose="02010600030101010101" pitchFamily="2" charset="-122"/>
                <a:ea typeface="宋体" panose="02010600030101010101" pitchFamily="2" charset="-122"/>
              </a:rPr>
              <a:t>(17) VOL:1.25CBM/CTN </a:t>
            </a:r>
          </a:p>
          <a:p>
            <a:pPr indent="457200">
              <a:lnSpc>
                <a:spcPts val="3200"/>
              </a:lnSpc>
            </a:pPr>
            <a:r>
              <a:rPr lang="en-US" altLang="zh-CN" sz="2400" dirty="0" smtClean="0">
                <a:latin typeface="宋体" panose="02010600030101010101" pitchFamily="2" charset="-122"/>
                <a:ea typeface="宋体" panose="02010600030101010101" pitchFamily="2" charset="-122"/>
              </a:rPr>
              <a:t> </a:t>
            </a:r>
          </a:p>
        </p:txBody>
      </p:sp>
      <p:pic>
        <p:nvPicPr>
          <p:cNvPr id="11266" name="Picture 2"/>
          <p:cNvPicPr>
            <a:picLocks noChangeAspect="1" noChangeArrowheads="1"/>
          </p:cNvPicPr>
          <p:nvPr/>
        </p:nvPicPr>
        <p:blipFill>
          <a:blip r:embed="rId2" cstate="print"/>
          <a:srcRect/>
          <a:stretch>
            <a:fillRect/>
          </a:stretch>
        </p:blipFill>
        <p:spPr bwMode="auto">
          <a:xfrm>
            <a:off x="5940152" y="2281436"/>
            <a:ext cx="1883703" cy="267387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913284"/>
            <a:ext cx="7128792" cy="4606389"/>
          </a:xfrm>
          <a:prstGeom prst="rect">
            <a:avLst/>
          </a:prstGeom>
          <a:noFill/>
        </p:spPr>
        <p:txBody>
          <a:bodyPr wrap="square" rtlCol="0">
            <a:spAutoFit/>
          </a:bodyPr>
          <a:lstStyle/>
          <a:p>
            <a:pPr indent="457200">
              <a:lnSpc>
                <a:spcPts val="3200"/>
              </a:lnSpc>
            </a:pPr>
            <a:r>
              <a:rPr lang="zh-CN" altLang="en-US" sz="2400" dirty="0" smtClean="0">
                <a:latin typeface="宋体" panose="02010600030101010101" pitchFamily="2" charset="-122"/>
                <a:ea typeface="宋体" panose="02010600030101010101" pitchFamily="2" charset="-122"/>
              </a:rPr>
              <a:t>根据下列资料填写空运单。 资料如下：</a:t>
            </a:r>
          </a:p>
          <a:p>
            <a:pPr indent="457200">
              <a:lnSpc>
                <a:spcPts val="3200"/>
              </a:lnSpc>
            </a:pPr>
            <a:r>
              <a:rPr lang="en-US" altLang="zh-CN" sz="2400" dirty="0" smtClean="0">
                <a:latin typeface="宋体" panose="02010600030101010101" pitchFamily="2" charset="-122"/>
                <a:ea typeface="宋体" panose="02010600030101010101" pitchFamily="2" charset="-122"/>
              </a:rPr>
              <a:t>(5)PACKING:PACKED IN 1 CARTON OF 40 PCS EACH </a:t>
            </a:r>
          </a:p>
          <a:p>
            <a:pPr indent="457200">
              <a:lnSpc>
                <a:spcPts val="3200"/>
              </a:lnSpc>
            </a:pPr>
            <a:r>
              <a:rPr lang="en-US" altLang="zh-CN" sz="2400" dirty="0" smtClean="0">
                <a:latin typeface="宋体" panose="02010600030101010101" pitchFamily="2" charset="-122"/>
                <a:ea typeface="宋体" panose="02010600030101010101" pitchFamily="2" charset="-122"/>
              </a:rPr>
              <a:t>(6)TERMS OF SHIPMENT:LATEST DATE OF </a:t>
            </a:r>
          </a:p>
          <a:p>
            <a:pPr indent="457200">
              <a:lnSpc>
                <a:spcPts val="3200"/>
              </a:lnSpc>
            </a:pPr>
            <a:r>
              <a:rPr lang="en-US" altLang="zh-CN" sz="2400" dirty="0" smtClean="0">
                <a:latin typeface="宋体" panose="02010600030101010101" pitchFamily="2" charset="-122"/>
                <a:ea typeface="宋体" panose="02010600030101010101" pitchFamily="2" charset="-122"/>
              </a:rPr>
              <a:t>SHIPMENT 081220 </a:t>
            </a:r>
          </a:p>
          <a:p>
            <a:pPr indent="457200">
              <a:lnSpc>
                <a:spcPts val="3200"/>
              </a:lnSpc>
            </a:pPr>
            <a:r>
              <a:rPr lang="en-US" altLang="zh-CN" sz="2400" dirty="0" smtClean="0">
                <a:latin typeface="宋体" panose="02010600030101010101" pitchFamily="2" charset="-122"/>
                <a:ea typeface="宋体" panose="02010600030101010101" pitchFamily="2" charset="-122"/>
              </a:rPr>
              <a:t>(7)AIRPORT OF DEPSTINATION: MONTREAL ,CANADA</a:t>
            </a:r>
          </a:p>
          <a:p>
            <a:pPr indent="457200">
              <a:lnSpc>
                <a:spcPts val="3200"/>
              </a:lnSpc>
            </a:pPr>
            <a:r>
              <a:rPr lang="en-US" altLang="zh-CN" sz="2400" dirty="0" smtClean="0">
                <a:latin typeface="宋体" panose="02010600030101010101" pitchFamily="2" charset="-122"/>
                <a:ea typeface="宋体" panose="02010600030101010101" pitchFamily="2" charset="-122"/>
              </a:rPr>
              <a:t>(8)AIRPORT OF DEPARTURE:SHANGHAI CHINA</a:t>
            </a:r>
          </a:p>
          <a:p>
            <a:pPr indent="457200">
              <a:lnSpc>
                <a:spcPts val="3200"/>
              </a:lnSpc>
            </a:pPr>
            <a:r>
              <a:rPr lang="en-US" altLang="zh-CN" sz="2400" dirty="0" smtClean="0">
                <a:latin typeface="宋体" panose="02010600030101010101" pitchFamily="2" charset="-122"/>
                <a:ea typeface="宋体" panose="02010600030101010101" pitchFamily="2" charset="-122"/>
              </a:rPr>
              <a:t>(9)TERMS OF PAYMENT:30% T/T IN ADVANCE ,70% T/T AFTER CUSTOMS CLEARANCE</a:t>
            </a:r>
          </a:p>
          <a:p>
            <a:pPr indent="457200">
              <a:lnSpc>
                <a:spcPts val="3200"/>
              </a:lnSpc>
            </a:pPr>
            <a:r>
              <a:rPr lang="en-US" altLang="zh-CN" sz="2400" dirty="0" smtClean="0">
                <a:latin typeface="宋体" panose="02010600030101010101" pitchFamily="2" charset="-122"/>
                <a:ea typeface="宋体" panose="02010600030101010101" pitchFamily="2" charset="-122"/>
              </a:rPr>
              <a:t>(10)PARTIAL SHIPMENTS: ALLOWED </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79512" y="625252"/>
            <a:ext cx="7128792" cy="4196020"/>
          </a:xfrm>
          <a:prstGeom prst="rect">
            <a:avLst/>
          </a:prstGeom>
          <a:noFill/>
        </p:spPr>
        <p:txBody>
          <a:bodyPr wrap="square" rtlCol="0">
            <a:spAutoFit/>
          </a:bodyPr>
          <a:lstStyle/>
          <a:p>
            <a:pPr indent="457200">
              <a:lnSpc>
                <a:spcPts val="3200"/>
              </a:lnSpc>
            </a:pPr>
            <a:r>
              <a:rPr lang="zh-CN" altLang="en-US" sz="2400" dirty="0" smtClean="0">
                <a:latin typeface="宋体" panose="02010600030101010101" pitchFamily="2" charset="-122"/>
                <a:ea typeface="宋体" panose="02010600030101010101" pitchFamily="2" charset="-122"/>
              </a:rPr>
              <a:t>根据下列资料填写空运单。 资料如下：</a:t>
            </a:r>
          </a:p>
          <a:p>
            <a:pPr indent="457200">
              <a:lnSpc>
                <a:spcPts val="3200"/>
              </a:lnSpc>
            </a:pPr>
            <a:r>
              <a:rPr lang="en-US" altLang="zh-CN" sz="2400" dirty="0" smtClean="0">
                <a:latin typeface="宋体" panose="02010600030101010101" pitchFamily="2" charset="-122"/>
                <a:ea typeface="宋体" panose="02010600030101010101" pitchFamily="2" charset="-122"/>
              </a:rPr>
              <a:t>(11)TRANSSHIPMENT: NOT ALLOWED </a:t>
            </a:r>
          </a:p>
          <a:p>
            <a:pPr indent="457200">
              <a:lnSpc>
                <a:spcPts val="3200"/>
              </a:lnSpc>
            </a:pPr>
            <a:r>
              <a:rPr lang="en-US" altLang="zh-CN" sz="2400" dirty="0" smtClean="0">
                <a:latin typeface="宋体" panose="02010600030101010101" pitchFamily="2" charset="-122"/>
                <a:ea typeface="宋体" panose="02010600030101010101" pitchFamily="2" charset="-122"/>
              </a:rPr>
              <a:t>(12) H.S.CODE:808.3100 </a:t>
            </a:r>
          </a:p>
          <a:p>
            <a:pPr indent="457200">
              <a:lnSpc>
                <a:spcPts val="3200"/>
              </a:lnSpc>
            </a:pPr>
            <a:r>
              <a:rPr lang="en-US" altLang="zh-CN" sz="2400" dirty="0" smtClean="0">
                <a:latin typeface="宋体" panose="02010600030101010101" pitchFamily="2" charset="-122"/>
                <a:ea typeface="宋体" panose="02010600030101010101" pitchFamily="2" charset="-122"/>
              </a:rPr>
              <a:t>(13) MASTER AIRWAY BILL NO.:08121256</a:t>
            </a:r>
          </a:p>
          <a:p>
            <a:pPr indent="457200">
              <a:lnSpc>
                <a:spcPts val="3200"/>
              </a:lnSpc>
            </a:pPr>
            <a:r>
              <a:rPr lang="en-US" altLang="zh-CN" sz="2400" dirty="0" smtClean="0">
                <a:latin typeface="宋体" panose="02010600030101010101" pitchFamily="2" charset="-122"/>
                <a:ea typeface="宋体" panose="02010600030101010101" pitchFamily="2" charset="-122"/>
              </a:rPr>
              <a:t>(14) FLIGHT</a:t>
            </a:r>
            <a:r>
              <a:rPr lang="zh-CN" altLang="en-US" sz="2400" dirty="0" smtClean="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MU504</a:t>
            </a:r>
          </a:p>
          <a:p>
            <a:pPr indent="457200">
              <a:lnSpc>
                <a:spcPts val="3200"/>
              </a:lnSpc>
            </a:pPr>
            <a:r>
              <a:rPr lang="en-US" altLang="zh-CN" sz="2400" dirty="0" smtClean="0">
                <a:latin typeface="宋体" panose="02010600030101010101" pitchFamily="2" charset="-122"/>
                <a:ea typeface="宋体" panose="02010600030101010101" pitchFamily="2" charset="-122"/>
              </a:rPr>
              <a:t>(15)FLIGHT DATE:2008.12.12 </a:t>
            </a:r>
          </a:p>
          <a:p>
            <a:pPr indent="457200">
              <a:lnSpc>
                <a:spcPts val="3200"/>
              </a:lnSpc>
            </a:pPr>
            <a:r>
              <a:rPr lang="en-US" altLang="zh-CN" sz="2400" dirty="0" smtClean="0">
                <a:latin typeface="宋体" panose="02010600030101010101" pitchFamily="2" charset="-122"/>
                <a:ea typeface="宋体" panose="02010600030101010101" pitchFamily="2" charset="-122"/>
              </a:rPr>
              <a:t>(16)RATE:USD 50.00 </a:t>
            </a:r>
          </a:p>
          <a:p>
            <a:pPr indent="457200">
              <a:lnSpc>
                <a:spcPts val="3200"/>
              </a:lnSpc>
            </a:pPr>
            <a:r>
              <a:rPr lang="en-US" altLang="zh-CN" sz="2400" dirty="0" smtClean="0">
                <a:latin typeface="宋体" panose="02010600030101010101" pitchFamily="2" charset="-122"/>
                <a:ea typeface="宋体" panose="02010600030101010101" pitchFamily="2" charset="-122"/>
              </a:rPr>
              <a:t>(17)G.W. :10KG/ CTN </a:t>
            </a:r>
          </a:p>
          <a:p>
            <a:pPr indent="457200">
              <a:lnSpc>
                <a:spcPts val="3200"/>
              </a:lnSpc>
            </a:pPr>
            <a:r>
              <a:rPr lang="en-US" altLang="zh-CN" sz="2400" dirty="0" smtClean="0">
                <a:latin typeface="宋体" panose="02010600030101010101" pitchFamily="2" charset="-122"/>
                <a:ea typeface="宋体" panose="02010600030101010101" pitchFamily="2" charset="-122"/>
              </a:rPr>
              <a:t>(18)VOL:0.12CBM/CTN </a:t>
            </a:r>
          </a:p>
          <a:p>
            <a:pPr indent="457200">
              <a:lnSpc>
                <a:spcPts val="3200"/>
              </a:lnSpc>
            </a:pPr>
            <a:r>
              <a:rPr lang="en-US" altLang="zh-CN" sz="2400" dirty="0" smtClean="0">
                <a:latin typeface="宋体" panose="02010600030101010101" pitchFamily="2" charset="-122"/>
                <a:ea typeface="宋体" panose="02010600030101010101" pitchFamily="2" charset="-122"/>
              </a:rPr>
              <a:t> </a:t>
            </a:r>
          </a:p>
        </p:txBody>
      </p:sp>
      <p:pic>
        <p:nvPicPr>
          <p:cNvPr id="1026" name="Picture 2"/>
          <p:cNvPicPr>
            <a:picLocks noChangeAspect="1" noChangeArrowheads="1"/>
          </p:cNvPicPr>
          <p:nvPr/>
        </p:nvPicPr>
        <p:blipFill>
          <a:blip r:embed="rId2" cstate="print"/>
          <a:srcRect/>
          <a:stretch>
            <a:fillRect/>
          </a:stretch>
        </p:blipFill>
        <p:spPr bwMode="auto">
          <a:xfrm>
            <a:off x="5940152" y="2281436"/>
            <a:ext cx="2464866" cy="305612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a16="http://schemas.microsoft.com/office/drawing/2014/main" xmlns=""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a16="http://schemas.microsoft.com/office/drawing/2014/main" xmlns=""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a16="http://schemas.microsoft.com/office/drawing/2014/main" xmlns=""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xmlns="" id="{ADFF371C-9A2C-42B9-8D62-675BE4BB9494}"/>
              </a:ext>
            </a:extLst>
          </p:cNvPr>
          <p:cNvSpPr txBox="1"/>
          <p:nvPr/>
        </p:nvSpPr>
        <p:spPr>
          <a:xfrm>
            <a:off x="1368515" y="985292"/>
            <a:ext cx="553998" cy="3888432"/>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a:t>
            </a:r>
            <a:r>
              <a:rPr lang="zh-CN" altLang="en-US" sz="2400" b="1" dirty="0" smtClean="0">
                <a:solidFill>
                  <a:schemeClr val="bg1"/>
                </a:solidFill>
                <a:latin typeface="宋体" pitchFamily="2" charset="-122"/>
                <a:ea typeface="宋体" pitchFamily="2" charset="-122"/>
              </a:rPr>
              <a:t>务三：航空运输组织管理</a:t>
            </a:r>
          </a:p>
        </p:txBody>
      </p:sp>
      <p:sp>
        <p:nvSpPr>
          <p:cNvPr id="20" name="文本框 19">
            <a:extLst>
              <a:ext uri="{FF2B5EF4-FFF2-40B4-BE49-F238E27FC236}">
                <a16:creationId xmlns:a16="http://schemas.microsoft.com/office/drawing/2014/main" xmlns="" id="{EB69F60B-D445-4E23-8025-627EC7F182D8}"/>
              </a:ext>
            </a:extLst>
          </p:cNvPr>
          <p:cNvSpPr txBox="1"/>
          <p:nvPr/>
        </p:nvSpPr>
        <p:spPr>
          <a:xfrm>
            <a:off x="3777454" y="2017211"/>
            <a:ext cx="4104456" cy="1938992"/>
          </a:xfrm>
          <a:prstGeom prst="rect">
            <a:avLst/>
          </a:prstGeom>
          <a:noFill/>
        </p:spPr>
        <p:txBody>
          <a:bodyPr wrap="square" rtlCol="0">
            <a:spAutoFit/>
          </a:bodyPr>
          <a:lstStyle/>
          <a:p>
            <a:r>
              <a:rPr lang="zh-CN" altLang="en-US" sz="2400" dirty="0" smtClean="0"/>
              <a:t>航空货运出港操作程序</a:t>
            </a:r>
            <a:endParaRPr lang="en-US" altLang="zh-CN" sz="2400" dirty="0" smtClean="0"/>
          </a:p>
          <a:p>
            <a:endParaRPr lang="en-US" altLang="zh-CN" sz="2400" dirty="0" smtClean="0"/>
          </a:p>
          <a:p>
            <a:r>
              <a:rPr lang="zh-CN" altLang="en-US" sz="2400" dirty="0" smtClean="0"/>
              <a:t>航空货运进港操作程序</a:t>
            </a:r>
            <a:endParaRPr lang="en-US" altLang="zh-CN" sz="2400" dirty="0" smtClean="0"/>
          </a:p>
          <a:p>
            <a:endParaRPr lang="en-US" altLang="zh-CN" sz="2400" dirty="0"/>
          </a:p>
          <a:p>
            <a:r>
              <a:rPr lang="zh-CN" altLang="en-US" sz="2400" dirty="0" smtClean="0"/>
              <a:t>航空货运单</a:t>
            </a:r>
            <a:endParaRPr lang="zh-CN" altLang="en-US" sz="2400" dirty="0"/>
          </a:p>
        </p:txBody>
      </p:sp>
      <p:pic>
        <p:nvPicPr>
          <p:cNvPr id="23" name="图形 22" descr="枞树">
            <a:extLst>
              <a:ext uri="{FF2B5EF4-FFF2-40B4-BE49-F238E27FC236}">
                <a16:creationId xmlns:a16="http://schemas.microsoft.com/office/drawing/2014/main" xmlns="" id="{41FD8185-9228-4797-8A64-014F3F6CB2B3}"/>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2042631"/>
            <a:ext cx="341423" cy="349527"/>
          </a:xfrm>
          <a:prstGeom prst="rect">
            <a:avLst/>
          </a:prstGeom>
        </p:spPr>
      </p:pic>
      <p:pic>
        <p:nvPicPr>
          <p:cNvPr id="27" name="图形 26" descr="枞树">
            <a:extLst>
              <a:ext uri="{FF2B5EF4-FFF2-40B4-BE49-F238E27FC236}">
                <a16:creationId xmlns:a16="http://schemas.microsoft.com/office/drawing/2014/main" xmlns="" id="{66932EE6-8730-4B84-8D52-969A28D7C20F}"/>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2839563"/>
            <a:ext cx="336691" cy="344683"/>
          </a:xfrm>
          <a:prstGeom prst="rect">
            <a:avLst/>
          </a:prstGeom>
        </p:spPr>
      </p:pic>
      <p:cxnSp>
        <p:nvCxnSpPr>
          <p:cNvPr id="21" name="直接连接符 20">
            <a:extLst>
              <a:ext uri="{FF2B5EF4-FFF2-40B4-BE49-F238E27FC236}">
                <a16:creationId xmlns:a16="http://schemas.microsoft.com/office/drawing/2014/main" xmlns="" id="{3E401B2C-C83B-4020-A942-524FF528151A}"/>
              </a:ext>
            </a:extLst>
          </p:cNvPr>
          <p:cNvCxnSpPr>
            <a:cxnSpLocks/>
          </p:cNvCxnSpPr>
          <p:nvPr/>
        </p:nvCxnSpPr>
        <p:spPr>
          <a:xfrm>
            <a:off x="1691680" y="4873724"/>
            <a:ext cx="0" cy="841276"/>
          </a:xfrm>
          <a:prstGeom prst="line">
            <a:avLst/>
          </a:prstGeom>
        </p:spPr>
        <p:style>
          <a:lnRef idx="1">
            <a:schemeClr val="dk1"/>
          </a:lnRef>
          <a:fillRef idx="0">
            <a:schemeClr val="dk1"/>
          </a:fillRef>
          <a:effectRef idx="0">
            <a:schemeClr val="dk1"/>
          </a:effectRef>
          <a:fontRef idx="minor">
            <a:schemeClr val="tx1"/>
          </a:fontRef>
        </p:style>
      </p:cxnSp>
      <p:pic>
        <p:nvPicPr>
          <p:cNvPr id="10" name="图形 26" descr="枞树">
            <a:extLst>
              <a:ext uri="{FF2B5EF4-FFF2-40B4-BE49-F238E27FC236}">
                <a16:creationId xmlns:a16="http://schemas.microsoft.com/office/drawing/2014/main" xmlns="" id="{66932EE6-8730-4B84-8D52-969A28D7C20F}"/>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67157" y="3520929"/>
            <a:ext cx="336691" cy="3446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531033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、航空货运出港操作程序</a:t>
            </a:r>
            <a:endParaRPr lang="zh-CN" altLang="en-US" sz="3200" b="1" dirty="0">
              <a:solidFill>
                <a:srgbClr val="7030A0"/>
              </a:solidFill>
              <a:latin typeface="宋体" pitchFamily="2" charset="-122"/>
              <a:ea typeface="宋体" pitchFamily="2" charset="-122"/>
            </a:endParaRPr>
          </a:p>
        </p:txBody>
      </p:sp>
      <p:sp>
        <p:nvSpPr>
          <p:cNvPr id="11" name="文本框 4">
            <a:extLst>
              <a:ext uri="{FF2B5EF4-FFF2-40B4-BE49-F238E27FC236}">
                <a16:creationId xmlns:a16="http://schemas.microsoft.com/office/drawing/2014/main" xmlns="" id="{32D54AE4-04A4-491F-8416-88FF9124829A}"/>
              </a:ext>
            </a:extLst>
          </p:cNvPr>
          <p:cNvSpPr txBox="1"/>
          <p:nvPr/>
        </p:nvSpPr>
        <p:spPr>
          <a:xfrm>
            <a:off x="1115616" y="1273324"/>
            <a:ext cx="7128792" cy="1667764"/>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）航空货运出港操作程序是指自托运人将物品交给航空公司，直到物品装上飞机的整个操作流程。 </a:t>
            </a:r>
            <a:endParaRPr lang="en-US" altLang="zh-CN" sz="2400" dirty="0" smtClean="0">
              <a:latin typeface="宋体" panose="02010600030101010101" pitchFamily="2" charset="-122"/>
              <a:ea typeface="宋体" panose="02010600030101010101" pitchFamily="2" charset="-122"/>
            </a:endParaRPr>
          </a:p>
        </p:txBody>
      </p:sp>
      <p:sp>
        <p:nvSpPr>
          <p:cNvPr id="13" name="矩形 12"/>
          <p:cNvSpPr/>
          <p:nvPr/>
        </p:nvSpPr>
        <p:spPr>
          <a:xfrm>
            <a:off x="1403648" y="3433564"/>
            <a:ext cx="936104"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宋体" pitchFamily="2" charset="-122"/>
                <a:ea typeface="宋体" pitchFamily="2" charset="-122"/>
              </a:rPr>
              <a:t>订舱</a:t>
            </a:r>
            <a:endParaRPr lang="zh-CN" altLang="en-US" sz="2000" b="1" dirty="0">
              <a:latin typeface="宋体" pitchFamily="2" charset="-122"/>
              <a:ea typeface="宋体" pitchFamily="2" charset="-122"/>
            </a:endParaRPr>
          </a:p>
        </p:txBody>
      </p:sp>
      <p:sp>
        <p:nvSpPr>
          <p:cNvPr id="14" name="矩形 13"/>
          <p:cNvSpPr/>
          <p:nvPr/>
        </p:nvSpPr>
        <p:spPr>
          <a:xfrm>
            <a:off x="3203848" y="3433564"/>
            <a:ext cx="1368152"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宋体" pitchFamily="2" charset="-122"/>
                <a:ea typeface="宋体" pitchFamily="2" charset="-122"/>
              </a:rPr>
              <a:t>整理单据</a:t>
            </a:r>
            <a:endParaRPr lang="zh-CN" altLang="en-US" sz="2000" b="1" dirty="0">
              <a:latin typeface="宋体" pitchFamily="2" charset="-122"/>
              <a:ea typeface="宋体" pitchFamily="2" charset="-122"/>
            </a:endParaRPr>
          </a:p>
        </p:txBody>
      </p:sp>
      <p:sp>
        <p:nvSpPr>
          <p:cNvPr id="15" name="矩形 14"/>
          <p:cNvSpPr/>
          <p:nvPr/>
        </p:nvSpPr>
        <p:spPr>
          <a:xfrm>
            <a:off x="5364088" y="3433564"/>
            <a:ext cx="936104"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宋体" pitchFamily="2" charset="-122"/>
                <a:ea typeface="宋体" pitchFamily="2" charset="-122"/>
              </a:rPr>
              <a:t>交接</a:t>
            </a:r>
            <a:endParaRPr lang="zh-CN" altLang="en-US" sz="2000" b="1" dirty="0">
              <a:latin typeface="宋体" pitchFamily="2" charset="-122"/>
              <a:ea typeface="宋体" pitchFamily="2" charset="-122"/>
            </a:endParaRPr>
          </a:p>
        </p:txBody>
      </p:sp>
      <p:sp>
        <p:nvSpPr>
          <p:cNvPr id="16" name="矩形 15"/>
          <p:cNvSpPr/>
          <p:nvPr/>
        </p:nvSpPr>
        <p:spPr>
          <a:xfrm>
            <a:off x="7092280" y="3433564"/>
            <a:ext cx="936104"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宋体" pitchFamily="2" charset="-122"/>
                <a:ea typeface="宋体" pitchFamily="2" charset="-122"/>
              </a:rPr>
              <a:t>出港</a:t>
            </a:r>
            <a:endParaRPr lang="zh-CN" altLang="en-US" sz="2000" b="1" dirty="0">
              <a:latin typeface="宋体" pitchFamily="2" charset="-122"/>
              <a:ea typeface="宋体" pitchFamily="2" charset="-122"/>
            </a:endParaRPr>
          </a:p>
        </p:txBody>
      </p:sp>
      <p:sp>
        <p:nvSpPr>
          <p:cNvPr id="17" name="右箭头 16"/>
          <p:cNvSpPr/>
          <p:nvPr/>
        </p:nvSpPr>
        <p:spPr>
          <a:xfrm>
            <a:off x="2411760" y="3577580"/>
            <a:ext cx="648072"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4644008" y="3577580"/>
            <a:ext cx="648072"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6372200" y="3577580"/>
            <a:ext cx="648072"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2339752" y="3033454"/>
            <a:ext cx="864096" cy="400110"/>
          </a:xfrm>
          <a:prstGeom prst="rect">
            <a:avLst/>
          </a:prstGeom>
          <a:noFill/>
        </p:spPr>
        <p:txBody>
          <a:bodyPr wrap="square" rtlCol="0">
            <a:spAutoFit/>
          </a:bodyPr>
          <a:lstStyle/>
          <a:p>
            <a:r>
              <a:rPr lang="zh-CN" altLang="en-US" sz="2000" b="1" dirty="0" smtClean="0">
                <a:latin typeface="宋体" pitchFamily="2" charset="-122"/>
                <a:ea typeface="宋体" pitchFamily="2" charset="-122"/>
              </a:rPr>
              <a:t>预审</a:t>
            </a:r>
            <a:endParaRPr lang="zh-CN" altLang="en-US" sz="2000" b="1"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16200000">
            <a:off x="2193094" y="-884273"/>
            <a:ext cx="4757813" cy="7776865"/>
          </a:xfrm>
          <a:prstGeom prst="rect">
            <a:avLst/>
          </a:prstGeom>
          <a:noFill/>
          <a:ln w="9525">
            <a:noFill/>
            <a:miter lim="800000"/>
            <a:headEnd/>
            <a:tailEnd/>
          </a:ln>
        </p:spPr>
      </p:pic>
      <p:sp>
        <p:nvSpPr>
          <p:cNvPr id="11" name="文本框 4">
            <a:extLst>
              <a:ext uri="{FF2B5EF4-FFF2-40B4-BE49-F238E27FC236}">
                <a16:creationId xmlns:a16="http://schemas.microsoft.com/office/drawing/2014/main" xmlns="" id="{32D54AE4-04A4-491F-8416-88FF9124829A}"/>
              </a:ext>
            </a:extLst>
          </p:cNvPr>
          <p:cNvSpPr txBox="1"/>
          <p:nvPr/>
        </p:nvSpPr>
        <p:spPr>
          <a:xfrm>
            <a:off x="1403648" y="1062586"/>
            <a:ext cx="6336704" cy="3416320"/>
          </a:xfrm>
          <a:prstGeom prst="rect">
            <a:avLst/>
          </a:prstGeom>
          <a:noFill/>
        </p:spPr>
        <p:txBody>
          <a:bodyPr wrap="square" rtlCol="0">
            <a:spAutoFit/>
          </a:bodyPr>
          <a:lstStyle/>
          <a:p>
            <a:pPr indent="457200">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订舱</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托运人或其代理人向航空公司申请并预订舱位，航空公司签发舱位确认书，同时给予装货集装器领取凭证（如需要时），以表示舱位订妥。</a:t>
            </a:r>
          </a:p>
          <a:p>
            <a:pPr indent="457200">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整理单据</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将有关出运物品的单据进行核对检查并进行处理，以保证正确交接和出港</a:t>
            </a:r>
            <a:r>
              <a:rPr lang="zh-CN" altLang="en-US" sz="2400" dirty="0" smtClean="0">
                <a:latin typeface="宋体" panose="02010600030101010101" pitchFamily="2" charset="-122"/>
                <a:ea typeface="宋体" panose="02010600030101010101" pitchFamily="2" charset="-122"/>
              </a:rPr>
              <a:t>。</a:t>
            </a:r>
            <a:endParaRPr lang="zh-CN" altLang="en-US" sz="2400" dirty="0" smtClean="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rot="16200000">
            <a:off x="2481126" y="-740257"/>
            <a:ext cx="4181750" cy="7776865"/>
          </a:xfrm>
          <a:prstGeom prst="rect">
            <a:avLst/>
          </a:prstGeom>
          <a:noFill/>
          <a:ln w="9525">
            <a:noFill/>
            <a:miter lim="800000"/>
            <a:headEnd/>
            <a:tailEnd/>
          </a:ln>
        </p:spPr>
      </p:pic>
      <p:sp>
        <p:nvSpPr>
          <p:cNvPr id="11" name="文本框 4">
            <a:extLst>
              <a:ext uri="{FF2B5EF4-FFF2-40B4-BE49-F238E27FC236}">
                <a16:creationId xmlns:a16="http://schemas.microsoft.com/office/drawing/2014/main" xmlns="" id="{32D54AE4-04A4-491F-8416-88FF9124829A}"/>
              </a:ext>
            </a:extLst>
          </p:cNvPr>
          <p:cNvSpPr txBox="1"/>
          <p:nvPr/>
        </p:nvSpPr>
        <p:spPr>
          <a:xfrm>
            <a:off x="1403648" y="1633364"/>
            <a:ext cx="6264696" cy="2862322"/>
          </a:xfrm>
          <a:prstGeom prst="rect">
            <a:avLst/>
          </a:prstGeom>
          <a:noFill/>
        </p:spPr>
        <p:txBody>
          <a:bodyPr wrap="square" rtlCol="0">
            <a:spAutoFit/>
          </a:bodyPr>
          <a:lstStyle/>
          <a:p>
            <a:pPr indent="457200">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交</a:t>
            </a:r>
            <a:r>
              <a:rPr lang="zh-CN" altLang="en-US" sz="2400" dirty="0" smtClean="0">
                <a:solidFill>
                  <a:srgbClr val="FF0000"/>
                </a:solidFill>
                <a:latin typeface="宋体" panose="02010600030101010101" pitchFamily="2" charset="-122"/>
                <a:ea typeface="宋体" panose="02010600030101010101" pitchFamily="2" charset="-122"/>
              </a:rPr>
              <a:t>接</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指物品过磅、入库和将随机单据等交航空公司。</a:t>
            </a:r>
          </a:p>
          <a:p>
            <a:pPr indent="457200">
              <a:lnSpc>
                <a:spcPct val="150000"/>
              </a:lnSpc>
            </a:pPr>
            <a:r>
              <a:rPr lang="zh-CN" altLang="en-US" sz="2400" dirty="0" smtClean="0">
                <a:latin typeface="宋体" panose="02010600030101010101" pitchFamily="2" charset="-122"/>
                <a:ea typeface="宋体" panose="02010600030101010101" pitchFamily="2" charset="-122"/>
              </a:rPr>
              <a:t> </a:t>
            </a:r>
            <a:r>
              <a:rPr lang="zh-CN" altLang="en-US" sz="2400" dirty="0" smtClean="0">
                <a:solidFill>
                  <a:srgbClr val="FF0000"/>
                </a:solidFill>
                <a:latin typeface="宋体" panose="02010600030101010101" pitchFamily="2" charset="-122"/>
                <a:ea typeface="宋体" panose="02010600030101010101" pitchFamily="2" charset="-122"/>
              </a:rPr>
              <a:t>出港</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按计划将所配载的物品装上飞机并制作相应单据，飞机起飞、单据传输出去的作业。</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2317</TotalTime>
  <Words>2721</Words>
  <Application>Microsoft Office PowerPoint</Application>
  <PresentationFormat>全屏显示(16:10)</PresentationFormat>
  <Paragraphs>209</Paragraphs>
  <Slides>34</Slides>
  <Notes>0</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uu</vt:lpstr>
      <vt:lpstr>幻灯片 1</vt:lpstr>
      <vt:lpstr>项目五   航空货物运输组织管理</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606</cp:revision>
  <dcterms:created xsi:type="dcterms:W3CDTF">2014-09-04T05:16:00Z</dcterms:created>
  <dcterms:modified xsi:type="dcterms:W3CDTF">2017-08-12T07:52:35Z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