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588" r:id="rId2"/>
    <p:sldId id="578" r:id="rId3"/>
    <p:sldId id="261" r:id="rId4"/>
    <p:sldId id="324" r:id="rId5"/>
    <p:sldId id="382" r:id="rId6"/>
    <p:sldId id="538" r:id="rId7"/>
    <p:sldId id="394" r:id="rId8"/>
    <p:sldId id="395" r:id="rId9"/>
    <p:sldId id="539" r:id="rId10"/>
    <p:sldId id="589" r:id="rId11"/>
    <p:sldId id="540" r:id="rId12"/>
    <p:sldId id="590" r:id="rId13"/>
    <p:sldId id="393" r:id="rId14"/>
    <p:sldId id="541" r:id="rId15"/>
    <p:sldId id="542" r:id="rId16"/>
    <p:sldId id="591" r:id="rId17"/>
    <p:sldId id="543" r:id="rId18"/>
    <p:sldId id="593" r:id="rId19"/>
    <p:sldId id="594" r:id="rId20"/>
    <p:sldId id="544" r:id="rId21"/>
    <p:sldId id="545" r:id="rId22"/>
    <p:sldId id="546" r:id="rId23"/>
    <p:sldId id="401" r:id="rId24"/>
    <p:sldId id="547" r:id="rId25"/>
    <p:sldId id="402" r:id="rId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2017/8/3</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22</a:t>
            </a:fld>
            <a:endParaRPr lang="zh-CN" altLang="en-US"/>
          </a:p>
        </p:txBody>
      </p:sp>
    </p:spTree>
    <p:extLst>
      <p:ext uri="{BB962C8B-B14F-4D97-AF65-F5344CB8AC3E}">
        <p14:creationId xmlns="" xmlns:p14="http://schemas.microsoft.com/office/powerpoint/2010/main" val="10814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23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2.sv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5672BC6-CD86-4F66-A103-8B0B5C0740B0}"/>
              </a:ext>
            </a:extLst>
          </p:cNvPr>
          <p:cNvSpPr txBox="1"/>
          <p:nvPr/>
        </p:nvSpPr>
        <p:spPr>
          <a:xfrm>
            <a:off x="1835696" y="1460096"/>
            <a:ext cx="6048672" cy="3341620"/>
          </a:xfrm>
          <a:prstGeom prst="rect">
            <a:avLst/>
          </a:prstGeom>
          <a:noFill/>
        </p:spPr>
        <p:txBody>
          <a:bodyPr wrap="square" rtlCol="0">
            <a:spAutoFit/>
          </a:bodyPr>
          <a:lstStyle/>
          <a:p>
            <a:pPr indent="360000">
              <a:lnSpc>
                <a:spcPct val="150000"/>
              </a:lnSpc>
            </a:pPr>
            <a:r>
              <a:rPr lang="zh-CN" altLang="zh-CN" sz="2400" dirty="0">
                <a:latin typeface="宋体" panose="02010600030101010101" pitchFamily="2" charset="-122"/>
                <a:ea typeface="宋体" panose="02010600030101010101" pitchFamily="2" charset="-122"/>
              </a:rPr>
              <a:t>同一种货物，或彼此间可以互相代用</a:t>
            </a:r>
            <a:r>
              <a:rPr lang="zh-CN" altLang="en-US" sz="2400" dirty="0">
                <a:latin typeface="宋体" panose="02010600030101010101" pitchFamily="2" charset="-122"/>
                <a:ea typeface="宋体" panose="02010600030101010101" pitchFamily="2" charset="-122"/>
              </a:rPr>
              <a:t>而又不影响</a:t>
            </a:r>
            <a:r>
              <a:rPr lang="zh-CN" altLang="zh-CN" sz="2400" dirty="0">
                <a:latin typeface="宋体" panose="02010600030101010101" pitchFamily="2" charset="-122"/>
                <a:ea typeface="宋体" panose="02010600030101010101" pitchFamily="2" charset="-122"/>
              </a:rPr>
              <a:t>的货物，在同一线路上或不同运输方式的平行线路上</a:t>
            </a:r>
            <a:r>
              <a:rPr lang="zh-CN" altLang="en-US" sz="2400" dirty="0">
                <a:latin typeface="宋体" panose="02010600030101010101" pitchFamily="2" charset="-122"/>
                <a:ea typeface="宋体" panose="02010600030101010101" pitchFamily="2" charset="-122"/>
              </a:rPr>
              <a:t>做相对方向的运送，而与对方运程的全部或一部分发生重叠交错的运输叫</a:t>
            </a:r>
            <a:r>
              <a:rPr lang="zh-CN" altLang="en-US" sz="2400" b="1" dirty="0">
                <a:solidFill>
                  <a:srgbClr val="FF00FF"/>
                </a:solidFill>
                <a:latin typeface="宋体" panose="02010600030101010101" pitchFamily="2" charset="-122"/>
                <a:ea typeface="宋体" panose="02010600030101010101" pitchFamily="2" charset="-122"/>
              </a:rPr>
              <a:t>对流运输</a:t>
            </a:r>
            <a:r>
              <a:rPr lang="en-US" altLang="zh-CN" sz="2400" b="1" dirty="0">
                <a:solidFill>
                  <a:srgbClr val="FF00FF"/>
                </a:solidFill>
                <a:latin typeface="宋体" panose="02010600030101010101" pitchFamily="2" charset="-122"/>
                <a:ea typeface="宋体" panose="02010600030101010101" pitchFamily="2" charset="-122"/>
              </a:rPr>
              <a:t> </a:t>
            </a:r>
            <a:endParaRPr lang="zh-CN" altLang="zh-CN" sz="2400" b="1" dirty="0">
              <a:solidFill>
                <a:srgbClr val="FF00FF"/>
              </a:solidFill>
              <a:latin typeface="宋体" panose="02010600030101010101" pitchFamily="2" charset="-122"/>
              <a:ea typeface="宋体" panose="02010600030101010101" pitchFamily="2" charset="-122"/>
            </a:endParaRPr>
          </a:p>
          <a:p>
            <a:pPr indent="360000">
              <a:lnSpc>
                <a:spcPct val="150000"/>
              </a:lnSpc>
            </a:pPr>
            <a:r>
              <a:rPr lang="en-US" altLang="zh-CN" sz="2400" dirty="0"/>
              <a:t>     </a:t>
            </a:r>
            <a:endParaRPr lang="zh-CN" altLang="zh-CN" sz="2400" dirty="0"/>
          </a:p>
        </p:txBody>
      </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748846"/>
            <a:ext cx="914400" cy="914400"/>
          </a:xfrm>
          <a:prstGeom prst="rect">
            <a:avLst/>
          </a:prstGeom>
        </p:spPr>
      </p:pic>
    </p:spTree>
    <p:extLst>
      <p:ext uri="{BB962C8B-B14F-4D97-AF65-F5344CB8AC3E}">
        <p14:creationId xmlns="" xmlns:p14="http://schemas.microsoft.com/office/powerpoint/2010/main" val="40524893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2888026-7534-4275-9657-8D73502BE046}"/>
              </a:ext>
            </a:extLst>
          </p:cNvPr>
          <p:cNvSpPr txBox="1"/>
          <p:nvPr/>
        </p:nvSpPr>
        <p:spPr>
          <a:xfrm>
            <a:off x="1907704" y="1129308"/>
            <a:ext cx="5688632" cy="830997"/>
          </a:xfrm>
          <a:prstGeom prst="rect">
            <a:avLst/>
          </a:prstGeom>
          <a:noFill/>
        </p:spPr>
        <p:txBody>
          <a:bodyPr wrap="square" rtlCol="0">
            <a:spAutoFit/>
          </a:bodyPr>
          <a:lstStyle/>
          <a:p>
            <a:r>
              <a:rPr lang="zh-CN" altLang="en-US" sz="2400" dirty="0">
                <a:solidFill>
                  <a:srgbClr val="00B050"/>
                </a:solidFill>
                <a:latin typeface="宋体" pitchFamily="2" charset="-122"/>
                <a:ea typeface="宋体" pitchFamily="2" charset="-122"/>
              </a:rPr>
              <a:t>例：甲、乙两钢</a:t>
            </a:r>
            <a:r>
              <a:rPr lang="zh-CN" altLang="en-US" sz="2400" dirty="0" smtClean="0">
                <a:solidFill>
                  <a:srgbClr val="00B050"/>
                </a:solidFill>
                <a:latin typeface="宋体" pitchFamily="2" charset="-122"/>
                <a:ea typeface="宋体" pitchFamily="2" charset="-122"/>
              </a:rPr>
              <a:t>厂钢材调</a:t>
            </a:r>
            <a:r>
              <a:rPr lang="zh-CN" altLang="en-US" sz="2400" dirty="0">
                <a:solidFill>
                  <a:srgbClr val="00B050"/>
                </a:solidFill>
                <a:latin typeface="宋体" pitchFamily="2" charset="-122"/>
                <a:ea typeface="宋体" pitchFamily="2" charset="-122"/>
              </a:rPr>
              <a:t>运示意图，</a:t>
            </a:r>
            <a:r>
              <a:rPr lang="en-US" altLang="zh-CN" sz="2400" dirty="0">
                <a:solidFill>
                  <a:srgbClr val="00B050"/>
                </a:solidFill>
                <a:latin typeface="宋体" pitchFamily="2" charset="-122"/>
                <a:ea typeface="宋体" pitchFamily="2" charset="-122"/>
              </a:rPr>
              <a:t>A</a:t>
            </a:r>
            <a:r>
              <a:rPr lang="zh-CN" altLang="en-US" sz="2400" dirty="0">
                <a:solidFill>
                  <a:srgbClr val="00B050"/>
                </a:solidFill>
                <a:latin typeface="宋体" pitchFamily="2" charset="-122"/>
                <a:ea typeface="宋体" pitchFamily="2" charset="-122"/>
              </a:rPr>
              <a:t>、</a:t>
            </a:r>
            <a:r>
              <a:rPr lang="en-US" altLang="zh-CN" sz="2400" dirty="0">
                <a:solidFill>
                  <a:srgbClr val="00B050"/>
                </a:solidFill>
                <a:latin typeface="宋体" pitchFamily="2" charset="-122"/>
                <a:ea typeface="宋体" pitchFamily="2" charset="-122"/>
              </a:rPr>
              <a:t>B</a:t>
            </a:r>
            <a:r>
              <a:rPr lang="zh-CN" altLang="en-US" sz="2400" dirty="0">
                <a:solidFill>
                  <a:srgbClr val="00B050"/>
                </a:solidFill>
                <a:latin typeface="宋体" pitchFamily="2" charset="-122"/>
                <a:ea typeface="宋体" pitchFamily="2" charset="-122"/>
              </a:rPr>
              <a:t>为销售点</a:t>
            </a:r>
          </a:p>
        </p:txBody>
      </p:sp>
      <p:grpSp>
        <p:nvGrpSpPr>
          <p:cNvPr id="10" name="组合 9">
            <a:extLst>
              <a:ext uri="{FF2B5EF4-FFF2-40B4-BE49-F238E27FC236}">
                <a16:creationId xmlns="" xmlns:a16="http://schemas.microsoft.com/office/drawing/2014/main" id="{0D5E7D11-538D-475F-A51B-918E6143DC00}"/>
              </a:ext>
            </a:extLst>
          </p:cNvPr>
          <p:cNvGrpSpPr/>
          <p:nvPr/>
        </p:nvGrpSpPr>
        <p:grpSpPr>
          <a:xfrm>
            <a:off x="5569111" y="3242147"/>
            <a:ext cx="843080" cy="472698"/>
            <a:chOff x="1979712" y="2209428"/>
            <a:chExt cx="1152128" cy="576064"/>
          </a:xfrm>
        </p:grpSpPr>
        <p:sp>
          <p:nvSpPr>
            <p:cNvPr id="7" name="椭圆 6">
              <a:extLst>
                <a:ext uri="{FF2B5EF4-FFF2-40B4-BE49-F238E27FC236}">
                  <a16:creationId xmlns="" xmlns:a16="http://schemas.microsoft.com/office/drawing/2014/main" id="{CCE10385-E2B7-439A-8AFE-26A2A6A7E6B0}"/>
                </a:ext>
              </a:extLst>
            </p:cNvPr>
            <p:cNvSpPr/>
            <p:nvPr/>
          </p:nvSpPr>
          <p:spPr>
            <a:xfrm>
              <a:off x="1979712" y="2209428"/>
              <a:ext cx="1152128" cy="576064"/>
            </a:xfrm>
            <a:prstGeom prst="ellipse">
              <a:avLst/>
            </a:prstGeom>
            <a:solidFill>
              <a:srgbClr val="FE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925D3765-7153-464F-B38F-C59538532B4E}"/>
                </a:ext>
              </a:extLst>
            </p:cNvPr>
            <p:cNvSpPr txBox="1"/>
            <p:nvPr/>
          </p:nvSpPr>
          <p:spPr>
            <a:xfrm>
              <a:off x="2277699" y="2271778"/>
              <a:ext cx="576064" cy="369332"/>
            </a:xfrm>
            <a:prstGeom prst="rect">
              <a:avLst/>
            </a:prstGeom>
            <a:noFill/>
          </p:spPr>
          <p:txBody>
            <a:bodyPr wrap="square" rtlCol="0">
              <a:spAutoFit/>
            </a:bodyPr>
            <a:lstStyle/>
            <a:p>
              <a:r>
                <a:rPr lang="zh-CN" altLang="en-US" dirty="0"/>
                <a:t>甲</a:t>
              </a:r>
            </a:p>
          </p:txBody>
        </p:sp>
      </p:grpSp>
      <p:cxnSp>
        <p:nvCxnSpPr>
          <p:cNvPr id="17" name="直接箭头连接符 16">
            <a:extLst>
              <a:ext uri="{FF2B5EF4-FFF2-40B4-BE49-F238E27FC236}">
                <a16:creationId xmlns="" xmlns:a16="http://schemas.microsoft.com/office/drawing/2014/main" id="{9ED9CB6F-D806-4E61-9CAD-C9923F7BC677}"/>
              </a:ext>
            </a:extLst>
          </p:cNvPr>
          <p:cNvCxnSpPr>
            <a:cxnSpLocks/>
          </p:cNvCxnSpPr>
          <p:nvPr/>
        </p:nvCxnSpPr>
        <p:spPr>
          <a:xfrm flipV="1">
            <a:off x="6141269" y="2725091"/>
            <a:ext cx="0" cy="544128"/>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 xmlns:a16="http://schemas.microsoft.com/office/drawing/2014/main" id="{01B6CDC8-9250-4E17-8BEA-A97B6A73ACD1}"/>
              </a:ext>
            </a:extLst>
          </p:cNvPr>
          <p:cNvCxnSpPr>
            <a:cxnSpLocks/>
          </p:cNvCxnSpPr>
          <p:nvPr/>
        </p:nvCxnSpPr>
        <p:spPr>
          <a:xfrm flipH="1">
            <a:off x="3224386" y="3941691"/>
            <a:ext cx="2636942" cy="0"/>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2" name="组合 1">
            <a:extLst>
              <a:ext uri="{FF2B5EF4-FFF2-40B4-BE49-F238E27FC236}">
                <a16:creationId xmlns="" xmlns:a16="http://schemas.microsoft.com/office/drawing/2014/main" id="{77D5ACAC-958D-4A88-A63B-8A53FFA4C49E}"/>
              </a:ext>
            </a:extLst>
          </p:cNvPr>
          <p:cNvGrpSpPr/>
          <p:nvPr/>
        </p:nvGrpSpPr>
        <p:grpSpPr>
          <a:xfrm>
            <a:off x="2272276" y="3487371"/>
            <a:ext cx="952109" cy="663478"/>
            <a:chOff x="2634769" y="3933281"/>
            <a:chExt cx="952109" cy="663478"/>
          </a:xfrm>
        </p:grpSpPr>
        <p:sp>
          <p:nvSpPr>
            <p:cNvPr id="9" name="矩形: 圆角 8">
              <a:extLst>
                <a:ext uri="{FF2B5EF4-FFF2-40B4-BE49-F238E27FC236}">
                  <a16:creationId xmlns="" xmlns:a16="http://schemas.microsoft.com/office/drawing/2014/main" id="{02D5DFD7-90B9-4601-9865-72E1EF3F2F4E}"/>
                </a:ext>
              </a:extLst>
            </p:cNvPr>
            <p:cNvSpPr/>
            <p:nvPr/>
          </p:nvSpPr>
          <p:spPr>
            <a:xfrm>
              <a:off x="2634769" y="3933281"/>
              <a:ext cx="952109" cy="663478"/>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 xmlns:a16="http://schemas.microsoft.com/office/drawing/2014/main" id="{71FDCF3F-88AF-4C0A-84CF-F0A1B10C125E}"/>
                </a:ext>
              </a:extLst>
            </p:cNvPr>
            <p:cNvSpPr txBox="1"/>
            <p:nvPr/>
          </p:nvSpPr>
          <p:spPr>
            <a:xfrm>
              <a:off x="2944804" y="4047335"/>
              <a:ext cx="476055" cy="369332"/>
            </a:xfrm>
            <a:prstGeom prst="rect">
              <a:avLst/>
            </a:prstGeom>
            <a:noFill/>
          </p:spPr>
          <p:txBody>
            <a:bodyPr wrap="square" rtlCol="0">
              <a:spAutoFit/>
            </a:bodyPr>
            <a:lstStyle/>
            <a:p>
              <a:r>
                <a:rPr lang="en-US" altLang="zh-CN" dirty="0"/>
                <a:t>A</a:t>
              </a:r>
              <a:endParaRPr lang="zh-CN" altLang="en-US" dirty="0"/>
            </a:p>
          </p:txBody>
        </p:sp>
      </p:grpSp>
      <p:grpSp>
        <p:nvGrpSpPr>
          <p:cNvPr id="3" name="组合 2">
            <a:extLst>
              <a:ext uri="{FF2B5EF4-FFF2-40B4-BE49-F238E27FC236}">
                <a16:creationId xmlns="" xmlns:a16="http://schemas.microsoft.com/office/drawing/2014/main" id="{5A554AA5-730F-41FF-8388-7F4BD357C733}"/>
              </a:ext>
            </a:extLst>
          </p:cNvPr>
          <p:cNvGrpSpPr/>
          <p:nvPr/>
        </p:nvGrpSpPr>
        <p:grpSpPr>
          <a:xfrm>
            <a:off x="5990651" y="2065412"/>
            <a:ext cx="957613" cy="659679"/>
            <a:chOff x="5525767" y="3942306"/>
            <a:chExt cx="957613" cy="659679"/>
          </a:xfrm>
        </p:grpSpPr>
        <p:sp>
          <p:nvSpPr>
            <p:cNvPr id="24" name="矩形: 圆角 23">
              <a:extLst>
                <a:ext uri="{FF2B5EF4-FFF2-40B4-BE49-F238E27FC236}">
                  <a16:creationId xmlns="" xmlns:a16="http://schemas.microsoft.com/office/drawing/2014/main" id="{0724D173-EAB3-453F-B943-FB85335A041F}"/>
                </a:ext>
              </a:extLst>
            </p:cNvPr>
            <p:cNvSpPr/>
            <p:nvPr/>
          </p:nvSpPr>
          <p:spPr>
            <a:xfrm>
              <a:off x="5525767" y="3942306"/>
              <a:ext cx="957613" cy="659679"/>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 xmlns:a16="http://schemas.microsoft.com/office/drawing/2014/main" id="{B0CC4B50-F1B2-44A3-872F-67BBE20759E0}"/>
                </a:ext>
              </a:extLst>
            </p:cNvPr>
            <p:cNvSpPr txBox="1"/>
            <p:nvPr/>
          </p:nvSpPr>
          <p:spPr>
            <a:xfrm>
              <a:off x="5853349" y="4104801"/>
              <a:ext cx="476055" cy="369332"/>
            </a:xfrm>
            <a:prstGeom prst="rect">
              <a:avLst/>
            </a:prstGeom>
            <a:noFill/>
          </p:spPr>
          <p:txBody>
            <a:bodyPr wrap="square" rtlCol="0">
              <a:spAutoFit/>
            </a:bodyPr>
            <a:lstStyle/>
            <a:p>
              <a:r>
                <a:rPr lang="en-US" altLang="zh-CN" dirty="0"/>
                <a:t>B</a:t>
              </a:r>
              <a:endParaRPr lang="zh-CN" altLang="en-US" dirty="0"/>
            </a:p>
          </p:txBody>
        </p:sp>
      </p:gr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748846"/>
            <a:ext cx="914400" cy="914400"/>
          </a:xfrm>
          <a:prstGeom prst="rect">
            <a:avLst/>
          </a:prstGeom>
        </p:spPr>
      </p:pic>
      <p:sp>
        <p:nvSpPr>
          <p:cNvPr id="63" name="文本框 62">
            <a:extLst>
              <a:ext uri="{FF2B5EF4-FFF2-40B4-BE49-F238E27FC236}">
                <a16:creationId xmlns="" xmlns:a16="http://schemas.microsoft.com/office/drawing/2014/main" id="{15BAA048-2CB5-4997-A5F1-610A14A365A6}"/>
              </a:ext>
            </a:extLst>
          </p:cNvPr>
          <p:cNvSpPr txBox="1"/>
          <p:nvPr/>
        </p:nvSpPr>
        <p:spPr>
          <a:xfrm>
            <a:off x="2058812" y="2125282"/>
            <a:ext cx="1296144" cy="307777"/>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方案一：</a:t>
            </a:r>
          </a:p>
        </p:txBody>
      </p:sp>
      <p:sp>
        <p:nvSpPr>
          <p:cNvPr id="64" name="文本框 63">
            <a:extLst>
              <a:ext uri="{FF2B5EF4-FFF2-40B4-BE49-F238E27FC236}">
                <a16:creationId xmlns="" xmlns:a16="http://schemas.microsoft.com/office/drawing/2014/main" id="{D81593F4-4635-4E02-B1B8-3D3F299FB175}"/>
              </a:ext>
            </a:extLst>
          </p:cNvPr>
          <p:cNvSpPr txBox="1"/>
          <p:nvPr/>
        </p:nvSpPr>
        <p:spPr>
          <a:xfrm>
            <a:off x="2058812" y="2433059"/>
            <a:ext cx="1296144" cy="307777"/>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方案二：</a:t>
            </a:r>
          </a:p>
        </p:txBody>
      </p:sp>
      <p:cxnSp>
        <p:nvCxnSpPr>
          <p:cNvPr id="65" name="直接箭头连接符 64">
            <a:extLst>
              <a:ext uri="{FF2B5EF4-FFF2-40B4-BE49-F238E27FC236}">
                <a16:creationId xmlns="" xmlns:a16="http://schemas.microsoft.com/office/drawing/2014/main" id="{5E5065BF-466E-4BD3-AEA6-B60BEFD3618F}"/>
              </a:ext>
            </a:extLst>
          </p:cNvPr>
          <p:cNvCxnSpPr>
            <a:cxnSpLocks/>
          </p:cNvCxnSpPr>
          <p:nvPr/>
        </p:nvCxnSpPr>
        <p:spPr>
          <a:xfrm>
            <a:off x="2778892" y="2304879"/>
            <a:ext cx="432048" cy="0"/>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7" name="直接箭头连接符 66">
            <a:extLst>
              <a:ext uri="{FF2B5EF4-FFF2-40B4-BE49-F238E27FC236}">
                <a16:creationId xmlns="" xmlns:a16="http://schemas.microsoft.com/office/drawing/2014/main" id="{BA1DB335-9CE1-4674-B533-7B5568BA4237}"/>
              </a:ext>
            </a:extLst>
          </p:cNvPr>
          <p:cNvCxnSpPr>
            <a:cxnSpLocks/>
          </p:cNvCxnSpPr>
          <p:nvPr/>
        </p:nvCxnSpPr>
        <p:spPr>
          <a:xfrm>
            <a:off x="2778892" y="2629338"/>
            <a:ext cx="432048" cy="0"/>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grpSp>
        <p:nvGrpSpPr>
          <p:cNvPr id="12" name="组合 11">
            <a:extLst>
              <a:ext uri="{FF2B5EF4-FFF2-40B4-BE49-F238E27FC236}">
                <a16:creationId xmlns="" xmlns:a16="http://schemas.microsoft.com/office/drawing/2014/main" id="{AE183768-FC99-41F0-9C36-45DB32EE8849}"/>
              </a:ext>
            </a:extLst>
          </p:cNvPr>
          <p:cNvGrpSpPr/>
          <p:nvPr/>
        </p:nvGrpSpPr>
        <p:grpSpPr>
          <a:xfrm>
            <a:off x="4499528" y="4456371"/>
            <a:ext cx="955764" cy="472698"/>
            <a:chOff x="5696883" y="2558084"/>
            <a:chExt cx="955764" cy="472698"/>
          </a:xfrm>
        </p:grpSpPr>
        <p:sp>
          <p:nvSpPr>
            <p:cNvPr id="19" name="椭圆 18">
              <a:extLst>
                <a:ext uri="{FF2B5EF4-FFF2-40B4-BE49-F238E27FC236}">
                  <a16:creationId xmlns="" xmlns:a16="http://schemas.microsoft.com/office/drawing/2014/main" id="{2956D2D6-67A6-4679-98B9-F3743987958C}"/>
                </a:ext>
              </a:extLst>
            </p:cNvPr>
            <p:cNvSpPr/>
            <p:nvPr/>
          </p:nvSpPr>
          <p:spPr>
            <a:xfrm>
              <a:off x="5696883" y="2558084"/>
              <a:ext cx="883755" cy="4726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EF5AB14A-E8D0-424A-BF44-E259C8481DF9}"/>
                </a:ext>
              </a:extLst>
            </p:cNvPr>
            <p:cNvSpPr txBox="1"/>
            <p:nvPr/>
          </p:nvSpPr>
          <p:spPr>
            <a:xfrm>
              <a:off x="5932567" y="2613299"/>
              <a:ext cx="720080" cy="369332"/>
            </a:xfrm>
            <a:prstGeom prst="rect">
              <a:avLst/>
            </a:prstGeom>
            <a:noFill/>
          </p:spPr>
          <p:txBody>
            <a:bodyPr wrap="square" rtlCol="0">
              <a:spAutoFit/>
            </a:bodyPr>
            <a:lstStyle/>
            <a:p>
              <a:r>
                <a:rPr lang="zh-CN" altLang="en-US" dirty="0"/>
                <a:t>乙</a:t>
              </a:r>
            </a:p>
          </p:txBody>
        </p:sp>
      </p:grpSp>
      <p:cxnSp>
        <p:nvCxnSpPr>
          <p:cNvPr id="43" name="直接箭头连接符 42">
            <a:extLst>
              <a:ext uri="{FF2B5EF4-FFF2-40B4-BE49-F238E27FC236}">
                <a16:creationId xmlns="" xmlns:a16="http://schemas.microsoft.com/office/drawing/2014/main" id="{30D08B6E-B00F-4A44-9265-3D8BD432193F}"/>
              </a:ext>
            </a:extLst>
          </p:cNvPr>
          <p:cNvCxnSpPr>
            <a:cxnSpLocks/>
          </p:cNvCxnSpPr>
          <p:nvPr/>
        </p:nvCxnSpPr>
        <p:spPr>
          <a:xfrm>
            <a:off x="5861328" y="3714845"/>
            <a:ext cx="0" cy="226846"/>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 xmlns:a16="http://schemas.microsoft.com/office/drawing/2014/main" id="{1713142F-1434-4DDF-9ABB-6518ADAB2780}"/>
              </a:ext>
            </a:extLst>
          </p:cNvPr>
          <p:cNvCxnSpPr>
            <a:cxnSpLocks/>
            <a:stCxn id="19" idx="2"/>
          </p:cNvCxnSpPr>
          <p:nvPr/>
        </p:nvCxnSpPr>
        <p:spPr>
          <a:xfrm flipH="1" flipV="1">
            <a:off x="2692976" y="4678279"/>
            <a:ext cx="1806552" cy="14441"/>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a:extLst>
              <a:ext uri="{FF2B5EF4-FFF2-40B4-BE49-F238E27FC236}">
                <a16:creationId xmlns="" xmlns:a16="http://schemas.microsoft.com/office/drawing/2014/main" id="{76E3D90A-895C-48B9-AD1B-F8D8021EF41B}"/>
              </a:ext>
            </a:extLst>
          </p:cNvPr>
          <p:cNvCxnSpPr>
            <a:cxnSpLocks/>
          </p:cNvCxnSpPr>
          <p:nvPr/>
        </p:nvCxnSpPr>
        <p:spPr>
          <a:xfrm flipH="1" flipV="1">
            <a:off x="2683770" y="4148593"/>
            <a:ext cx="9206" cy="307778"/>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 xmlns:a16="http://schemas.microsoft.com/office/drawing/2014/main" id="{BFBCA799-5CE5-4987-A5B5-74367F0761B3}"/>
              </a:ext>
            </a:extLst>
          </p:cNvPr>
          <p:cNvCxnSpPr>
            <a:cxnSpLocks/>
          </p:cNvCxnSpPr>
          <p:nvPr/>
        </p:nvCxnSpPr>
        <p:spPr>
          <a:xfrm flipV="1">
            <a:off x="5420810" y="4678279"/>
            <a:ext cx="1247412" cy="7220"/>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 xmlns:a16="http://schemas.microsoft.com/office/drawing/2014/main" id="{80241FF1-DAD8-4C61-B9C5-7F55EFEF3DAF}"/>
              </a:ext>
            </a:extLst>
          </p:cNvPr>
          <p:cNvCxnSpPr>
            <a:cxnSpLocks/>
          </p:cNvCxnSpPr>
          <p:nvPr/>
        </p:nvCxnSpPr>
        <p:spPr>
          <a:xfrm flipV="1">
            <a:off x="6668222" y="2725091"/>
            <a:ext cx="0" cy="1967629"/>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 xmlns:a16="http://schemas.microsoft.com/office/drawing/2014/main" id="{6FF9A418-58A6-441D-B826-197D97A0B769}"/>
              </a:ext>
            </a:extLst>
          </p:cNvPr>
          <p:cNvCxnSpPr>
            <a:cxnSpLocks/>
          </p:cNvCxnSpPr>
          <p:nvPr/>
        </p:nvCxnSpPr>
        <p:spPr>
          <a:xfrm>
            <a:off x="3224385" y="4072598"/>
            <a:ext cx="32918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 xmlns:a16="http://schemas.microsoft.com/office/drawing/2014/main" id="{420800FD-AE55-4058-B1AD-3BF0348B7030}"/>
              </a:ext>
            </a:extLst>
          </p:cNvPr>
          <p:cNvCxnSpPr>
            <a:cxnSpLocks/>
          </p:cNvCxnSpPr>
          <p:nvPr/>
        </p:nvCxnSpPr>
        <p:spPr>
          <a:xfrm flipV="1">
            <a:off x="6516216" y="2725091"/>
            <a:ext cx="0" cy="13475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 xmlns:a16="http://schemas.microsoft.com/office/drawing/2014/main" id="{56F7259B-ABC0-42C8-BEEF-B5ABE681C86D}"/>
              </a:ext>
            </a:extLst>
          </p:cNvPr>
          <p:cNvCxnSpPr>
            <a:cxnSpLocks/>
          </p:cNvCxnSpPr>
          <p:nvPr/>
        </p:nvCxnSpPr>
        <p:spPr>
          <a:xfrm>
            <a:off x="2380653" y="4456371"/>
            <a:ext cx="4999659" cy="5521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 xmlns:a16="http://schemas.microsoft.com/office/drawing/2014/main" id="{03BBDD2B-B15C-4A46-983A-AC158CA2FFC6}"/>
              </a:ext>
            </a:extLst>
          </p:cNvPr>
          <p:cNvCxnSpPr/>
          <p:nvPr/>
        </p:nvCxnSpPr>
        <p:spPr>
          <a:xfrm>
            <a:off x="1979712" y="4072598"/>
            <a:ext cx="2925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 xmlns:a16="http://schemas.microsoft.com/office/drawing/2014/main" id="{75DFFF5A-25EA-4EA9-842F-234A50696562}"/>
              </a:ext>
            </a:extLst>
          </p:cNvPr>
          <p:cNvSpPr txBox="1"/>
          <p:nvPr/>
        </p:nvSpPr>
        <p:spPr>
          <a:xfrm>
            <a:off x="3342378" y="4657826"/>
            <a:ext cx="1145036" cy="369332"/>
          </a:xfrm>
          <a:prstGeom prst="rect">
            <a:avLst/>
          </a:prstGeom>
          <a:noFill/>
        </p:spPr>
        <p:txBody>
          <a:bodyPr wrap="square" rtlCol="0">
            <a:spAutoFit/>
          </a:bodyPr>
          <a:lstStyle/>
          <a:p>
            <a:r>
              <a:rPr lang="zh-CN" altLang="en-US" dirty="0"/>
              <a:t>长</a:t>
            </a:r>
          </a:p>
        </p:txBody>
      </p:sp>
      <p:sp>
        <p:nvSpPr>
          <p:cNvPr id="72" name="文本框 71">
            <a:extLst>
              <a:ext uri="{FF2B5EF4-FFF2-40B4-BE49-F238E27FC236}">
                <a16:creationId xmlns="" xmlns:a16="http://schemas.microsoft.com/office/drawing/2014/main" id="{7CB2A09F-8163-4F4E-A90E-7CA58ABBF396}"/>
              </a:ext>
            </a:extLst>
          </p:cNvPr>
          <p:cNvSpPr txBox="1"/>
          <p:nvPr/>
        </p:nvSpPr>
        <p:spPr>
          <a:xfrm>
            <a:off x="5705575" y="4710692"/>
            <a:ext cx="1145036" cy="369332"/>
          </a:xfrm>
          <a:prstGeom prst="rect">
            <a:avLst/>
          </a:prstGeom>
          <a:noFill/>
        </p:spPr>
        <p:txBody>
          <a:bodyPr wrap="square" rtlCol="0">
            <a:spAutoFit/>
          </a:bodyPr>
          <a:lstStyle/>
          <a:p>
            <a:r>
              <a:rPr lang="zh-CN" altLang="en-US" dirty="0"/>
              <a:t>江</a:t>
            </a:r>
          </a:p>
        </p:txBody>
      </p:sp>
    </p:spTree>
    <p:extLst>
      <p:ext uri="{BB962C8B-B14F-4D97-AF65-F5344CB8AC3E}">
        <p14:creationId xmlns="" xmlns:p14="http://schemas.microsoft.com/office/powerpoint/2010/main" val="40524893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5672BC6-CD86-4F66-A103-8B0B5C0740B0}"/>
              </a:ext>
            </a:extLst>
          </p:cNvPr>
          <p:cNvSpPr txBox="1"/>
          <p:nvPr/>
        </p:nvSpPr>
        <p:spPr>
          <a:xfrm>
            <a:off x="2318685" y="1909816"/>
            <a:ext cx="4896544" cy="1667764"/>
          </a:xfrm>
          <a:prstGeom prst="rect">
            <a:avLst/>
          </a:prstGeom>
          <a:noFill/>
        </p:spPr>
        <p:txBody>
          <a:bodyPr wrap="square" rtlCol="0">
            <a:spAutoFit/>
          </a:bodyPr>
          <a:lstStyle/>
          <a:p>
            <a:pPr>
              <a:lnSpc>
                <a:spcPct val="150000"/>
              </a:lnSpc>
            </a:pPr>
            <a:r>
              <a:rPr lang="zh-CN" altLang="en-US" sz="2400" dirty="0">
                <a:latin typeface="宋体" panose="02010600030101010101" pitchFamily="2" charset="-122"/>
                <a:ea typeface="宋体" panose="02010600030101010101" pitchFamily="2" charset="-122"/>
              </a:rPr>
              <a:t>凡同种物资有两对以上供销关系，在路网密集地区运送而又产生多余行走公里时，称为</a:t>
            </a:r>
            <a:r>
              <a:rPr lang="zh-CN" altLang="en-US" sz="2400" b="1" dirty="0">
                <a:solidFill>
                  <a:srgbClr val="FF00FF"/>
                </a:solidFill>
                <a:latin typeface="宋体" panose="02010600030101010101" pitchFamily="2" charset="-122"/>
                <a:ea typeface="宋体" panose="02010600030101010101" pitchFamily="2" charset="-122"/>
              </a:rPr>
              <a:t>交叉运输</a:t>
            </a:r>
          </a:p>
        </p:txBody>
      </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748846"/>
            <a:ext cx="914400" cy="914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2888026-7534-4275-9657-8D73502BE046}"/>
              </a:ext>
            </a:extLst>
          </p:cNvPr>
          <p:cNvSpPr txBox="1"/>
          <p:nvPr/>
        </p:nvSpPr>
        <p:spPr>
          <a:xfrm>
            <a:off x="1907704" y="985292"/>
            <a:ext cx="5688632" cy="830997"/>
          </a:xfrm>
          <a:prstGeom prst="rect">
            <a:avLst/>
          </a:prstGeom>
          <a:noFill/>
        </p:spPr>
        <p:txBody>
          <a:bodyPr wrap="square" rtlCol="0">
            <a:spAutoFit/>
          </a:bodyPr>
          <a:lstStyle/>
          <a:p>
            <a:r>
              <a:rPr lang="zh-CN" altLang="en-US" sz="2400" dirty="0">
                <a:solidFill>
                  <a:srgbClr val="00B050"/>
                </a:solidFill>
                <a:latin typeface="宋体" pitchFamily="2" charset="-122"/>
                <a:ea typeface="宋体" pitchFamily="2" charset="-122"/>
              </a:rPr>
              <a:t>例：图为同时生产皮鞋的甲、乙两地供销关系</a:t>
            </a:r>
          </a:p>
        </p:txBody>
      </p:sp>
      <p:grpSp>
        <p:nvGrpSpPr>
          <p:cNvPr id="11" name="组合 10">
            <a:extLst>
              <a:ext uri="{FF2B5EF4-FFF2-40B4-BE49-F238E27FC236}">
                <a16:creationId xmlns="" xmlns:a16="http://schemas.microsoft.com/office/drawing/2014/main" id="{D8146BFC-5073-4889-8F49-698DD251BE09}"/>
              </a:ext>
            </a:extLst>
          </p:cNvPr>
          <p:cNvGrpSpPr/>
          <p:nvPr/>
        </p:nvGrpSpPr>
        <p:grpSpPr>
          <a:xfrm>
            <a:off x="5428511" y="2454718"/>
            <a:ext cx="1152128" cy="576064"/>
            <a:chOff x="4572000" y="2074704"/>
            <a:chExt cx="1152128" cy="576064"/>
          </a:xfrm>
          <a:solidFill>
            <a:srgbClr val="FFC000"/>
          </a:solidFill>
        </p:grpSpPr>
        <p:sp>
          <p:nvSpPr>
            <p:cNvPr id="19" name="椭圆 18">
              <a:extLst>
                <a:ext uri="{FF2B5EF4-FFF2-40B4-BE49-F238E27FC236}">
                  <a16:creationId xmlns="" xmlns:a16="http://schemas.microsoft.com/office/drawing/2014/main" id="{2956D2D6-67A6-4679-98B9-F3743987958C}"/>
                </a:ext>
              </a:extLst>
            </p:cNvPr>
            <p:cNvSpPr/>
            <p:nvPr/>
          </p:nvSpPr>
          <p:spPr>
            <a:xfrm>
              <a:off x="4572000" y="2074704"/>
              <a:ext cx="1152128" cy="5760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 xmlns:a16="http://schemas.microsoft.com/office/drawing/2014/main" id="{67F15AE3-8B22-434F-9DBF-A16EC7FB1C65}"/>
                </a:ext>
              </a:extLst>
            </p:cNvPr>
            <p:cNvSpPr txBox="1"/>
            <p:nvPr/>
          </p:nvSpPr>
          <p:spPr>
            <a:xfrm>
              <a:off x="4860032" y="2178070"/>
              <a:ext cx="576064" cy="369332"/>
            </a:xfrm>
            <a:prstGeom prst="rect">
              <a:avLst/>
            </a:prstGeom>
            <a:grpFill/>
            <a:ln>
              <a:noFill/>
            </a:ln>
          </p:spPr>
          <p:txBody>
            <a:bodyPr wrap="square" rtlCol="0">
              <a:spAutoFit/>
            </a:bodyPr>
            <a:lstStyle/>
            <a:p>
              <a:r>
                <a:rPr lang="zh-CN" altLang="en-US" dirty="0"/>
                <a:t> 乙</a:t>
              </a:r>
            </a:p>
          </p:txBody>
        </p:sp>
      </p:grpSp>
      <p:grpSp>
        <p:nvGrpSpPr>
          <p:cNvPr id="10" name="组合 9">
            <a:extLst>
              <a:ext uri="{FF2B5EF4-FFF2-40B4-BE49-F238E27FC236}">
                <a16:creationId xmlns="" xmlns:a16="http://schemas.microsoft.com/office/drawing/2014/main" id="{0D5E7D11-538D-475F-A51B-918E6143DC00}"/>
              </a:ext>
            </a:extLst>
          </p:cNvPr>
          <p:cNvGrpSpPr/>
          <p:nvPr/>
        </p:nvGrpSpPr>
        <p:grpSpPr>
          <a:xfrm>
            <a:off x="2534760" y="2454718"/>
            <a:ext cx="1152128" cy="576064"/>
            <a:chOff x="1979712" y="2209428"/>
            <a:chExt cx="1152128" cy="576064"/>
          </a:xfrm>
        </p:grpSpPr>
        <p:sp>
          <p:nvSpPr>
            <p:cNvPr id="7" name="椭圆 6">
              <a:extLst>
                <a:ext uri="{FF2B5EF4-FFF2-40B4-BE49-F238E27FC236}">
                  <a16:creationId xmlns="" xmlns:a16="http://schemas.microsoft.com/office/drawing/2014/main" id="{CCE10385-E2B7-439A-8AFE-26A2A6A7E6B0}"/>
                </a:ext>
              </a:extLst>
            </p:cNvPr>
            <p:cNvSpPr/>
            <p:nvPr/>
          </p:nvSpPr>
          <p:spPr>
            <a:xfrm>
              <a:off x="1979712" y="2209428"/>
              <a:ext cx="1152128" cy="576064"/>
            </a:xfrm>
            <a:prstGeom prst="ellipse">
              <a:avLst/>
            </a:prstGeom>
            <a:solidFill>
              <a:srgbClr val="FE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925D3765-7153-464F-B38F-C59538532B4E}"/>
                </a:ext>
              </a:extLst>
            </p:cNvPr>
            <p:cNvSpPr txBox="1"/>
            <p:nvPr/>
          </p:nvSpPr>
          <p:spPr>
            <a:xfrm>
              <a:off x="2339752" y="2312794"/>
              <a:ext cx="576064" cy="369332"/>
            </a:xfrm>
            <a:prstGeom prst="rect">
              <a:avLst/>
            </a:prstGeom>
            <a:noFill/>
          </p:spPr>
          <p:txBody>
            <a:bodyPr wrap="square" rtlCol="0">
              <a:spAutoFit/>
            </a:bodyPr>
            <a:lstStyle/>
            <a:p>
              <a:r>
                <a:rPr lang="zh-CN" altLang="en-US" dirty="0"/>
                <a:t>甲</a:t>
              </a:r>
            </a:p>
          </p:txBody>
        </p:sp>
      </p:grpSp>
      <p:sp>
        <p:nvSpPr>
          <p:cNvPr id="9" name="矩形: 圆角 8">
            <a:extLst>
              <a:ext uri="{FF2B5EF4-FFF2-40B4-BE49-F238E27FC236}">
                <a16:creationId xmlns="" xmlns:a16="http://schemas.microsoft.com/office/drawing/2014/main" id="{02D5DFD7-90B9-4601-9865-72E1EF3F2F4E}"/>
              </a:ext>
            </a:extLst>
          </p:cNvPr>
          <p:cNvSpPr/>
          <p:nvPr/>
        </p:nvSpPr>
        <p:spPr>
          <a:xfrm>
            <a:off x="2634769" y="3933281"/>
            <a:ext cx="952109" cy="663478"/>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 xmlns:a16="http://schemas.microsoft.com/office/drawing/2014/main" id="{E8612B84-8376-464F-B448-57B92C48C10E}"/>
              </a:ext>
            </a:extLst>
          </p:cNvPr>
          <p:cNvGrpSpPr/>
          <p:nvPr/>
        </p:nvGrpSpPr>
        <p:grpSpPr>
          <a:xfrm>
            <a:off x="5525767" y="3942306"/>
            <a:ext cx="1650292" cy="659679"/>
            <a:chOff x="4716016" y="3361556"/>
            <a:chExt cx="1985508" cy="864096"/>
          </a:xfrm>
          <a:solidFill>
            <a:srgbClr val="6699FF"/>
          </a:solidFill>
        </p:grpSpPr>
        <p:sp>
          <p:nvSpPr>
            <p:cNvPr id="24" name="矩形: 圆角 23">
              <a:extLst>
                <a:ext uri="{FF2B5EF4-FFF2-40B4-BE49-F238E27FC236}">
                  <a16:creationId xmlns="" xmlns:a16="http://schemas.microsoft.com/office/drawing/2014/main" id="{0724D173-EAB3-453F-B943-FB85335A041F}"/>
                </a:ext>
              </a:extLst>
            </p:cNvPr>
            <p:cNvSpPr/>
            <p:nvPr/>
          </p:nvSpPr>
          <p:spPr>
            <a:xfrm>
              <a:off x="4716016" y="3361556"/>
              <a:ext cx="115212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 xmlns:a16="http://schemas.microsoft.com/office/drawing/2014/main" id="{7FF154AB-337E-4F3D-9D6D-DDD10A15234B}"/>
                </a:ext>
              </a:extLst>
            </p:cNvPr>
            <p:cNvSpPr txBox="1"/>
            <p:nvPr/>
          </p:nvSpPr>
          <p:spPr>
            <a:xfrm>
              <a:off x="6125459" y="3628299"/>
              <a:ext cx="576065" cy="369332"/>
            </a:xfrm>
            <a:prstGeom prst="rect">
              <a:avLst/>
            </a:prstGeom>
            <a:noFill/>
          </p:spPr>
          <p:txBody>
            <a:bodyPr wrap="square" rtlCol="0">
              <a:spAutoFit/>
            </a:bodyPr>
            <a:lstStyle/>
            <a:p>
              <a:r>
                <a:rPr lang="en-US" altLang="zh-CN" dirty="0"/>
                <a:t>D</a:t>
              </a:r>
              <a:endParaRPr lang="zh-CN" altLang="en-US" dirty="0"/>
            </a:p>
          </p:txBody>
        </p:sp>
      </p:grpSp>
      <p:cxnSp>
        <p:nvCxnSpPr>
          <p:cNvPr id="17" name="直接箭头连接符 16">
            <a:extLst>
              <a:ext uri="{FF2B5EF4-FFF2-40B4-BE49-F238E27FC236}">
                <a16:creationId xmlns="" xmlns:a16="http://schemas.microsoft.com/office/drawing/2014/main" id="{9ED9CB6F-D806-4E61-9CAD-C9923F7BC677}"/>
              </a:ext>
            </a:extLst>
          </p:cNvPr>
          <p:cNvCxnSpPr>
            <a:cxnSpLocks/>
            <a:stCxn id="7" idx="5"/>
          </p:cNvCxnSpPr>
          <p:nvPr/>
        </p:nvCxnSpPr>
        <p:spPr>
          <a:xfrm>
            <a:off x="3518163" y="2946419"/>
            <a:ext cx="918813" cy="449983"/>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 xmlns:a16="http://schemas.microsoft.com/office/drawing/2014/main" id="{4C24E41C-B6EA-4680-B81C-A2B01CB237B0}"/>
              </a:ext>
            </a:extLst>
          </p:cNvPr>
          <p:cNvCxnSpPr>
            <a:cxnSpLocks/>
          </p:cNvCxnSpPr>
          <p:nvPr/>
        </p:nvCxnSpPr>
        <p:spPr>
          <a:xfrm>
            <a:off x="3216556" y="3035084"/>
            <a:ext cx="1237367" cy="414811"/>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 xmlns:a16="http://schemas.microsoft.com/office/drawing/2014/main" id="{CA164A88-9F95-4E23-8B17-D8B5C72A3CEC}"/>
              </a:ext>
            </a:extLst>
          </p:cNvPr>
          <p:cNvCxnSpPr>
            <a:cxnSpLocks/>
          </p:cNvCxnSpPr>
          <p:nvPr/>
        </p:nvCxnSpPr>
        <p:spPr>
          <a:xfrm flipH="1">
            <a:off x="3380395" y="3468254"/>
            <a:ext cx="1081618" cy="465027"/>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 xmlns:a16="http://schemas.microsoft.com/office/drawing/2014/main" id="{38491250-0AA0-41E9-B6B1-FFAD75C00E9A}"/>
              </a:ext>
            </a:extLst>
          </p:cNvPr>
          <p:cNvCxnSpPr>
            <a:cxnSpLocks/>
          </p:cNvCxnSpPr>
          <p:nvPr/>
        </p:nvCxnSpPr>
        <p:spPr>
          <a:xfrm flipH="1">
            <a:off x="3574221" y="3497945"/>
            <a:ext cx="911644" cy="663097"/>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a:extLst>
              <a:ext uri="{FF2B5EF4-FFF2-40B4-BE49-F238E27FC236}">
                <a16:creationId xmlns="" xmlns:a16="http://schemas.microsoft.com/office/drawing/2014/main" id="{2FD1DF56-B7E9-4725-912F-5B8B988002DA}"/>
              </a:ext>
            </a:extLst>
          </p:cNvPr>
          <p:cNvCxnSpPr>
            <a:cxnSpLocks/>
            <a:stCxn id="19" idx="3"/>
          </p:cNvCxnSpPr>
          <p:nvPr/>
        </p:nvCxnSpPr>
        <p:spPr>
          <a:xfrm flipH="1">
            <a:off x="4550594" y="2946419"/>
            <a:ext cx="1046642" cy="449983"/>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 xmlns:a16="http://schemas.microsoft.com/office/drawing/2014/main" id="{FF15364F-4BB5-4C02-8D61-F262911E70FF}"/>
              </a:ext>
            </a:extLst>
          </p:cNvPr>
          <p:cNvCxnSpPr>
            <a:cxnSpLocks/>
          </p:cNvCxnSpPr>
          <p:nvPr/>
        </p:nvCxnSpPr>
        <p:spPr>
          <a:xfrm>
            <a:off x="6064425" y="3030413"/>
            <a:ext cx="0" cy="935065"/>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 xmlns:a16="http://schemas.microsoft.com/office/drawing/2014/main" id="{01B6CDC8-9250-4E17-8BEA-A97B6A73ACD1}"/>
              </a:ext>
            </a:extLst>
          </p:cNvPr>
          <p:cNvCxnSpPr>
            <a:cxnSpLocks/>
          </p:cNvCxnSpPr>
          <p:nvPr/>
        </p:nvCxnSpPr>
        <p:spPr>
          <a:xfrm>
            <a:off x="4560707" y="3449895"/>
            <a:ext cx="965061" cy="669092"/>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 xmlns:a16="http://schemas.microsoft.com/office/drawing/2014/main" id="{7F631B9A-ADD9-41FE-AD7F-0364EA0AE4EB}"/>
              </a:ext>
            </a:extLst>
          </p:cNvPr>
          <p:cNvSpPr txBox="1"/>
          <p:nvPr/>
        </p:nvSpPr>
        <p:spPr>
          <a:xfrm>
            <a:off x="4355910" y="3209878"/>
            <a:ext cx="467867" cy="369332"/>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O</a:t>
            </a:r>
            <a:endParaRPr lang="zh-CN" altLang="en-US" dirty="0">
              <a:latin typeface="宋体" panose="02010600030101010101" pitchFamily="2" charset="-122"/>
              <a:ea typeface="宋体" panose="02010600030101010101" pitchFamily="2" charset="-122"/>
            </a:endParaRPr>
          </a:p>
        </p:txBody>
      </p:sp>
      <p:sp>
        <p:nvSpPr>
          <p:cNvPr id="58" name="文本框 57">
            <a:extLst>
              <a:ext uri="{FF2B5EF4-FFF2-40B4-BE49-F238E27FC236}">
                <a16:creationId xmlns="" xmlns:a16="http://schemas.microsoft.com/office/drawing/2014/main" id="{3516CA95-0C73-4A0F-B738-1E736E68CF60}"/>
              </a:ext>
            </a:extLst>
          </p:cNvPr>
          <p:cNvSpPr txBox="1"/>
          <p:nvPr/>
        </p:nvSpPr>
        <p:spPr>
          <a:xfrm>
            <a:off x="1944842" y="4118987"/>
            <a:ext cx="476055" cy="283584"/>
          </a:xfrm>
          <a:prstGeom prst="rect">
            <a:avLst/>
          </a:prstGeom>
          <a:noFill/>
        </p:spPr>
        <p:txBody>
          <a:bodyPr wrap="square" rtlCol="0">
            <a:spAutoFit/>
          </a:bodyPr>
          <a:lstStyle/>
          <a:p>
            <a:r>
              <a:rPr lang="en-US" altLang="zh-CN" dirty="0"/>
              <a:t>C</a:t>
            </a:r>
            <a:endParaRPr lang="zh-CN" altLang="en-US" dirty="0"/>
          </a:p>
        </p:txBody>
      </p:sp>
      <p:sp>
        <p:nvSpPr>
          <p:cNvPr id="59" name="文本框 58">
            <a:extLst>
              <a:ext uri="{FF2B5EF4-FFF2-40B4-BE49-F238E27FC236}">
                <a16:creationId xmlns="" xmlns:a16="http://schemas.microsoft.com/office/drawing/2014/main" id="{71FDCF3F-88AF-4C0A-84CF-F0A1B10C125E}"/>
              </a:ext>
            </a:extLst>
          </p:cNvPr>
          <p:cNvSpPr txBox="1"/>
          <p:nvPr/>
        </p:nvSpPr>
        <p:spPr>
          <a:xfrm>
            <a:off x="2036702" y="2537231"/>
            <a:ext cx="476055" cy="369332"/>
          </a:xfrm>
          <a:prstGeom prst="rect">
            <a:avLst/>
          </a:prstGeom>
          <a:noFill/>
        </p:spPr>
        <p:txBody>
          <a:bodyPr wrap="square" rtlCol="0">
            <a:spAutoFit/>
          </a:bodyPr>
          <a:lstStyle/>
          <a:p>
            <a:r>
              <a:rPr lang="en-US" altLang="zh-CN" dirty="0"/>
              <a:t>A</a:t>
            </a:r>
            <a:endParaRPr lang="zh-CN" altLang="en-US" dirty="0"/>
          </a:p>
        </p:txBody>
      </p:sp>
      <p:sp>
        <p:nvSpPr>
          <p:cNvPr id="60" name="文本框 59">
            <a:extLst>
              <a:ext uri="{FF2B5EF4-FFF2-40B4-BE49-F238E27FC236}">
                <a16:creationId xmlns="" xmlns:a16="http://schemas.microsoft.com/office/drawing/2014/main" id="{B0CC4B50-F1B2-44A3-872F-67BBE20759E0}"/>
              </a:ext>
            </a:extLst>
          </p:cNvPr>
          <p:cNvSpPr txBox="1"/>
          <p:nvPr/>
        </p:nvSpPr>
        <p:spPr>
          <a:xfrm>
            <a:off x="6732240" y="2600958"/>
            <a:ext cx="476055" cy="369332"/>
          </a:xfrm>
          <a:prstGeom prst="rect">
            <a:avLst/>
          </a:prstGeom>
          <a:noFill/>
        </p:spPr>
        <p:txBody>
          <a:bodyPr wrap="square" rtlCol="0">
            <a:spAutoFit/>
          </a:bodyPr>
          <a:lstStyle/>
          <a:p>
            <a:r>
              <a:rPr lang="en-US" altLang="zh-CN" dirty="0"/>
              <a:t>B</a:t>
            </a:r>
            <a:endParaRPr lang="zh-CN" altLang="en-US" dirty="0"/>
          </a:p>
        </p:txBody>
      </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748846"/>
            <a:ext cx="914400" cy="914400"/>
          </a:xfrm>
          <a:prstGeom prst="rect">
            <a:avLst/>
          </a:prstGeom>
        </p:spPr>
      </p:pic>
      <p:sp>
        <p:nvSpPr>
          <p:cNvPr id="63" name="文本框 62">
            <a:extLst>
              <a:ext uri="{FF2B5EF4-FFF2-40B4-BE49-F238E27FC236}">
                <a16:creationId xmlns="" xmlns:a16="http://schemas.microsoft.com/office/drawing/2014/main" id="{15BAA048-2CB5-4997-A5F1-610A14A365A6}"/>
              </a:ext>
            </a:extLst>
          </p:cNvPr>
          <p:cNvSpPr txBox="1"/>
          <p:nvPr/>
        </p:nvSpPr>
        <p:spPr>
          <a:xfrm>
            <a:off x="7308304" y="4513684"/>
            <a:ext cx="1296144" cy="307777"/>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方案一：</a:t>
            </a:r>
          </a:p>
        </p:txBody>
      </p:sp>
      <p:sp>
        <p:nvSpPr>
          <p:cNvPr id="64" name="文本框 63">
            <a:extLst>
              <a:ext uri="{FF2B5EF4-FFF2-40B4-BE49-F238E27FC236}">
                <a16:creationId xmlns="" xmlns:a16="http://schemas.microsoft.com/office/drawing/2014/main" id="{D81593F4-4635-4E02-B1B8-3D3F299FB175}"/>
              </a:ext>
            </a:extLst>
          </p:cNvPr>
          <p:cNvSpPr txBox="1"/>
          <p:nvPr/>
        </p:nvSpPr>
        <p:spPr>
          <a:xfrm>
            <a:off x="7308304" y="4821461"/>
            <a:ext cx="1296144" cy="307777"/>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方案二：</a:t>
            </a:r>
          </a:p>
        </p:txBody>
      </p:sp>
      <p:cxnSp>
        <p:nvCxnSpPr>
          <p:cNvPr id="65" name="直接箭头连接符 64">
            <a:extLst>
              <a:ext uri="{FF2B5EF4-FFF2-40B4-BE49-F238E27FC236}">
                <a16:creationId xmlns="" xmlns:a16="http://schemas.microsoft.com/office/drawing/2014/main" id="{5E5065BF-466E-4BD3-AEA6-B60BEFD3618F}"/>
              </a:ext>
            </a:extLst>
          </p:cNvPr>
          <p:cNvCxnSpPr>
            <a:cxnSpLocks/>
          </p:cNvCxnSpPr>
          <p:nvPr/>
        </p:nvCxnSpPr>
        <p:spPr>
          <a:xfrm>
            <a:off x="8028384" y="4693281"/>
            <a:ext cx="432048" cy="0"/>
          </a:xfrm>
          <a:prstGeom prst="straightConnector1">
            <a:avLst/>
          </a:prstGeom>
          <a:ln w="158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7" name="直接箭头连接符 66">
            <a:extLst>
              <a:ext uri="{FF2B5EF4-FFF2-40B4-BE49-F238E27FC236}">
                <a16:creationId xmlns="" xmlns:a16="http://schemas.microsoft.com/office/drawing/2014/main" id="{BA1DB335-9CE1-4674-B533-7B5568BA4237}"/>
              </a:ext>
            </a:extLst>
          </p:cNvPr>
          <p:cNvCxnSpPr>
            <a:cxnSpLocks/>
          </p:cNvCxnSpPr>
          <p:nvPr/>
        </p:nvCxnSpPr>
        <p:spPr>
          <a:xfrm>
            <a:off x="8028384" y="5017740"/>
            <a:ext cx="432048" cy="0"/>
          </a:xfrm>
          <a:prstGeom prst="straightConnector1">
            <a:avLst/>
          </a:prstGeom>
          <a:ln w="158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 xmlns:a16="http://schemas.microsoft.com/office/drawing/2014/main" id="{F64A0CF3-079D-4170-A49E-BF7016197817}"/>
              </a:ext>
            </a:extLst>
          </p:cNvPr>
          <p:cNvCxnSpPr>
            <a:cxnSpLocks/>
            <a:endCxn id="53" idx="1"/>
          </p:cNvCxnSpPr>
          <p:nvPr/>
        </p:nvCxnSpPr>
        <p:spPr>
          <a:xfrm>
            <a:off x="3467665" y="2969895"/>
            <a:ext cx="888245" cy="424649"/>
          </a:xfrm>
          <a:prstGeom prst="line">
            <a:avLst/>
          </a:prstGeom>
          <a:ln w="15875"/>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 xmlns:a16="http://schemas.microsoft.com/office/drawing/2014/main" id="{CCF1CCF7-BEFC-44C4-A188-BDDF96B77709}"/>
              </a:ext>
            </a:extLst>
          </p:cNvPr>
          <p:cNvCxnSpPr>
            <a:cxnSpLocks/>
          </p:cNvCxnSpPr>
          <p:nvPr/>
        </p:nvCxnSpPr>
        <p:spPr>
          <a:xfrm>
            <a:off x="4571898" y="3449895"/>
            <a:ext cx="1021379" cy="483386"/>
          </a:xfrm>
          <a:prstGeom prst="line">
            <a:avLst/>
          </a:prstGeom>
          <a:ln w="15875"/>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 xmlns:a16="http://schemas.microsoft.com/office/drawing/2014/main" id="{08A0C7F2-35DE-45C8-95ED-B17878EF6020}"/>
              </a:ext>
            </a:extLst>
          </p:cNvPr>
          <p:cNvCxnSpPr>
            <a:cxnSpLocks/>
          </p:cNvCxnSpPr>
          <p:nvPr/>
        </p:nvCxnSpPr>
        <p:spPr>
          <a:xfrm flipV="1">
            <a:off x="3305553" y="3466119"/>
            <a:ext cx="1167651" cy="443602"/>
          </a:xfrm>
          <a:prstGeom prst="line">
            <a:avLst/>
          </a:prstGeom>
          <a:ln w="15875"/>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 xmlns:a16="http://schemas.microsoft.com/office/drawing/2014/main" id="{AF8EF91F-5C24-44DB-BCB0-C4AF58336373}"/>
              </a:ext>
            </a:extLst>
          </p:cNvPr>
          <p:cNvCxnSpPr>
            <a:cxnSpLocks/>
          </p:cNvCxnSpPr>
          <p:nvPr/>
        </p:nvCxnSpPr>
        <p:spPr>
          <a:xfrm flipV="1">
            <a:off x="4549283" y="2879367"/>
            <a:ext cx="912097" cy="525477"/>
          </a:xfrm>
          <a:prstGeom prst="line">
            <a:avLst/>
          </a:prstGeom>
          <a:ln w="15875"/>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5672BC6-CD86-4F66-A103-8B0B5C0740B0}"/>
              </a:ext>
            </a:extLst>
          </p:cNvPr>
          <p:cNvSpPr txBox="1"/>
          <p:nvPr/>
        </p:nvSpPr>
        <p:spPr>
          <a:xfrm>
            <a:off x="2073320" y="697260"/>
            <a:ext cx="4896544" cy="1667764"/>
          </a:xfrm>
          <a:prstGeom prst="rect">
            <a:avLst/>
          </a:prstGeom>
          <a:noFill/>
        </p:spPr>
        <p:txBody>
          <a:bodyPr wrap="square" rtlCol="0">
            <a:spAutoFit/>
          </a:bodyPr>
          <a:lstStyle/>
          <a:p>
            <a:pPr indent="360000">
              <a:lnSpc>
                <a:spcPct val="150000"/>
              </a:lnSpc>
            </a:pPr>
            <a:r>
              <a:rPr lang="zh-CN" altLang="en-US" sz="2400" dirty="0">
                <a:latin typeface="宋体" pitchFamily="2" charset="-122"/>
                <a:ea typeface="宋体" pitchFamily="2" charset="-122"/>
              </a:rPr>
              <a:t>货物从销地或中转地向产地或起运地回流的一种运输现象称为</a:t>
            </a:r>
            <a:r>
              <a:rPr lang="zh-CN" altLang="en-US" sz="2400" b="1" dirty="0">
                <a:solidFill>
                  <a:srgbClr val="FF00FF"/>
                </a:solidFill>
                <a:latin typeface="宋体" panose="02010600030101010101" pitchFamily="2" charset="-122"/>
                <a:ea typeface="宋体" panose="02010600030101010101" pitchFamily="2" charset="-122"/>
              </a:rPr>
              <a:t>倒流运输</a:t>
            </a:r>
            <a:r>
              <a:rPr lang="en-US" altLang="zh-CN" sz="2400" b="1" dirty="0">
                <a:solidFill>
                  <a:srgbClr val="FF00FF"/>
                </a:solidFill>
                <a:latin typeface="宋体" panose="02010600030101010101" pitchFamily="2" charset="-122"/>
                <a:ea typeface="宋体" panose="02010600030101010101" pitchFamily="2" charset="-122"/>
              </a:rPr>
              <a:t>     </a:t>
            </a:r>
            <a:endParaRPr lang="zh-CN" altLang="zh-CN" sz="2400" b="1" dirty="0">
              <a:solidFill>
                <a:srgbClr val="FF00FF"/>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 xmlns:a16="http://schemas.microsoft.com/office/drawing/2014/main" id="{62888026-7534-4275-9657-8D73502BE046}"/>
              </a:ext>
            </a:extLst>
          </p:cNvPr>
          <p:cNvSpPr txBox="1"/>
          <p:nvPr/>
        </p:nvSpPr>
        <p:spPr>
          <a:xfrm>
            <a:off x="603975" y="2634898"/>
            <a:ext cx="5688632" cy="461665"/>
          </a:xfrm>
          <a:prstGeom prst="rect">
            <a:avLst/>
          </a:prstGeom>
          <a:noFill/>
        </p:spPr>
        <p:txBody>
          <a:bodyPr wrap="square" rtlCol="0">
            <a:spAutoFit/>
          </a:bodyPr>
          <a:lstStyle/>
          <a:p>
            <a:r>
              <a:rPr lang="zh-CN" altLang="en-US" sz="2400" dirty="0">
                <a:solidFill>
                  <a:srgbClr val="00B050"/>
                </a:solidFill>
                <a:latin typeface="宋体" pitchFamily="2" charset="-122"/>
                <a:ea typeface="宋体" pitchFamily="2" charset="-122"/>
              </a:rPr>
              <a:t>同一物资：</a:t>
            </a:r>
          </a:p>
        </p:txBody>
      </p:sp>
      <p:grpSp>
        <p:nvGrpSpPr>
          <p:cNvPr id="10" name="组合 9">
            <a:extLst>
              <a:ext uri="{FF2B5EF4-FFF2-40B4-BE49-F238E27FC236}">
                <a16:creationId xmlns="" xmlns:a16="http://schemas.microsoft.com/office/drawing/2014/main" id="{0D5E7D11-538D-475F-A51B-918E6143DC00}"/>
              </a:ext>
            </a:extLst>
          </p:cNvPr>
          <p:cNvGrpSpPr/>
          <p:nvPr/>
        </p:nvGrpSpPr>
        <p:grpSpPr>
          <a:xfrm>
            <a:off x="2411759" y="3984779"/>
            <a:ext cx="1201235" cy="600913"/>
            <a:chOff x="1981098" y="2180782"/>
            <a:chExt cx="1549690" cy="632086"/>
          </a:xfrm>
        </p:grpSpPr>
        <p:sp>
          <p:nvSpPr>
            <p:cNvPr id="7" name="椭圆 6">
              <a:extLst>
                <a:ext uri="{FF2B5EF4-FFF2-40B4-BE49-F238E27FC236}">
                  <a16:creationId xmlns="" xmlns:a16="http://schemas.microsoft.com/office/drawing/2014/main" id="{CCE10385-E2B7-439A-8AFE-26A2A6A7E6B0}"/>
                </a:ext>
              </a:extLst>
            </p:cNvPr>
            <p:cNvSpPr/>
            <p:nvPr/>
          </p:nvSpPr>
          <p:spPr>
            <a:xfrm>
              <a:off x="1981098" y="2180782"/>
              <a:ext cx="1549690" cy="632086"/>
            </a:xfrm>
            <a:prstGeom prst="ellipse">
              <a:avLst/>
            </a:prstGeom>
            <a:solidFill>
              <a:srgbClr val="FE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925D3765-7153-464F-B38F-C59538532B4E}"/>
                </a:ext>
              </a:extLst>
            </p:cNvPr>
            <p:cNvSpPr txBox="1"/>
            <p:nvPr/>
          </p:nvSpPr>
          <p:spPr>
            <a:xfrm>
              <a:off x="2348555" y="2271778"/>
              <a:ext cx="956491" cy="450094"/>
            </a:xfrm>
            <a:prstGeom prst="rect">
              <a:avLst/>
            </a:prstGeom>
            <a:noFill/>
          </p:spPr>
          <p:txBody>
            <a:bodyPr wrap="square" rtlCol="0">
              <a:spAutoFit/>
            </a:bodyPr>
            <a:lstStyle/>
            <a:p>
              <a:r>
                <a:rPr lang="zh-CN" altLang="en-US" dirty="0"/>
                <a:t>销地</a:t>
              </a:r>
            </a:p>
          </p:txBody>
        </p:sp>
      </p:grpSp>
      <p:sp>
        <p:nvSpPr>
          <p:cNvPr id="9" name="矩形: 圆角 8">
            <a:extLst>
              <a:ext uri="{FF2B5EF4-FFF2-40B4-BE49-F238E27FC236}">
                <a16:creationId xmlns="" xmlns:a16="http://schemas.microsoft.com/office/drawing/2014/main" id="{02D5DFD7-90B9-4601-9865-72E1EF3F2F4E}"/>
              </a:ext>
            </a:extLst>
          </p:cNvPr>
          <p:cNvSpPr/>
          <p:nvPr/>
        </p:nvSpPr>
        <p:spPr>
          <a:xfrm>
            <a:off x="1503657" y="3189912"/>
            <a:ext cx="620071" cy="338637"/>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748846"/>
            <a:ext cx="914400" cy="914400"/>
          </a:xfrm>
          <a:prstGeom prst="rect">
            <a:avLst/>
          </a:prstGeom>
        </p:spPr>
      </p:pic>
      <p:grpSp>
        <p:nvGrpSpPr>
          <p:cNvPr id="12" name="组合 11">
            <a:extLst>
              <a:ext uri="{FF2B5EF4-FFF2-40B4-BE49-F238E27FC236}">
                <a16:creationId xmlns="" xmlns:a16="http://schemas.microsoft.com/office/drawing/2014/main" id="{AE183768-FC99-41F0-9C36-45DB32EE8849}"/>
              </a:ext>
            </a:extLst>
          </p:cNvPr>
          <p:cNvGrpSpPr/>
          <p:nvPr/>
        </p:nvGrpSpPr>
        <p:grpSpPr>
          <a:xfrm>
            <a:off x="5796136" y="3984779"/>
            <a:ext cx="1147357" cy="554943"/>
            <a:chOff x="5696882" y="2558084"/>
            <a:chExt cx="955764" cy="472698"/>
          </a:xfrm>
        </p:grpSpPr>
        <p:sp>
          <p:nvSpPr>
            <p:cNvPr id="19" name="椭圆 18">
              <a:extLst>
                <a:ext uri="{FF2B5EF4-FFF2-40B4-BE49-F238E27FC236}">
                  <a16:creationId xmlns="" xmlns:a16="http://schemas.microsoft.com/office/drawing/2014/main" id="{2956D2D6-67A6-4679-98B9-F3743987958C}"/>
                </a:ext>
              </a:extLst>
            </p:cNvPr>
            <p:cNvSpPr/>
            <p:nvPr/>
          </p:nvSpPr>
          <p:spPr>
            <a:xfrm>
              <a:off x="5696882" y="2558084"/>
              <a:ext cx="955764" cy="4726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EF5AB14A-E8D0-424A-BF44-E259C8481DF9}"/>
                </a:ext>
              </a:extLst>
            </p:cNvPr>
            <p:cNvSpPr txBox="1"/>
            <p:nvPr/>
          </p:nvSpPr>
          <p:spPr>
            <a:xfrm>
              <a:off x="5932566" y="2628140"/>
              <a:ext cx="720080" cy="369332"/>
            </a:xfrm>
            <a:prstGeom prst="rect">
              <a:avLst/>
            </a:prstGeom>
            <a:noFill/>
          </p:spPr>
          <p:txBody>
            <a:bodyPr wrap="square" rtlCol="0">
              <a:spAutoFit/>
            </a:bodyPr>
            <a:lstStyle/>
            <a:p>
              <a:r>
                <a:rPr lang="zh-CN" altLang="en-US" dirty="0"/>
                <a:t>产地</a:t>
              </a:r>
            </a:p>
          </p:txBody>
        </p:sp>
      </p:grpSp>
      <p:cxnSp>
        <p:nvCxnSpPr>
          <p:cNvPr id="50" name="直接箭头连接符 49">
            <a:extLst>
              <a:ext uri="{FF2B5EF4-FFF2-40B4-BE49-F238E27FC236}">
                <a16:creationId xmlns="" xmlns:a16="http://schemas.microsoft.com/office/drawing/2014/main" id="{80241FF1-DAD8-4C61-B9C5-7F55EFEF3DAF}"/>
              </a:ext>
            </a:extLst>
          </p:cNvPr>
          <p:cNvCxnSpPr>
            <a:cxnSpLocks/>
            <a:stCxn id="7" idx="6"/>
            <a:endCxn id="19" idx="2"/>
          </p:cNvCxnSpPr>
          <p:nvPr/>
        </p:nvCxnSpPr>
        <p:spPr>
          <a:xfrm flipV="1">
            <a:off x="3612994" y="4262251"/>
            <a:ext cx="2183142" cy="22985"/>
          </a:xfrm>
          <a:prstGeom prst="straightConnector1">
            <a:avLst/>
          </a:prstGeom>
          <a:ln w="15875">
            <a:solidFill>
              <a:schemeClr val="tx2"/>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4063076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25672BC6-CD86-4F66-A103-8B0B5C0740B0}"/>
              </a:ext>
            </a:extLst>
          </p:cNvPr>
          <p:cNvSpPr txBox="1"/>
          <p:nvPr/>
        </p:nvSpPr>
        <p:spPr>
          <a:xfrm>
            <a:off x="2073320" y="971937"/>
            <a:ext cx="5883056" cy="461665"/>
          </a:xfrm>
          <a:prstGeom prst="rect">
            <a:avLst/>
          </a:prstGeom>
          <a:noFill/>
        </p:spPr>
        <p:txBody>
          <a:bodyPr wrap="square" rtlCol="0">
            <a:spAutoFit/>
          </a:bodyPr>
          <a:lstStyle/>
          <a:p>
            <a:pPr indent="360000"/>
            <a:r>
              <a:rPr lang="zh-CN" altLang="en-US" sz="2400" b="1" dirty="0">
                <a:solidFill>
                  <a:srgbClr val="FF00FF"/>
                </a:solidFill>
                <a:latin typeface="宋体" panose="02010600030101010101" pitchFamily="2" charset="-122"/>
                <a:ea typeface="宋体" panose="02010600030101010101" pitchFamily="2" charset="-122"/>
              </a:rPr>
              <a:t>迂回运输</a:t>
            </a:r>
            <a:r>
              <a:rPr lang="zh-CN" altLang="en-US" sz="2400" dirty="0">
                <a:latin typeface="宋体" panose="02010600030101010101" pitchFamily="2" charset="-122"/>
                <a:ea typeface="宋体" panose="02010600030101010101" pitchFamily="2" charset="-122"/>
              </a:rPr>
              <a:t>是指货物绕道而行的运输现象</a:t>
            </a:r>
            <a:endParaRPr lang="zh-CN" altLang="zh-CN" sz="2400" dirty="0"/>
          </a:p>
        </p:txBody>
      </p:sp>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99292" y="635374"/>
            <a:ext cx="914400" cy="914400"/>
          </a:xfrm>
          <a:prstGeom prst="rect">
            <a:avLst/>
          </a:prstGeom>
        </p:spPr>
      </p:pic>
      <p:grpSp>
        <p:nvGrpSpPr>
          <p:cNvPr id="6" name="Group 3"/>
          <p:cNvGrpSpPr>
            <a:grpSpLocks/>
          </p:cNvGrpSpPr>
          <p:nvPr/>
        </p:nvGrpSpPr>
        <p:grpSpPr bwMode="auto">
          <a:xfrm>
            <a:off x="1619672" y="1921396"/>
            <a:ext cx="6192688" cy="3577580"/>
            <a:chOff x="0" y="0"/>
            <a:chExt cx="5035" cy="3141"/>
          </a:xfrm>
        </p:grpSpPr>
        <p:sp>
          <p:nvSpPr>
            <p:cNvPr id="7" name="Rectangle 5"/>
            <p:cNvSpPr>
              <a:spLocks noChangeArrowheads="1"/>
            </p:cNvSpPr>
            <p:nvPr/>
          </p:nvSpPr>
          <p:spPr bwMode="auto">
            <a:xfrm>
              <a:off x="0" y="0"/>
              <a:ext cx="5035" cy="3084"/>
            </a:xfrm>
            <a:prstGeom prst="rect">
              <a:avLst/>
            </a:prstGeom>
            <a:solidFill>
              <a:srgbClr val="FFCC00"/>
            </a:solidFill>
            <a:ln w="9525">
              <a:solidFill>
                <a:schemeClr val="tx1"/>
              </a:solidFill>
              <a:miter lim="800000"/>
              <a:headEnd/>
              <a:tailEnd/>
            </a:ln>
          </p:spPr>
          <p:txBody>
            <a:bodyPr wrap="none" anchor="ctr"/>
            <a:lstStyle/>
            <a:p>
              <a:endParaRPr lang="zh-CN" altLang="en-US" sz="2400">
                <a:latin typeface="Times New Roman" pitchFamily="18" charset="0"/>
              </a:endParaRPr>
            </a:p>
          </p:txBody>
        </p:sp>
        <p:sp>
          <p:nvSpPr>
            <p:cNvPr id="8" name="Oval 6"/>
            <p:cNvSpPr>
              <a:spLocks noChangeArrowheads="1"/>
            </p:cNvSpPr>
            <p:nvPr/>
          </p:nvSpPr>
          <p:spPr bwMode="auto">
            <a:xfrm>
              <a:off x="2812" y="1769"/>
              <a:ext cx="318" cy="318"/>
            </a:xfrm>
            <a:prstGeom prst="ellipse">
              <a:avLst/>
            </a:prstGeom>
            <a:solidFill>
              <a:schemeClr val="accent1"/>
            </a:solidFill>
            <a:ln w="9525">
              <a:solidFill>
                <a:schemeClr val="tx1"/>
              </a:solidFill>
              <a:round/>
              <a:headEnd/>
              <a:tailEnd/>
            </a:ln>
          </p:spPr>
          <p:txBody>
            <a:bodyPr wrap="none" anchor="ctr"/>
            <a:lstStyle/>
            <a:p>
              <a:endParaRPr lang="zh-CN" altLang="en-US" sz="2400">
                <a:latin typeface="Times New Roman" pitchFamily="18" charset="0"/>
              </a:endParaRPr>
            </a:p>
          </p:txBody>
        </p:sp>
        <p:sp>
          <p:nvSpPr>
            <p:cNvPr id="9" name="Rectangle 7"/>
            <p:cNvSpPr>
              <a:spLocks noChangeArrowheads="1"/>
            </p:cNvSpPr>
            <p:nvPr/>
          </p:nvSpPr>
          <p:spPr bwMode="auto">
            <a:xfrm>
              <a:off x="2812" y="317"/>
              <a:ext cx="272" cy="454"/>
            </a:xfrm>
            <a:prstGeom prst="rect">
              <a:avLst/>
            </a:prstGeom>
            <a:solidFill>
              <a:schemeClr val="accent1"/>
            </a:solidFill>
            <a:ln w="9525">
              <a:solidFill>
                <a:schemeClr val="tx1"/>
              </a:solidFill>
              <a:miter lim="800000"/>
              <a:headEnd/>
              <a:tailEnd/>
            </a:ln>
          </p:spPr>
          <p:txBody>
            <a:bodyPr wrap="none" anchor="ctr"/>
            <a:lstStyle/>
            <a:p>
              <a:endParaRPr lang="zh-CN" altLang="en-US" sz="2400">
                <a:latin typeface="Times New Roman" pitchFamily="18" charset="0"/>
              </a:endParaRPr>
            </a:p>
          </p:txBody>
        </p:sp>
        <p:sp>
          <p:nvSpPr>
            <p:cNvPr id="10" name="Rectangle 8"/>
            <p:cNvSpPr>
              <a:spLocks noChangeArrowheads="1"/>
            </p:cNvSpPr>
            <p:nvPr/>
          </p:nvSpPr>
          <p:spPr bwMode="auto">
            <a:xfrm>
              <a:off x="726" y="272"/>
              <a:ext cx="272" cy="454"/>
            </a:xfrm>
            <a:prstGeom prst="rect">
              <a:avLst/>
            </a:prstGeom>
            <a:solidFill>
              <a:schemeClr val="accent1"/>
            </a:solidFill>
            <a:ln w="9525">
              <a:solidFill>
                <a:schemeClr val="tx1"/>
              </a:solidFill>
              <a:miter lim="800000"/>
              <a:headEnd/>
              <a:tailEnd/>
            </a:ln>
          </p:spPr>
          <p:txBody>
            <a:bodyPr wrap="none" anchor="ctr"/>
            <a:lstStyle/>
            <a:p>
              <a:endParaRPr lang="zh-CN" altLang="en-US" sz="2400">
                <a:latin typeface="Times New Roman" pitchFamily="18" charset="0"/>
              </a:endParaRPr>
            </a:p>
          </p:txBody>
        </p:sp>
        <p:sp>
          <p:nvSpPr>
            <p:cNvPr id="11" name="Rectangle 9"/>
            <p:cNvSpPr>
              <a:spLocks noChangeArrowheads="1"/>
            </p:cNvSpPr>
            <p:nvPr/>
          </p:nvSpPr>
          <p:spPr bwMode="auto">
            <a:xfrm>
              <a:off x="726" y="1723"/>
              <a:ext cx="272" cy="454"/>
            </a:xfrm>
            <a:prstGeom prst="rect">
              <a:avLst/>
            </a:prstGeom>
            <a:solidFill>
              <a:schemeClr val="accent1"/>
            </a:solidFill>
            <a:ln w="9525">
              <a:solidFill>
                <a:schemeClr val="tx1"/>
              </a:solidFill>
              <a:miter lim="800000"/>
              <a:headEnd/>
              <a:tailEnd/>
            </a:ln>
          </p:spPr>
          <p:txBody>
            <a:bodyPr wrap="none" anchor="ctr"/>
            <a:lstStyle/>
            <a:p>
              <a:endParaRPr lang="zh-CN" altLang="en-US" sz="2400">
                <a:latin typeface="Times New Roman" pitchFamily="18" charset="0"/>
              </a:endParaRPr>
            </a:p>
          </p:txBody>
        </p:sp>
        <p:sp>
          <p:nvSpPr>
            <p:cNvPr id="12" name="Rectangle 10"/>
            <p:cNvSpPr>
              <a:spLocks noChangeArrowheads="1"/>
            </p:cNvSpPr>
            <p:nvPr/>
          </p:nvSpPr>
          <p:spPr bwMode="auto">
            <a:xfrm>
              <a:off x="1724" y="2222"/>
              <a:ext cx="272" cy="454"/>
            </a:xfrm>
            <a:prstGeom prst="rect">
              <a:avLst/>
            </a:prstGeom>
            <a:solidFill>
              <a:schemeClr val="accent1"/>
            </a:solidFill>
            <a:ln w="9525">
              <a:solidFill>
                <a:schemeClr val="tx1"/>
              </a:solidFill>
              <a:miter lim="800000"/>
              <a:headEnd/>
              <a:tailEnd/>
            </a:ln>
          </p:spPr>
          <p:txBody>
            <a:bodyPr wrap="none" anchor="ctr"/>
            <a:lstStyle/>
            <a:p>
              <a:endParaRPr lang="zh-CN" altLang="en-US" sz="2400">
                <a:latin typeface="Times New Roman" pitchFamily="18" charset="0"/>
              </a:endParaRPr>
            </a:p>
          </p:txBody>
        </p:sp>
        <p:sp>
          <p:nvSpPr>
            <p:cNvPr id="13" name="Line 11"/>
            <p:cNvSpPr>
              <a:spLocks noChangeShapeType="1"/>
            </p:cNvSpPr>
            <p:nvPr/>
          </p:nvSpPr>
          <p:spPr bwMode="auto">
            <a:xfrm flipV="1">
              <a:off x="2948" y="771"/>
              <a:ext cx="0" cy="998"/>
            </a:xfrm>
            <a:prstGeom prst="line">
              <a:avLst/>
            </a:prstGeom>
            <a:noFill/>
            <a:ln w="9525">
              <a:solidFill>
                <a:schemeClr val="tx1"/>
              </a:solidFill>
              <a:round/>
              <a:headEnd/>
              <a:tailEnd/>
            </a:ln>
          </p:spPr>
          <p:txBody>
            <a:bodyPr/>
            <a:lstStyle/>
            <a:p>
              <a:endParaRPr lang="zh-CN" altLang="en-US"/>
            </a:p>
          </p:txBody>
        </p:sp>
        <p:sp>
          <p:nvSpPr>
            <p:cNvPr id="15" name="Line 12"/>
            <p:cNvSpPr>
              <a:spLocks noChangeShapeType="1"/>
            </p:cNvSpPr>
            <p:nvPr/>
          </p:nvSpPr>
          <p:spPr bwMode="auto">
            <a:xfrm flipH="1">
              <a:off x="998" y="499"/>
              <a:ext cx="1814" cy="0"/>
            </a:xfrm>
            <a:prstGeom prst="line">
              <a:avLst/>
            </a:prstGeom>
            <a:noFill/>
            <a:ln w="9525">
              <a:solidFill>
                <a:schemeClr val="tx1"/>
              </a:solidFill>
              <a:round/>
              <a:headEnd/>
              <a:tailEnd/>
            </a:ln>
          </p:spPr>
          <p:txBody>
            <a:bodyPr/>
            <a:lstStyle/>
            <a:p>
              <a:endParaRPr lang="zh-CN" altLang="en-US"/>
            </a:p>
          </p:txBody>
        </p:sp>
        <p:sp>
          <p:nvSpPr>
            <p:cNvPr id="16" name="Line 13"/>
            <p:cNvSpPr>
              <a:spLocks noChangeShapeType="1"/>
            </p:cNvSpPr>
            <p:nvPr/>
          </p:nvSpPr>
          <p:spPr bwMode="auto">
            <a:xfrm flipV="1">
              <a:off x="862" y="725"/>
              <a:ext cx="0" cy="998"/>
            </a:xfrm>
            <a:prstGeom prst="line">
              <a:avLst/>
            </a:prstGeom>
            <a:noFill/>
            <a:ln w="9525">
              <a:solidFill>
                <a:schemeClr val="tx1"/>
              </a:solidFill>
              <a:round/>
              <a:headEnd/>
              <a:tailEnd/>
            </a:ln>
          </p:spPr>
          <p:txBody>
            <a:bodyPr/>
            <a:lstStyle/>
            <a:p>
              <a:endParaRPr lang="zh-CN" altLang="en-US"/>
            </a:p>
          </p:txBody>
        </p:sp>
        <p:sp>
          <p:nvSpPr>
            <p:cNvPr id="17" name="Line 14"/>
            <p:cNvSpPr>
              <a:spLocks noChangeShapeType="1"/>
            </p:cNvSpPr>
            <p:nvPr/>
          </p:nvSpPr>
          <p:spPr bwMode="auto">
            <a:xfrm>
              <a:off x="998" y="1950"/>
              <a:ext cx="726" cy="499"/>
            </a:xfrm>
            <a:prstGeom prst="line">
              <a:avLst/>
            </a:prstGeom>
            <a:noFill/>
            <a:ln w="9525">
              <a:solidFill>
                <a:schemeClr val="tx1"/>
              </a:solidFill>
              <a:round/>
              <a:headEnd/>
              <a:tailEnd/>
            </a:ln>
          </p:spPr>
          <p:txBody>
            <a:bodyPr/>
            <a:lstStyle/>
            <a:p>
              <a:endParaRPr lang="zh-CN" altLang="en-US"/>
            </a:p>
          </p:txBody>
        </p:sp>
        <p:sp>
          <p:nvSpPr>
            <p:cNvPr id="18" name="Line 15"/>
            <p:cNvSpPr>
              <a:spLocks noChangeShapeType="1"/>
            </p:cNvSpPr>
            <p:nvPr/>
          </p:nvSpPr>
          <p:spPr bwMode="auto">
            <a:xfrm flipV="1">
              <a:off x="1996" y="1950"/>
              <a:ext cx="816" cy="544"/>
            </a:xfrm>
            <a:prstGeom prst="line">
              <a:avLst/>
            </a:prstGeom>
            <a:noFill/>
            <a:ln w="9525">
              <a:solidFill>
                <a:schemeClr val="tx1"/>
              </a:solidFill>
              <a:round/>
              <a:headEnd/>
              <a:tailEnd/>
            </a:ln>
          </p:spPr>
          <p:txBody>
            <a:bodyPr/>
            <a:lstStyle/>
            <a:p>
              <a:endParaRPr lang="zh-CN" altLang="en-US"/>
            </a:p>
          </p:txBody>
        </p:sp>
        <p:sp>
          <p:nvSpPr>
            <p:cNvPr id="19" name="Text Box 16"/>
            <p:cNvSpPr txBox="1">
              <a:spLocks noChangeArrowheads="1"/>
            </p:cNvSpPr>
            <p:nvPr/>
          </p:nvSpPr>
          <p:spPr bwMode="auto">
            <a:xfrm>
              <a:off x="3266" y="1814"/>
              <a:ext cx="317" cy="372"/>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甲</a:t>
              </a:r>
            </a:p>
          </p:txBody>
        </p:sp>
        <p:sp>
          <p:nvSpPr>
            <p:cNvPr id="20" name="Text Box 17"/>
            <p:cNvSpPr txBox="1">
              <a:spLocks noChangeArrowheads="1"/>
            </p:cNvSpPr>
            <p:nvPr/>
          </p:nvSpPr>
          <p:spPr bwMode="auto">
            <a:xfrm>
              <a:off x="3266" y="44"/>
              <a:ext cx="317" cy="373"/>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乙</a:t>
              </a:r>
            </a:p>
          </p:txBody>
        </p:sp>
        <p:sp>
          <p:nvSpPr>
            <p:cNvPr id="21" name="Text Box 18"/>
            <p:cNvSpPr txBox="1">
              <a:spLocks noChangeArrowheads="1"/>
            </p:cNvSpPr>
            <p:nvPr/>
          </p:nvSpPr>
          <p:spPr bwMode="auto">
            <a:xfrm>
              <a:off x="225" y="0"/>
              <a:ext cx="319" cy="373"/>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丙</a:t>
              </a:r>
            </a:p>
          </p:txBody>
        </p:sp>
        <p:sp>
          <p:nvSpPr>
            <p:cNvPr id="22" name="Text Box 19"/>
            <p:cNvSpPr txBox="1">
              <a:spLocks noChangeArrowheads="1"/>
            </p:cNvSpPr>
            <p:nvPr/>
          </p:nvSpPr>
          <p:spPr bwMode="auto">
            <a:xfrm>
              <a:off x="225" y="2175"/>
              <a:ext cx="319" cy="373"/>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丁</a:t>
              </a:r>
            </a:p>
          </p:txBody>
        </p:sp>
        <p:sp>
          <p:nvSpPr>
            <p:cNvPr id="23" name="Text Box 20"/>
            <p:cNvSpPr txBox="1">
              <a:spLocks noChangeArrowheads="1"/>
            </p:cNvSpPr>
            <p:nvPr/>
          </p:nvSpPr>
          <p:spPr bwMode="auto">
            <a:xfrm>
              <a:off x="1678" y="2768"/>
              <a:ext cx="318" cy="373"/>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戊</a:t>
              </a:r>
            </a:p>
          </p:txBody>
        </p:sp>
        <p:sp>
          <p:nvSpPr>
            <p:cNvPr id="24" name="Line 21"/>
            <p:cNvSpPr>
              <a:spLocks noChangeShapeType="1"/>
            </p:cNvSpPr>
            <p:nvPr/>
          </p:nvSpPr>
          <p:spPr bwMode="auto">
            <a:xfrm flipH="1">
              <a:off x="1905" y="1678"/>
              <a:ext cx="771" cy="453"/>
            </a:xfrm>
            <a:prstGeom prst="line">
              <a:avLst/>
            </a:prstGeom>
            <a:noFill/>
            <a:ln w="9525">
              <a:solidFill>
                <a:schemeClr val="tx1"/>
              </a:solidFill>
              <a:round/>
              <a:headEnd/>
              <a:tailEnd/>
            </a:ln>
          </p:spPr>
          <p:txBody>
            <a:bodyPr/>
            <a:lstStyle/>
            <a:p>
              <a:endParaRPr lang="zh-CN" altLang="en-US"/>
            </a:p>
          </p:txBody>
        </p:sp>
        <p:sp>
          <p:nvSpPr>
            <p:cNvPr id="25" name="Line 22"/>
            <p:cNvSpPr>
              <a:spLocks noChangeShapeType="1"/>
            </p:cNvSpPr>
            <p:nvPr/>
          </p:nvSpPr>
          <p:spPr bwMode="auto">
            <a:xfrm flipH="1" flipV="1">
              <a:off x="1225" y="1678"/>
              <a:ext cx="680" cy="453"/>
            </a:xfrm>
            <a:prstGeom prst="line">
              <a:avLst/>
            </a:prstGeom>
            <a:noFill/>
            <a:ln w="9525">
              <a:solidFill>
                <a:schemeClr val="tx1"/>
              </a:solidFill>
              <a:round/>
              <a:headEnd/>
              <a:tailEnd type="triangle" w="med" len="med"/>
            </a:ln>
          </p:spPr>
          <p:txBody>
            <a:bodyPr/>
            <a:lstStyle/>
            <a:p>
              <a:endParaRPr lang="zh-CN" altLang="en-US"/>
            </a:p>
          </p:txBody>
        </p:sp>
        <p:sp>
          <p:nvSpPr>
            <p:cNvPr id="26" name="Line 23"/>
            <p:cNvSpPr>
              <a:spLocks noChangeShapeType="1"/>
            </p:cNvSpPr>
            <p:nvPr/>
          </p:nvSpPr>
          <p:spPr bwMode="auto">
            <a:xfrm flipV="1">
              <a:off x="3220" y="136"/>
              <a:ext cx="0" cy="1723"/>
            </a:xfrm>
            <a:prstGeom prst="line">
              <a:avLst/>
            </a:prstGeom>
            <a:noFill/>
            <a:ln w="9525">
              <a:solidFill>
                <a:schemeClr val="tx1"/>
              </a:solidFill>
              <a:prstDash val="dash"/>
              <a:round/>
              <a:headEnd/>
              <a:tailEnd/>
            </a:ln>
          </p:spPr>
          <p:txBody>
            <a:bodyPr/>
            <a:lstStyle/>
            <a:p>
              <a:endParaRPr lang="zh-CN" altLang="en-US"/>
            </a:p>
          </p:txBody>
        </p:sp>
        <p:sp>
          <p:nvSpPr>
            <p:cNvPr id="27" name="Line 24"/>
            <p:cNvSpPr>
              <a:spLocks noChangeShapeType="1"/>
            </p:cNvSpPr>
            <p:nvPr/>
          </p:nvSpPr>
          <p:spPr bwMode="auto">
            <a:xfrm flipH="1">
              <a:off x="544" y="136"/>
              <a:ext cx="2676" cy="0"/>
            </a:xfrm>
            <a:prstGeom prst="line">
              <a:avLst/>
            </a:prstGeom>
            <a:noFill/>
            <a:ln w="9525">
              <a:solidFill>
                <a:schemeClr val="tx1"/>
              </a:solidFill>
              <a:prstDash val="dash"/>
              <a:round/>
              <a:headEnd/>
              <a:tailEnd/>
            </a:ln>
          </p:spPr>
          <p:txBody>
            <a:bodyPr/>
            <a:lstStyle/>
            <a:p>
              <a:endParaRPr lang="zh-CN" altLang="en-US"/>
            </a:p>
          </p:txBody>
        </p:sp>
        <p:sp>
          <p:nvSpPr>
            <p:cNvPr id="28" name="Line 25"/>
            <p:cNvSpPr>
              <a:spLocks noChangeShapeType="1"/>
            </p:cNvSpPr>
            <p:nvPr/>
          </p:nvSpPr>
          <p:spPr bwMode="auto">
            <a:xfrm>
              <a:off x="544" y="136"/>
              <a:ext cx="0" cy="1723"/>
            </a:xfrm>
            <a:prstGeom prst="line">
              <a:avLst/>
            </a:prstGeom>
            <a:noFill/>
            <a:ln w="9525">
              <a:solidFill>
                <a:schemeClr val="tx1"/>
              </a:solidFill>
              <a:prstDash val="dash"/>
              <a:round/>
              <a:headEnd/>
              <a:tailEnd type="triangle" w="med" len="med"/>
            </a:ln>
          </p:spPr>
          <p:txBody>
            <a:bodyPr/>
            <a:lstStyle/>
            <a:p>
              <a:endParaRPr lang="zh-CN" altLang="en-US"/>
            </a:p>
          </p:txBody>
        </p:sp>
        <p:sp>
          <p:nvSpPr>
            <p:cNvPr id="29" name="Line 26"/>
            <p:cNvSpPr>
              <a:spLocks noChangeShapeType="1"/>
            </p:cNvSpPr>
            <p:nvPr/>
          </p:nvSpPr>
          <p:spPr bwMode="auto">
            <a:xfrm>
              <a:off x="3856" y="272"/>
              <a:ext cx="635" cy="0"/>
            </a:xfrm>
            <a:prstGeom prst="line">
              <a:avLst/>
            </a:prstGeom>
            <a:noFill/>
            <a:ln w="9525">
              <a:solidFill>
                <a:schemeClr val="tx1"/>
              </a:solidFill>
              <a:round/>
              <a:headEnd/>
              <a:tailEnd type="triangle" w="med" len="med"/>
            </a:ln>
          </p:spPr>
          <p:txBody>
            <a:bodyPr/>
            <a:lstStyle/>
            <a:p>
              <a:endParaRPr lang="zh-CN" altLang="en-US"/>
            </a:p>
          </p:txBody>
        </p:sp>
        <p:sp>
          <p:nvSpPr>
            <p:cNvPr id="30" name="Text Box 27"/>
            <p:cNvSpPr txBox="1">
              <a:spLocks noChangeArrowheads="1"/>
            </p:cNvSpPr>
            <p:nvPr/>
          </p:nvSpPr>
          <p:spPr bwMode="auto">
            <a:xfrm>
              <a:off x="3719" y="409"/>
              <a:ext cx="1091" cy="671"/>
            </a:xfrm>
            <a:prstGeom prst="rect">
              <a:avLst/>
            </a:prstGeom>
            <a:noFill/>
            <a:ln w="9525">
              <a:noFill/>
              <a:miter lim="800000"/>
              <a:headEnd/>
              <a:tailEnd/>
            </a:ln>
          </p:spPr>
          <p:txBody>
            <a:bodyPr>
              <a:spAutoFit/>
            </a:bodyPr>
            <a:lstStyle/>
            <a:p>
              <a:pPr>
                <a:spcBef>
                  <a:spcPct val="50000"/>
                </a:spcBef>
                <a:defRPr/>
              </a:pPr>
              <a:r>
                <a:rPr lang="zh-CN" altLang="en-US" sz="2400" b="1" dirty="0">
                  <a:solidFill>
                    <a:srgbClr val="3119DF"/>
                  </a:solidFill>
                  <a:effectLst>
                    <a:outerShdw blurRad="38100" dist="38100" dir="2700000" algn="tl">
                      <a:srgbClr val="C0C0C0"/>
                    </a:outerShdw>
                  </a:effectLst>
                  <a:latin typeface="Times New Roman" pitchFamily="18" charset="0"/>
                </a:rPr>
                <a:t>表示合理运输</a:t>
              </a:r>
            </a:p>
          </p:txBody>
        </p:sp>
        <p:sp>
          <p:nvSpPr>
            <p:cNvPr id="31" name="Line 28"/>
            <p:cNvSpPr>
              <a:spLocks noChangeShapeType="1"/>
            </p:cNvSpPr>
            <p:nvPr/>
          </p:nvSpPr>
          <p:spPr bwMode="auto">
            <a:xfrm>
              <a:off x="3810" y="1201"/>
              <a:ext cx="635"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32" name="Text Box 29"/>
            <p:cNvSpPr txBox="1">
              <a:spLocks noChangeArrowheads="1"/>
            </p:cNvSpPr>
            <p:nvPr/>
          </p:nvSpPr>
          <p:spPr bwMode="auto">
            <a:xfrm>
              <a:off x="3719" y="1224"/>
              <a:ext cx="1268" cy="672"/>
            </a:xfrm>
            <a:prstGeom prst="rect">
              <a:avLst/>
            </a:prstGeom>
            <a:noFill/>
            <a:ln w="9525">
              <a:noFill/>
              <a:miter lim="800000"/>
              <a:headEnd/>
              <a:tailEnd/>
            </a:ln>
          </p:spPr>
          <p:txBody>
            <a:bodyPr>
              <a:spAutoFit/>
            </a:bodyPr>
            <a:lstStyle/>
            <a:p>
              <a:pPr>
                <a:spcBef>
                  <a:spcPct val="50000"/>
                </a:spcBef>
                <a:defRPr/>
              </a:pPr>
              <a:r>
                <a:rPr lang="zh-CN" altLang="en-US" sz="2400" b="1">
                  <a:solidFill>
                    <a:srgbClr val="3119DF"/>
                  </a:solidFill>
                  <a:effectLst>
                    <a:outerShdw blurRad="38100" dist="38100" dir="2700000" algn="tl">
                      <a:srgbClr val="C0C0C0"/>
                    </a:outerShdw>
                  </a:effectLst>
                  <a:latin typeface="Times New Roman" pitchFamily="18" charset="0"/>
                </a:rPr>
                <a:t>表示不合理运输</a:t>
              </a:r>
            </a:p>
          </p:txBody>
        </p:sp>
      </p:grpSp>
    </p:spTree>
    <p:extLst>
      <p:ext uri="{BB962C8B-B14F-4D97-AF65-F5344CB8AC3E}">
        <p14:creationId xmlns="" xmlns:p14="http://schemas.microsoft.com/office/powerpoint/2010/main" val="2052835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899292" y="635374"/>
            <a:ext cx="914400" cy="914400"/>
          </a:xfrm>
          <a:prstGeom prst="rect">
            <a:avLst/>
          </a:prstGeom>
        </p:spPr>
      </p:pic>
      <p:sp>
        <p:nvSpPr>
          <p:cNvPr id="2" name="矩形 1">
            <a:extLst>
              <a:ext uri="{FF2B5EF4-FFF2-40B4-BE49-F238E27FC236}">
                <a16:creationId xmlns="" xmlns:a16="http://schemas.microsoft.com/office/drawing/2014/main" id="{BD0C0C25-56F3-464B-84FF-180A173C3CA0}"/>
              </a:ext>
            </a:extLst>
          </p:cNvPr>
          <p:cNvSpPr/>
          <p:nvPr/>
        </p:nvSpPr>
        <p:spPr>
          <a:xfrm>
            <a:off x="1343090" y="2209428"/>
            <a:ext cx="6678488" cy="2503891"/>
          </a:xfrm>
          <a:prstGeom prst="rect">
            <a:avLst/>
          </a:prstGeom>
        </p:spPr>
        <p:txBody>
          <a:bodyPr wrap="square">
            <a:spAutoFit/>
          </a:bodyPr>
          <a:lstStyle/>
          <a:p>
            <a:pPr indent="304800" algn="just">
              <a:lnSpc>
                <a:spcPts val="3200"/>
              </a:lnSpc>
              <a:spcAft>
                <a:spcPts val="0"/>
              </a:spcAft>
            </a:pPr>
            <a:r>
              <a:rPr lang="zh-CN" altLang="zh-CN" sz="2400" b="1"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迂回运输有一定复杂性，不能简单处</a:t>
            </a:r>
            <a:r>
              <a:rPr lang="zh-CN" altLang="zh-CN" sz="2400" b="1" kern="100" dirty="0" smtClean="0">
                <a:solidFill>
                  <a:srgbClr val="0000FF"/>
                </a:solidFill>
                <a:latin typeface="宋体" panose="02010600030101010101" pitchFamily="2" charset="-122"/>
                <a:ea typeface="宋体" panose="02010600030101010101" pitchFamily="2" charset="-122"/>
                <a:cs typeface="Times New Roman" panose="02020603050405020304" pitchFamily="18" charset="0"/>
              </a:rPr>
              <a:t>之</a:t>
            </a:r>
            <a:endParaRPr lang="en-US" altLang="zh-CN" sz="24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32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当</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计</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划不周、地理不熟、组织不当而发生的迂回，才属于不合理运</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输</a:t>
            </a:r>
            <a:endParaRPr lang="en-US" altLang="zh-CN" sz="24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32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、若</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最短距离有交通阻塞、道路情况不好或有对噪音、排气等特殊限制而不能使用时发生的迂回．不能称不合理运输。 </a:t>
            </a:r>
            <a:endParaRPr lang="zh-CN" altLang="zh-CN" sz="24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14" name="双波形 13">
            <a:extLst>
              <a:ext uri="{FF2B5EF4-FFF2-40B4-BE49-F238E27FC236}">
                <a16:creationId xmlns="" xmlns:a16="http://schemas.microsoft.com/office/drawing/2014/main" id="{132C5DD8-C3DA-4790-93BA-8B4782B768BE}"/>
              </a:ext>
            </a:extLst>
          </p:cNvPr>
          <p:cNvSpPr/>
          <p:nvPr/>
        </p:nvSpPr>
        <p:spPr>
          <a:xfrm>
            <a:off x="1043608" y="1777380"/>
            <a:ext cx="7416824" cy="3240360"/>
          </a:xfrm>
          <a:prstGeom prst="doubleWave">
            <a:avLst/>
          </a:prstGeom>
          <a:noFill/>
          <a:ln>
            <a:solidFill>
              <a:srgbClr val="FFFF00"/>
            </a:solidFill>
          </a:ln>
          <a:effectLst>
            <a:outerShdw blurRad="50800" dist="50800" dir="5400000" algn="ctr" rotWithShape="0">
              <a:srgbClr val="6699FF"/>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052835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1026817"/>
            <a:ext cx="914400" cy="914400"/>
          </a:xfrm>
          <a:prstGeom prst="rect">
            <a:avLst/>
          </a:prstGeom>
        </p:spPr>
      </p:pic>
      <p:sp>
        <p:nvSpPr>
          <p:cNvPr id="3" name="矩形 2">
            <a:extLst>
              <a:ext uri="{FF2B5EF4-FFF2-40B4-BE49-F238E27FC236}">
                <a16:creationId xmlns="" xmlns:a16="http://schemas.microsoft.com/office/drawing/2014/main" id="{8EB2C802-402B-41AF-92F1-2F5AEA98261C}"/>
              </a:ext>
            </a:extLst>
          </p:cNvPr>
          <p:cNvSpPr/>
          <p:nvPr/>
        </p:nvSpPr>
        <p:spPr>
          <a:xfrm>
            <a:off x="1907704" y="477168"/>
            <a:ext cx="6552728" cy="2308324"/>
          </a:xfrm>
          <a:prstGeom prst="rect">
            <a:avLst/>
          </a:prstGeom>
        </p:spPr>
        <p:txBody>
          <a:bodyPr wrap="square">
            <a:spAutoFit/>
          </a:bodyPr>
          <a:lstStyle/>
          <a:p>
            <a:pPr>
              <a:lnSpc>
                <a:spcPct val="150000"/>
              </a:lnSpc>
            </a:pPr>
            <a:r>
              <a:rPr lang="zh-CN" altLang="zh-CN" sz="2400" dirty="0">
                <a:latin typeface="宋体" panose="02010600030101010101" pitchFamily="2" charset="-122"/>
                <a:ea typeface="宋体" panose="02010600030101010101" pitchFamily="2" charset="-122"/>
              </a:rPr>
              <a:t>调运物资舍近求远，近处有资源不调而从远处调，这就造成可采取近程运输而未采取，拉长了货物运距的浪费现象</a:t>
            </a:r>
            <a:r>
              <a:rPr lang="zh-CN" altLang="en-US" sz="2400" dirty="0">
                <a:latin typeface="宋体" panose="02010600030101010101" pitchFamily="2" charset="-122"/>
                <a:ea typeface="宋体" panose="02010600030101010101" pitchFamily="2" charset="-122"/>
              </a:rPr>
              <a:t>为</a:t>
            </a:r>
            <a:r>
              <a:rPr lang="zh-CN" altLang="en-US" sz="2400" b="1" dirty="0">
                <a:solidFill>
                  <a:srgbClr val="FF00FF"/>
                </a:solidFill>
                <a:latin typeface="宋体" panose="02010600030101010101" pitchFamily="2" charset="-122"/>
                <a:ea typeface="宋体" panose="02010600030101010101" pitchFamily="2" charset="-122"/>
              </a:rPr>
              <a:t>过远运输</a:t>
            </a:r>
            <a:r>
              <a:rPr lang="zh-CN" altLang="zh-CN" sz="2400" dirty="0">
                <a:latin typeface="宋体" panose="02010600030101010101" pitchFamily="2" charset="-122"/>
                <a:ea typeface="宋体" panose="02010600030101010101" pitchFamily="2" charset="-122"/>
              </a:rPr>
              <a:t>。</a:t>
            </a:r>
          </a:p>
          <a:p>
            <a:pPr>
              <a:lnSpc>
                <a:spcPct val="150000"/>
              </a:lnSpc>
            </a:pPr>
            <a:r>
              <a:rPr lang="en-US" altLang="zh-CN" sz="2400" dirty="0">
                <a:latin typeface="宋体" panose="02010600030101010101" pitchFamily="2" charset="-122"/>
                <a:ea typeface="宋体" panose="02010600030101010101" pitchFamily="2" charset="-122"/>
              </a:rPr>
              <a:t> </a:t>
            </a:r>
          </a:p>
        </p:txBody>
      </p:sp>
      <p:grpSp>
        <p:nvGrpSpPr>
          <p:cNvPr id="6" name="Group 3"/>
          <p:cNvGrpSpPr>
            <a:grpSpLocks/>
          </p:cNvGrpSpPr>
          <p:nvPr/>
        </p:nvGrpSpPr>
        <p:grpSpPr bwMode="auto">
          <a:xfrm>
            <a:off x="1907704" y="2641476"/>
            <a:ext cx="6120680" cy="2448322"/>
            <a:chOff x="0" y="0"/>
            <a:chExt cx="3583" cy="2812"/>
          </a:xfrm>
        </p:grpSpPr>
        <p:sp>
          <p:nvSpPr>
            <p:cNvPr id="7" name="Rectangle 5"/>
            <p:cNvSpPr>
              <a:spLocks noChangeArrowheads="1"/>
            </p:cNvSpPr>
            <p:nvPr/>
          </p:nvSpPr>
          <p:spPr bwMode="auto">
            <a:xfrm>
              <a:off x="0" y="0"/>
              <a:ext cx="3583" cy="2812"/>
            </a:xfrm>
            <a:prstGeom prst="rect">
              <a:avLst/>
            </a:prstGeom>
            <a:solidFill>
              <a:srgbClr val="FFCC00"/>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8" name="Oval 6"/>
            <p:cNvSpPr>
              <a:spLocks noChangeArrowheads="1"/>
            </p:cNvSpPr>
            <p:nvPr/>
          </p:nvSpPr>
          <p:spPr bwMode="auto">
            <a:xfrm>
              <a:off x="635" y="227"/>
              <a:ext cx="318" cy="319"/>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9" name="Oval 7"/>
            <p:cNvSpPr>
              <a:spLocks noChangeArrowheads="1"/>
            </p:cNvSpPr>
            <p:nvPr/>
          </p:nvSpPr>
          <p:spPr bwMode="auto">
            <a:xfrm>
              <a:off x="2404" y="227"/>
              <a:ext cx="318" cy="319"/>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10" name="Rectangle 8"/>
            <p:cNvSpPr>
              <a:spLocks noChangeArrowheads="1"/>
            </p:cNvSpPr>
            <p:nvPr/>
          </p:nvSpPr>
          <p:spPr bwMode="auto">
            <a:xfrm>
              <a:off x="680" y="1497"/>
              <a:ext cx="273" cy="455"/>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11" name="Rectangle 9"/>
            <p:cNvSpPr>
              <a:spLocks noChangeArrowheads="1"/>
            </p:cNvSpPr>
            <p:nvPr/>
          </p:nvSpPr>
          <p:spPr bwMode="auto">
            <a:xfrm>
              <a:off x="2404" y="2133"/>
              <a:ext cx="273" cy="455"/>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12" name="Line 10"/>
            <p:cNvSpPr>
              <a:spLocks noChangeShapeType="1"/>
            </p:cNvSpPr>
            <p:nvPr/>
          </p:nvSpPr>
          <p:spPr bwMode="auto">
            <a:xfrm>
              <a:off x="2540" y="544"/>
              <a:ext cx="0" cy="1588"/>
            </a:xfrm>
            <a:prstGeom prst="line">
              <a:avLst/>
            </a:prstGeom>
            <a:noFill/>
            <a:ln w="9525">
              <a:solidFill>
                <a:srgbClr val="000000"/>
              </a:solidFill>
              <a:round/>
              <a:headEnd/>
              <a:tailEnd/>
            </a:ln>
          </p:spPr>
          <p:txBody>
            <a:bodyPr/>
            <a:lstStyle/>
            <a:p>
              <a:pPr fontAlgn="auto">
                <a:spcBef>
                  <a:spcPts val="0"/>
                </a:spcBef>
                <a:spcAft>
                  <a:spcPts val="0"/>
                </a:spcAft>
                <a:defRPr/>
              </a:pPr>
              <a:endParaRPr lang="zh-CN" altLang="en-US" kern="0">
                <a:solidFill>
                  <a:sysClr val="windowText" lastClr="000000"/>
                </a:solidFill>
              </a:endParaRPr>
            </a:p>
          </p:txBody>
        </p:sp>
        <p:sp>
          <p:nvSpPr>
            <p:cNvPr id="13" name="Line 11"/>
            <p:cNvSpPr>
              <a:spLocks noChangeShapeType="1"/>
            </p:cNvSpPr>
            <p:nvPr/>
          </p:nvSpPr>
          <p:spPr bwMode="auto">
            <a:xfrm flipH="1">
              <a:off x="953" y="454"/>
              <a:ext cx="1451" cy="1224"/>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zh-CN" altLang="en-US" kern="0">
                <a:solidFill>
                  <a:sysClr val="windowText" lastClr="000000"/>
                </a:solidFill>
              </a:endParaRPr>
            </a:p>
          </p:txBody>
        </p:sp>
        <p:sp>
          <p:nvSpPr>
            <p:cNvPr id="14" name="Line 12"/>
            <p:cNvSpPr>
              <a:spLocks noChangeShapeType="1"/>
            </p:cNvSpPr>
            <p:nvPr/>
          </p:nvSpPr>
          <p:spPr bwMode="auto">
            <a:xfrm>
              <a:off x="907" y="498"/>
              <a:ext cx="1498" cy="1634"/>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zh-CN" altLang="en-US" kern="0">
                <a:solidFill>
                  <a:sysClr val="windowText" lastClr="000000"/>
                </a:solidFill>
              </a:endParaRPr>
            </a:p>
          </p:txBody>
        </p:sp>
        <p:sp>
          <p:nvSpPr>
            <p:cNvPr id="15" name="Line 13"/>
            <p:cNvSpPr>
              <a:spLocks noChangeShapeType="1"/>
            </p:cNvSpPr>
            <p:nvPr/>
          </p:nvSpPr>
          <p:spPr bwMode="auto">
            <a:xfrm>
              <a:off x="816" y="544"/>
              <a:ext cx="0" cy="952"/>
            </a:xfrm>
            <a:prstGeom prst="line">
              <a:avLst/>
            </a:prstGeom>
            <a:noFill/>
            <a:ln w="9525">
              <a:solidFill>
                <a:srgbClr val="000000"/>
              </a:solidFill>
              <a:round/>
              <a:headEnd/>
              <a:tailEnd/>
            </a:ln>
          </p:spPr>
          <p:txBody>
            <a:bodyPr/>
            <a:lstStyle/>
            <a:p>
              <a:pPr fontAlgn="auto">
                <a:spcBef>
                  <a:spcPts val="0"/>
                </a:spcBef>
                <a:spcAft>
                  <a:spcPts val="0"/>
                </a:spcAft>
                <a:defRPr/>
              </a:pPr>
              <a:endParaRPr lang="zh-CN" altLang="en-US" kern="0">
                <a:solidFill>
                  <a:sysClr val="windowText" lastClr="000000"/>
                </a:solidFill>
              </a:endParaRPr>
            </a:p>
          </p:txBody>
        </p:sp>
        <p:sp>
          <p:nvSpPr>
            <p:cNvPr id="16" name="Text Box 14"/>
            <p:cNvSpPr txBox="1">
              <a:spLocks noChangeArrowheads="1"/>
            </p:cNvSpPr>
            <p:nvPr/>
          </p:nvSpPr>
          <p:spPr bwMode="auto">
            <a:xfrm>
              <a:off x="2631" y="1134"/>
              <a:ext cx="771" cy="361"/>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kern="0">
                  <a:solidFill>
                    <a:srgbClr val="3119DF"/>
                  </a:solidFill>
                  <a:effectLst>
                    <a:outerShdw blurRad="38100" dist="38100" dir="2700000" algn="tl">
                      <a:srgbClr val="C0C0C0"/>
                    </a:outerShdw>
                  </a:effectLst>
                  <a:latin typeface="Times New Roman" pitchFamily="18" charset="0"/>
                </a:rPr>
                <a:t>300km</a:t>
              </a:r>
            </a:p>
          </p:txBody>
        </p:sp>
        <p:sp>
          <p:nvSpPr>
            <p:cNvPr id="17" name="Text Box 15"/>
            <p:cNvSpPr txBox="1">
              <a:spLocks noChangeArrowheads="1"/>
            </p:cNvSpPr>
            <p:nvPr/>
          </p:nvSpPr>
          <p:spPr bwMode="auto">
            <a:xfrm>
              <a:off x="1315" y="454"/>
              <a:ext cx="771" cy="361"/>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kern="0">
                  <a:solidFill>
                    <a:srgbClr val="3119DF"/>
                  </a:solidFill>
                  <a:effectLst>
                    <a:outerShdw blurRad="38100" dist="38100" dir="2700000" algn="tl">
                      <a:srgbClr val="C0C0C0"/>
                    </a:outerShdw>
                  </a:effectLst>
                  <a:latin typeface="Times New Roman" pitchFamily="18" charset="0"/>
                </a:rPr>
                <a:t>400km</a:t>
              </a:r>
            </a:p>
          </p:txBody>
        </p:sp>
        <p:sp>
          <p:nvSpPr>
            <p:cNvPr id="18" name="Text Box 16"/>
            <p:cNvSpPr txBox="1">
              <a:spLocks noChangeArrowheads="1"/>
            </p:cNvSpPr>
            <p:nvPr/>
          </p:nvSpPr>
          <p:spPr bwMode="auto">
            <a:xfrm>
              <a:off x="1270" y="1769"/>
              <a:ext cx="771" cy="361"/>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kern="0">
                  <a:solidFill>
                    <a:srgbClr val="3119DF"/>
                  </a:solidFill>
                  <a:effectLst>
                    <a:outerShdw blurRad="38100" dist="38100" dir="2700000" algn="tl">
                      <a:srgbClr val="C0C0C0"/>
                    </a:outerShdw>
                  </a:effectLst>
                  <a:latin typeface="Times New Roman" pitchFamily="18" charset="0"/>
                </a:rPr>
                <a:t>500km</a:t>
              </a:r>
            </a:p>
          </p:txBody>
        </p:sp>
        <p:sp>
          <p:nvSpPr>
            <p:cNvPr id="19" name="Text Box 17"/>
            <p:cNvSpPr txBox="1">
              <a:spLocks noChangeArrowheads="1"/>
            </p:cNvSpPr>
            <p:nvPr/>
          </p:nvSpPr>
          <p:spPr bwMode="auto">
            <a:xfrm>
              <a:off x="45" y="862"/>
              <a:ext cx="725" cy="361"/>
            </a:xfrm>
            <a:prstGeom prst="rect">
              <a:avLst/>
            </a:prstGeom>
            <a:noFill/>
            <a:ln w="9525">
              <a:noFill/>
              <a:miter lim="800000"/>
              <a:headEnd/>
              <a:tailEnd/>
            </a:ln>
          </p:spPr>
          <p:txBody>
            <a:bodyPr>
              <a:spAutoFit/>
            </a:bodyPr>
            <a:lstStyle/>
            <a:p>
              <a:pPr fontAlgn="auto">
                <a:spcBef>
                  <a:spcPct val="50000"/>
                </a:spcBef>
                <a:spcAft>
                  <a:spcPts val="0"/>
                </a:spcAft>
                <a:defRPr/>
              </a:pPr>
              <a:r>
                <a:rPr lang="en-US" sz="2400" b="1" kern="0">
                  <a:solidFill>
                    <a:srgbClr val="3119DF"/>
                  </a:solidFill>
                  <a:effectLst>
                    <a:outerShdw blurRad="38100" dist="38100" dir="2700000" algn="tl">
                      <a:srgbClr val="C0C0C0"/>
                    </a:outerShdw>
                  </a:effectLst>
                  <a:latin typeface="Times New Roman" pitchFamily="18" charset="0"/>
                </a:rPr>
                <a:t>200km</a:t>
              </a:r>
            </a:p>
          </p:txBody>
        </p:sp>
        <p:sp>
          <p:nvSpPr>
            <p:cNvPr id="20" name="Text Box 18"/>
            <p:cNvSpPr txBox="1">
              <a:spLocks noChangeArrowheads="1"/>
            </p:cNvSpPr>
            <p:nvPr/>
          </p:nvSpPr>
          <p:spPr bwMode="auto">
            <a:xfrm>
              <a:off x="998" y="181"/>
              <a:ext cx="407" cy="36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b="1" kern="0">
                  <a:solidFill>
                    <a:srgbClr val="3119DF"/>
                  </a:solidFill>
                  <a:effectLst>
                    <a:outerShdw blurRad="38100" dist="38100" dir="2700000" algn="tl">
                      <a:srgbClr val="C0C0C0"/>
                    </a:outerShdw>
                  </a:effectLst>
                  <a:latin typeface="Times New Roman" pitchFamily="18" charset="0"/>
                </a:rPr>
                <a:t>甲</a:t>
              </a:r>
            </a:p>
          </p:txBody>
        </p:sp>
        <p:sp>
          <p:nvSpPr>
            <p:cNvPr id="21" name="Text Box 19"/>
            <p:cNvSpPr txBox="1">
              <a:spLocks noChangeArrowheads="1"/>
            </p:cNvSpPr>
            <p:nvPr/>
          </p:nvSpPr>
          <p:spPr bwMode="auto">
            <a:xfrm>
              <a:off x="2812" y="181"/>
              <a:ext cx="408" cy="36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b="1" kern="0">
                  <a:solidFill>
                    <a:srgbClr val="3119DF"/>
                  </a:solidFill>
                  <a:effectLst>
                    <a:outerShdw blurRad="38100" dist="38100" dir="2700000" algn="tl">
                      <a:srgbClr val="C0C0C0"/>
                    </a:outerShdw>
                  </a:effectLst>
                  <a:latin typeface="Times New Roman" pitchFamily="18" charset="0"/>
                </a:rPr>
                <a:t>乙</a:t>
              </a:r>
            </a:p>
          </p:txBody>
        </p:sp>
        <p:sp>
          <p:nvSpPr>
            <p:cNvPr id="22" name="Text Box 20"/>
            <p:cNvSpPr txBox="1">
              <a:spLocks noChangeArrowheads="1"/>
            </p:cNvSpPr>
            <p:nvPr/>
          </p:nvSpPr>
          <p:spPr bwMode="auto">
            <a:xfrm>
              <a:off x="635" y="2041"/>
              <a:ext cx="411" cy="36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b="1" kern="0">
                  <a:solidFill>
                    <a:srgbClr val="3119DF"/>
                  </a:solidFill>
                  <a:effectLst>
                    <a:outerShdw blurRad="38100" dist="38100" dir="2700000" algn="tl">
                      <a:srgbClr val="C0C0C0"/>
                    </a:outerShdw>
                  </a:effectLst>
                  <a:latin typeface="Times New Roman" pitchFamily="18" charset="0"/>
                </a:rPr>
                <a:t>丙</a:t>
              </a:r>
            </a:p>
          </p:txBody>
        </p:sp>
        <p:sp>
          <p:nvSpPr>
            <p:cNvPr id="23" name="Text Box 21"/>
            <p:cNvSpPr txBox="1">
              <a:spLocks noChangeArrowheads="1"/>
            </p:cNvSpPr>
            <p:nvPr/>
          </p:nvSpPr>
          <p:spPr bwMode="auto">
            <a:xfrm>
              <a:off x="2812" y="2268"/>
              <a:ext cx="408" cy="36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b="1" kern="0">
                  <a:solidFill>
                    <a:srgbClr val="3119DF"/>
                  </a:solidFill>
                  <a:effectLst>
                    <a:outerShdw blurRad="38100" dist="38100" dir="2700000" algn="tl">
                      <a:srgbClr val="C0C0C0"/>
                    </a:outerShdw>
                  </a:effectLst>
                  <a:latin typeface="Times New Roman" pitchFamily="18" charset="0"/>
                </a:rPr>
                <a:t>丁</a:t>
              </a:r>
            </a:p>
          </p:txBody>
        </p:sp>
      </p:grpSp>
    </p:spTree>
    <p:extLst>
      <p:ext uri="{BB962C8B-B14F-4D97-AF65-F5344CB8AC3E}">
        <p14:creationId xmlns="" xmlns:p14="http://schemas.microsoft.com/office/powerpoint/2010/main" val="1441426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1026817"/>
            <a:ext cx="914400" cy="914400"/>
          </a:xfrm>
          <a:prstGeom prst="rect">
            <a:avLst/>
          </a:prstGeom>
        </p:spPr>
      </p:pic>
      <p:sp>
        <p:nvSpPr>
          <p:cNvPr id="3" name="矩形 2">
            <a:extLst>
              <a:ext uri="{FF2B5EF4-FFF2-40B4-BE49-F238E27FC236}">
                <a16:creationId xmlns="" xmlns:a16="http://schemas.microsoft.com/office/drawing/2014/main" id="{8EB2C802-402B-41AF-92F1-2F5AEA98261C}"/>
              </a:ext>
            </a:extLst>
          </p:cNvPr>
          <p:cNvSpPr/>
          <p:nvPr/>
        </p:nvSpPr>
        <p:spPr>
          <a:xfrm>
            <a:off x="1907704" y="553244"/>
            <a:ext cx="6552728" cy="2221762"/>
          </a:xfrm>
          <a:prstGeom prst="rect">
            <a:avLst/>
          </a:prstGeom>
        </p:spPr>
        <p:txBody>
          <a:bodyPr wrap="square">
            <a:spAutoFit/>
          </a:bodyPr>
          <a:lstStyle/>
          <a:p>
            <a:pPr>
              <a:lnSpc>
                <a:spcPct val="150000"/>
              </a:lnSpc>
              <a:spcAft>
                <a:spcPts val="0"/>
              </a:spcAft>
            </a:pPr>
            <a:r>
              <a:rPr lang="zh-CN" altLang="zh-CN" sz="2400" b="1" kern="100" dirty="0"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重复运输 </a:t>
            </a:r>
            <a:r>
              <a:rPr lang="en-US" altLang="zh-CN" sz="2400"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是增加了非必要的中间环节，这就延缓了流通速度，增加了费用</a:t>
            </a:r>
            <a:r>
              <a:rPr lang="zh-CN" altLang="en-US" sz="2400" kern="100" dirty="0" smtClean="0">
                <a:latin typeface="Calibri" panose="020F0502020204030204" pitchFamily="34" charset="0"/>
                <a:ea typeface="宋体" panose="02010600030101010101" pitchFamily="2" charset="-122"/>
                <a:cs typeface="Times New Roman" panose="02020603050405020304" pitchFamily="18" charset="0"/>
              </a:rPr>
              <a:t>，增大了货损率</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，增大了货损。</a:t>
            </a:r>
            <a:r>
              <a:rPr lang="en-US" altLang="zh-CN" sz="2400" kern="100" dirty="0" smtClean="0">
                <a:latin typeface="Calibri" panose="020F0502020204030204" pitchFamily="34" charset="0"/>
                <a:ea typeface="宋体" panose="02010600030101010101" pitchFamily="2" charset="-122"/>
                <a:cs typeface="Times New Roman" panose="02020603050405020304" pitchFamily="18" charset="0"/>
              </a:rPr>
              <a:t> </a:t>
            </a:r>
            <a:endParaRPr lang="zh-CN" altLang="zh-CN" sz="2400" dirty="0">
              <a:latin typeface="宋体" panose="02010600030101010101" pitchFamily="2" charset="-122"/>
              <a:ea typeface="宋体" panose="02010600030101010101" pitchFamily="2" charset="-122"/>
            </a:endParaRPr>
          </a:p>
          <a:p>
            <a:pPr>
              <a:lnSpc>
                <a:spcPct val="150000"/>
              </a:lnSpc>
            </a:pPr>
            <a:r>
              <a:rPr lang="en-US" altLang="zh-CN" sz="2400" dirty="0">
                <a:latin typeface="宋体" panose="02010600030101010101" pitchFamily="2" charset="-122"/>
                <a:ea typeface="宋体" panose="02010600030101010101" pitchFamily="2" charset="-122"/>
              </a:rPr>
              <a:t> </a:t>
            </a:r>
          </a:p>
        </p:txBody>
      </p:sp>
      <p:grpSp>
        <p:nvGrpSpPr>
          <p:cNvPr id="24" name="Group 3"/>
          <p:cNvGrpSpPr>
            <a:grpSpLocks/>
          </p:cNvGrpSpPr>
          <p:nvPr/>
        </p:nvGrpSpPr>
        <p:grpSpPr bwMode="auto">
          <a:xfrm>
            <a:off x="1397000" y="2281435"/>
            <a:ext cx="6487368" cy="2962077"/>
            <a:chOff x="0" y="0"/>
            <a:chExt cx="3719" cy="2041"/>
          </a:xfrm>
        </p:grpSpPr>
        <p:sp>
          <p:nvSpPr>
            <p:cNvPr id="25" name="Rectangle 2"/>
            <p:cNvSpPr>
              <a:spLocks noChangeArrowheads="1"/>
            </p:cNvSpPr>
            <p:nvPr/>
          </p:nvSpPr>
          <p:spPr bwMode="auto">
            <a:xfrm>
              <a:off x="0" y="0"/>
              <a:ext cx="3719" cy="2041"/>
            </a:xfrm>
            <a:prstGeom prst="rect">
              <a:avLst/>
            </a:prstGeom>
            <a:solidFill>
              <a:srgbClr val="FFCC00"/>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26" name="Oval 4"/>
            <p:cNvSpPr>
              <a:spLocks noChangeArrowheads="1"/>
            </p:cNvSpPr>
            <p:nvPr/>
          </p:nvSpPr>
          <p:spPr bwMode="auto">
            <a:xfrm>
              <a:off x="378" y="688"/>
              <a:ext cx="406" cy="408"/>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27" name="Rectangle 5"/>
            <p:cNvSpPr>
              <a:spLocks noChangeArrowheads="1"/>
            </p:cNvSpPr>
            <p:nvPr/>
          </p:nvSpPr>
          <p:spPr bwMode="auto">
            <a:xfrm>
              <a:off x="1648" y="597"/>
              <a:ext cx="361" cy="590"/>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28" name="Rectangle 6"/>
            <p:cNvSpPr>
              <a:spLocks noChangeArrowheads="1"/>
            </p:cNvSpPr>
            <p:nvPr/>
          </p:nvSpPr>
          <p:spPr bwMode="auto">
            <a:xfrm>
              <a:off x="2827" y="597"/>
              <a:ext cx="363" cy="590"/>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zh-CN" altLang="en-US" sz="2400" kern="0">
                <a:solidFill>
                  <a:sysClr val="windowText" lastClr="000000"/>
                </a:solidFill>
                <a:latin typeface="Times New Roman" pitchFamily="18" charset="0"/>
              </a:endParaRPr>
            </a:p>
          </p:txBody>
        </p:sp>
        <p:sp>
          <p:nvSpPr>
            <p:cNvPr id="29" name="Line 7"/>
            <p:cNvSpPr>
              <a:spLocks noChangeShapeType="1"/>
            </p:cNvSpPr>
            <p:nvPr/>
          </p:nvSpPr>
          <p:spPr bwMode="auto">
            <a:xfrm>
              <a:off x="786" y="869"/>
              <a:ext cx="864" cy="0"/>
            </a:xfrm>
            <a:prstGeom prst="line">
              <a:avLst/>
            </a:prstGeom>
            <a:noFill/>
            <a:ln w="9525">
              <a:solidFill>
                <a:srgbClr val="000000"/>
              </a:solidFill>
              <a:round/>
              <a:headEnd/>
              <a:tailEnd/>
            </a:ln>
          </p:spPr>
          <p:txBody>
            <a:bodyPr/>
            <a:lstStyle/>
            <a:p>
              <a:pPr fontAlgn="auto">
                <a:spcBef>
                  <a:spcPts val="0"/>
                </a:spcBef>
                <a:spcAft>
                  <a:spcPts val="0"/>
                </a:spcAft>
                <a:defRPr/>
              </a:pPr>
              <a:endParaRPr lang="zh-CN" altLang="en-US" kern="0">
                <a:solidFill>
                  <a:sysClr val="windowText" lastClr="000000"/>
                </a:solidFill>
              </a:endParaRPr>
            </a:p>
          </p:txBody>
        </p:sp>
        <p:sp>
          <p:nvSpPr>
            <p:cNvPr id="30" name="Line 8"/>
            <p:cNvSpPr>
              <a:spLocks noChangeShapeType="1"/>
            </p:cNvSpPr>
            <p:nvPr/>
          </p:nvSpPr>
          <p:spPr bwMode="auto">
            <a:xfrm>
              <a:off x="2011" y="869"/>
              <a:ext cx="816" cy="0"/>
            </a:xfrm>
            <a:prstGeom prst="line">
              <a:avLst/>
            </a:prstGeom>
            <a:noFill/>
            <a:ln w="9525">
              <a:solidFill>
                <a:srgbClr val="000000"/>
              </a:solidFill>
              <a:round/>
              <a:headEnd/>
              <a:tailEnd/>
            </a:ln>
          </p:spPr>
          <p:txBody>
            <a:bodyPr/>
            <a:lstStyle/>
            <a:p>
              <a:pPr fontAlgn="auto">
                <a:spcBef>
                  <a:spcPts val="0"/>
                </a:spcBef>
                <a:spcAft>
                  <a:spcPts val="0"/>
                </a:spcAft>
                <a:defRPr/>
              </a:pPr>
              <a:endParaRPr lang="zh-CN" altLang="en-US" kern="0">
                <a:solidFill>
                  <a:sysClr val="windowText" lastClr="000000"/>
                </a:solidFill>
              </a:endParaRPr>
            </a:p>
          </p:txBody>
        </p:sp>
        <p:sp>
          <p:nvSpPr>
            <p:cNvPr id="31" name="Line 9"/>
            <p:cNvSpPr>
              <a:spLocks noChangeShapeType="1"/>
            </p:cNvSpPr>
            <p:nvPr/>
          </p:nvSpPr>
          <p:spPr bwMode="auto">
            <a:xfrm>
              <a:off x="559" y="1459"/>
              <a:ext cx="1134" cy="0"/>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zh-CN" altLang="en-US" kern="0">
                <a:solidFill>
                  <a:sysClr val="windowText" lastClr="000000"/>
                </a:solidFill>
              </a:endParaRPr>
            </a:p>
          </p:txBody>
        </p:sp>
        <p:sp>
          <p:nvSpPr>
            <p:cNvPr id="32" name="Line 10"/>
            <p:cNvSpPr>
              <a:spLocks noChangeShapeType="1"/>
            </p:cNvSpPr>
            <p:nvPr/>
          </p:nvSpPr>
          <p:spPr bwMode="auto">
            <a:xfrm>
              <a:off x="1875" y="1459"/>
              <a:ext cx="1134" cy="0"/>
            </a:xfrm>
            <a:prstGeom prst="line">
              <a:avLst/>
            </a:prstGeom>
            <a:noFill/>
            <a:ln w="9525">
              <a:solidFill>
                <a:srgbClr val="000000"/>
              </a:solidFill>
              <a:round/>
              <a:headEnd/>
              <a:tailEnd type="triangle" w="med" len="med"/>
            </a:ln>
          </p:spPr>
          <p:txBody>
            <a:bodyPr/>
            <a:lstStyle/>
            <a:p>
              <a:pPr fontAlgn="auto">
                <a:spcBef>
                  <a:spcPts val="0"/>
                </a:spcBef>
                <a:spcAft>
                  <a:spcPts val="0"/>
                </a:spcAft>
                <a:defRPr/>
              </a:pPr>
              <a:endParaRPr lang="zh-CN" altLang="en-US" kern="0">
                <a:solidFill>
                  <a:sysClr val="windowText" lastClr="000000"/>
                </a:solidFill>
              </a:endParaRPr>
            </a:p>
          </p:txBody>
        </p:sp>
        <p:sp>
          <p:nvSpPr>
            <p:cNvPr id="33" name="Text Box 11"/>
            <p:cNvSpPr txBox="1">
              <a:spLocks noChangeArrowheads="1"/>
            </p:cNvSpPr>
            <p:nvPr/>
          </p:nvSpPr>
          <p:spPr bwMode="auto">
            <a:xfrm>
              <a:off x="378" y="144"/>
              <a:ext cx="406" cy="29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kern="0">
                  <a:solidFill>
                    <a:sysClr val="windowText" lastClr="000000"/>
                  </a:solidFill>
                  <a:latin typeface="Times New Roman" pitchFamily="18" charset="0"/>
                </a:rPr>
                <a:t>甲</a:t>
              </a:r>
            </a:p>
          </p:txBody>
        </p:sp>
        <p:sp>
          <p:nvSpPr>
            <p:cNvPr id="34" name="Text Box 12"/>
            <p:cNvSpPr txBox="1">
              <a:spLocks noChangeArrowheads="1"/>
            </p:cNvSpPr>
            <p:nvPr/>
          </p:nvSpPr>
          <p:spPr bwMode="auto">
            <a:xfrm>
              <a:off x="1602" y="189"/>
              <a:ext cx="408" cy="29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kern="0">
                  <a:solidFill>
                    <a:sysClr val="windowText" lastClr="000000"/>
                  </a:solidFill>
                  <a:latin typeface="Times New Roman" pitchFamily="18" charset="0"/>
                </a:rPr>
                <a:t>乙</a:t>
              </a:r>
            </a:p>
          </p:txBody>
        </p:sp>
        <p:sp>
          <p:nvSpPr>
            <p:cNvPr id="35" name="Text Box 13"/>
            <p:cNvSpPr txBox="1">
              <a:spLocks noChangeArrowheads="1"/>
            </p:cNvSpPr>
            <p:nvPr/>
          </p:nvSpPr>
          <p:spPr bwMode="auto">
            <a:xfrm>
              <a:off x="2782" y="189"/>
              <a:ext cx="408" cy="291"/>
            </a:xfrm>
            <a:prstGeom prst="rect">
              <a:avLst/>
            </a:prstGeom>
            <a:noFill/>
            <a:ln w="9525">
              <a:noFill/>
              <a:miter lim="800000"/>
              <a:headEnd/>
              <a:tailEnd/>
            </a:ln>
          </p:spPr>
          <p:txBody>
            <a:bodyPr>
              <a:spAutoFit/>
            </a:bodyPr>
            <a:lstStyle/>
            <a:p>
              <a:pPr fontAlgn="auto">
                <a:spcBef>
                  <a:spcPct val="50000"/>
                </a:spcBef>
                <a:spcAft>
                  <a:spcPts val="0"/>
                </a:spcAft>
                <a:defRPr/>
              </a:pPr>
              <a:r>
                <a:rPr lang="zh-CN" altLang="en-US" sz="2400" kern="0">
                  <a:solidFill>
                    <a:sysClr val="windowText" lastClr="000000"/>
                  </a:solidFill>
                  <a:latin typeface="Times New Roman" pitchFamily="18" charset="0"/>
                </a:rPr>
                <a:t>丙</a:t>
              </a:r>
            </a:p>
          </p:txBody>
        </p:sp>
      </p:grpSp>
    </p:spTree>
    <p:extLst>
      <p:ext uri="{BB962C8B-B14F-4D97-AF65-F5344CB8AC3E}">
        <p14:creationId xmlns="" xmlns:p14="http://schemas.microsoft.com/office/powerpoint/2010/main" val="1441426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55576" y="1026817"/>
            <a:ext cx="914400" cy="914400"/>
          </a:xfrm>
          <a:prstGeom prst="rect">
            <a:avLst/>
          </a:prstGeom>
        </p:spPr>
      </p:pic>
      <p:sp>
        <p:nvSpPr>
          <p:cNvPr id="3" name="矩形 2">
            <a:extLst>
              <a:ext uri="{FF2B5EF4-FFF2-40B4-BE49-F238E27FC236}">
                <a16:creationId xmlns="" xmlns:a16="http://schemas.microsoft.com/office/drawing/2014/main" id="{8EB2C802-402B-41AF-92F1-2F5AEA98261C}"/>
              </a:ext>
            </a:extLst>
          </p:cNvPr>
          <p:cNvSpPr/>
          <p:nvPr/>
        </p:nvSpPr>
        <p:spPr>
          <a:xfrm>
            <a:off x="1907704" y="671126"/>
            <a:ext cx="6552728" cy="3329758"/>
          </a:xfrm>
          <a:prstGeom prst="rect">
            <a:avLst/>
          </a:prstGeom>
        </p:spPr>
        <p:txBody>
          <a:bodyPr wrap="square">
            <a:spAutoFit/>
          </a:bodyPr>
          <a:lstStyle/>
          <a:p>
            <a:pPr>
              <a:lnSpc>
                <a:spcPct val="150000"/>
              </a:lnSpc>
              <a:spcAft>
                <a:spcPts val="0"/>
              </a:spcAft>
            </a:pPr>
            <a:r>
              <a:rPr lang="zh-CN" altLang="zh-CN" sz="2400" b="1" kern="100" dirty="0"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无效运输 </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凡装运的物资中无使用价值的物资（如煤炭中的矸石、原油中的水分、矿石中的泥土和砂石）含量过多或含量超过规定标准的运输。</a:t>
            </a:r>
            <a:r>
              <a:rPr lang="en-US" altLang="zh-CN" sz="2400" kern="100" dirty="0" smtClean="0">
                <a:latin typeface="Calibri" panose="020F0502020204030204" pitchFamily="34" charset="0"/>
                <a:ea typeface="宋体" panose="02010600030101010101" pitchFamily="2" charset="-122"/>
                <a:cs typeface="Times New Roman" panose="02020603050405020304" pitchFamily="18" charset="0"/>
              </a:rPr>
              <a:t>    </a:t>
            </a:r>
            <a:endPar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endParaRPr lang="zh-CN" altLang="zh-CN" sz="2400" dirty="0">
              <a:latin typeface="宋体" panose="02010600030101010101" pitchFamily="2" charset="-122"/>
              <a:ea typeface="宋体" panose="02010600030101010101" pitchFamily="2" charset="-122"/>
            </a:endParaRPr>
          </a:p>
          <a:p>
            <a:pPr>
              <a:lnSpc>
                <a:spcPct val="150000"/>
              </a:lnSpc>
            </a:pPr>
            <a:r>
              <a:rPr lang="en-US" altLang="zh-CN" sz="2400" dirty="0">
                <a:latin typeface="宋体" panose="02010600030101010101" pitchFamily="2" charset="-122"/>
                <a:ea typeface="宋体" panose="02010600030101010101" pitchFamily="2" charset="-122"/>
              </a:rPr>
              <a:t> </a:t>
            </a:r>
          </a:p>
        </p:txBody>
      </p:sp>
      <p:pic>
        <p:nvPicPr>
          <p:cNvPr id="19" name="Picture 4" descr="2008613103555671"/>
          <p:cNvPicPr>
            <a:picLocks noChangeAspect="1" noChangeArrowheads="1"/>
          </p:cNvPicPr>
          <p:nvPr/>
        </p:nvPicPr>
        <p:blipFill>
          <a:blip r:embed="rId4" cstate="print"/>
          <a:srcRect/>
          <a:stretch>
            <a:fillRect/>
          </a:stretch>
        </p:blipFill>
        <p:spPr bwMode="auto">
          <a:xfrm>
            <a:off x="809625" y="3491312"/>
            <a:ext cx="2228971" cy="1886468"/>
          </a:xfrm>
          <a:prstGeom prst="rect">
            <a:avLst/>
          </a:prstGeom>
          <a:noFill/>
          <a:ln w="9525">
            <a:noFill/>
            <a:miter lim="800000"/>
            <a:headEnd/>
            <a:tailEnd/>
          </a:ln>
        </p:spPr>
      </p:pic>
      <p:pic>
        <p:nvPicPr>
          <p:cNvPr id="20" name="Picture 5" descr="syfen"/>
          <p:cNvPicPr>
            <a:picLocks noChangeAspect="1" noChangeArrowheads="1"/>
          </p:cNvPicPr>
          <p:nvPr/>
        </p:nvPicPr>
        <p:blipFill>
          <a:blip r:embed="rId5" cstate="print"/>
          <a:srcRect/>
          <a:stretch>
            <a:fillRect/>
          </a:stretch>
        </p:blipFill>
        <p:spPr bwMode="auto">
          <a:xfrm>
            <a:off x="5915025" y="3433563"/>
            <a:ext cx="2481798" cy="1915641"/>
          </a:xfrm>
          <a:prstGeom prst="rect">
            <a:avLst/>
          </a:prstGeom>
          <a:noFill/>
          <a:ln w="9525">
            <a:noFill/>
            <a:miter lim="800000"/>
            <a:headEnd/>
            <a:tailEnd/>
          </a:ln>
        </p:spPr>
      </p:pic>
      <p:sp>
        <p:nvSpPr>
          <p:cNvPr id="21" name="AutoShape 6"/>
          <p:cNvSpPr>
            <a:spLocks noChangeArrowheads="1"/>
          </p:cNvSpPr>
          <p:nvPr/>
        </p:nvSpPr>
        <p:spPr bwMode="auto">
          <a:xfrm>
            <a:off x="3491881" y="4009628"/>
            <a:ext cx="1584175" cy="993623"/>
          </a:xfrm>
          <a:prstGeom prst="rightArrow">
            <a:avLst>
              <a:gd name="adj1" fmla="val 50000"/>
              <a:gd name="adj2" fmla="val 37583"/>
            </a:avLst>
          </a:prstGeom>
          <a:solidFill>
            <a:srgbClr val="477AB1"/>
          </a:solidFill>
          <a:ln w="9525">
            <a:noFill/>
            <a:miter lim="800000"/>
            <a:headEnd/>
            <a:tailEnd/>
          </a:ln>
        </p:spPr>
        <p:txBody>
          <a:bodyPr wrap="square" tIns="46800" bIns="82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22" name="Rectangle 7"/>
          <p:cNvSpPr>
            <a:spLocks noChangeArrowheads="1"/>
          </p:cNvSpPr>
          <p:nvPr/>
        </p:nvSpPr>
        <p:spPr bwMode="auto">
          <a:xfrm>
            <a:off x="3563888" y="3433564"/>
            <a:ext cx="2381250" cy="438642"/>
          </a:xfrm>
          <a:prstGeom prst="rect">
            <a:avLst/>
          </a:prstGeom>
          <a:noFill/>
          <a:ln w="9525">
            <a:noFill/>
            <a:miter lim="800000"/>
            <a:headEnd/>
            <a:tailEnd/>
          </a:ln>
        </p:spPr>
        <p:txBody>
          <a:bodyPr tIns="46800" bIns="82800">
            <a:spAutoFit/>
          </a:bodyPr>
          <a:lstStyle/>
          <a:p>
            <a:pPr>
              <a:spcBef>
                <a:spcPct val="20000"/>
              </a:spcBef>
              <a:buClr>
                <a:srgbClr val="DA2CC9"/>
              </a:buClr>
              <a:buFont typeface="Wingdings" pitchFamily="2" charset="2"/>
              <a:buNone/>
              <a:defRPr/>
            </a:pPr>
            <a:r>
              <a:rPr lang="zh-CN" altLang="en-US" sz="2000" b="1" dirty="0">
                <a:latin typeface="宋体" pitchFamily="2" charset="-122"/>
                <a:ea typeface="宋体" pitchFamily="2" charset="-122"/>
              </a:rPr>
              <a:t>石英砂除杂</a:t>
            </a:r>
          </a:p>
        </p:txBody>
      </p:sp>
    </p:spTree>
    <p:extLst>
      <p:ext uri="{BB962C8B-B14F-4D97-AF65-F5344CB8AC3E}">
        <p14:creationId xmlns="" xmlns:p14="http://schemas.microsoft.com/office/powerpoint/2010/main" val="1441426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3600" dirty="0" smtClean="0">
                <a:solidFill>
                  <a:srgbClr val="FF0000"/>
                </a:solidFill>
                <a:latin typeface="宋体" pitchFamily="2" charset="-122"/>
                <a:ea typeface="宋体" pitchFamily="2" charset="-122"/>
              </a:rPr>
              <a:t>项目一   认识运输</a:t>
            </a:r>
            <a:endParaRPr lang="zh-CN" altLang="en-US" sz="3600" dirty="0">
              <a:solidFill>
                <a:srgbClr val="FF0000"/>
              </a:solidFill>
              <a:latin typeface="宋体" pitchFamily="2" charset="-122"/>
              <a:ea typeface="宋体" pitchFamily="2" charset="-122"/>
            </a:endParaRPr>
          </a:p>
        </p:txBody>
      </p:sp>
      <p:sp>
        <p:nvSpPr>
          <p:cNvPr id="3" name="内容占位符 2"/>
          <p:cNvSpPr>
            <a:spLocks noGrp="1"/>
          </p:cNvSpPr>
          <p:nvPr>
            <p:ph idx="1"/>
          </p:nvPr>
        </p:nvSpPr>
        <p:spPr/>
        <p:txBody>
          <a:bodyPr/>
          <a:lstStyle/>
          <a:p>
            <a:endParaRPr lang="zh-CN" altLang="en-US"/>
          </a:p>
        </p:txBody>
      </p:sp>
      <p:pic>
        <p:nvPicPr>
          <p:cNvPr id="13314" name="Picture 2"/>
          <p:cNvPicPr>
            <a:picLocks noChangeAspect="1" noChangeArrowheads="1"/>
          </p:cNvPicPr>
          <p:nvPr/>
        </p:nvPicPr>
        <p:blipFill>
          <a:blip r:embed="rId2" cstate="print"/>
          <a:srcRect/>
          <a:stretch>
            <a:fillRect/>
          </a:stretch>
        </p:blipFill>
        <p:spPr bwMode="auto">
          <a:xfrm>
            <a:off x="685800" y="1490663"/>
            <a:ext cx="777240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2046640-4F2A-4F4D-8CCC-36C9C9FA761B}"/>
              </a:ext>
            </a:extLst>
          </p:cNvPr>
          <p:cNvSpPr/>
          <p:nvPr/>
        </p:nvSpPr>
        <p:spPr>
          <a:xfrm>
            <a:off x="1401375" y="972353"/>
            <a:ext cx="2040943" cy="461665"/>
          </a:xfrm>
          <a:prstGeom prst="rect">
            <a:avLst/>
          </a:prstGeom>
        </p:spPr>
        <p:txBody>
          <a:bodyPr wrap="none">
            <a:spAutoFit/>
          </a:bodyPr>
          <a:lstStyle/>
          <a:p>
            <a:r>
              <a:rPr lang="zh-CN" altLang="en-US" sz="2400" b="1" kern="100" dirty="0"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运力选</a:t>
            </a:r>
            <a:r>
              <a:rPr lang="zh-CN" altLang="en-US" sz="2400" b="1" kern="100" dirty="0">
                <a:solidFill>
                  <a:srgbClr val="FF00FF"/>
                </a:solidFill>
                <a:latin typeface="Calibri" panose="020F0502020204030204" pitchFamily="34" charset="0"/>
                <a:ea typeface="宋体" panose="02010600030101010101" pitchFamily="2" charset="-122"/>
                <a:cs typeface="Times New Roman" panose="02020603050405020304" pitchFamily="18" charset="0"/>
              </a:rPr>
              <a:t>择不当</a:t>
            </a:r>
          </a:p>
        </p:txBody>
      </p:sp>
      <p:pic>
        <p:nvPicPr>
          <p:cNvPr id="7" name="图形 6" descr="行星">
            <a:extLst>
              <a:ext uri="{FF2B5EF4-FFF2-40B4-BE49-F238E27FC236}">
                <a16:creationId xmlns="" xmlns:a16="http://schemas.microsoft.com/office/drawing/2014/main" id="{3E01A8E0-D685-4871-AF22-F84A29A30C1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79512" y="697260"/>
            <a:ext cx="1177280" cy="1177280"/>
          </a:xfrm>
          <a:prstGeom prst="rect">
            <a:avLst/>
          </a:prstGeom>
        </p:spPr>
      </p:pic>
      <p:sp>
        <p:nvSpPr>
          <p:cNvPr id="3" name="文本框 2">
            <a:extLst>
              <a:ext uri="{FF2B5EF4-FFF2-40B4-BE49-F238E27FC236}">
                <a16:creationId xmlns="" xmlns:a16="http://schemas.microsoft.com/office/drawing/2014/main" id="{B41F6A2F-1100-4BAC-A630-914957887A8F}"/>
              </a:ext>
            </a:extLst>
          </p:cNvPr>
          <p:cNvSpPr txBox="1"/>
          <p:nvPr/>
        </p:nvSpPr>
        <p:spPr>
          <a:xfrm>
            <a:off x="1475656" y="1705372"/>
            <a:ext cx="6408712" cy="830997"/>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指未选择各种运输工具优势而不正确地利用运输工具造成的不合理现象，常见形式有：</a:t>
            </a:r>
          </a:p>
        </p:txBody>
      </p:sp>
      <p:sp>
        <p:nvSpPr>
          <p:cNvPr id="4" name="文本框 3">
            <a:extLst>
              <a:ext uri="{FF2B5EF4-FFF2-40B4-BE49-F238E27FC236}">
                <a16:creationId xmlns="" xmlns:a16="http://schemas.microsoft.com/office/drawing/2014/main" id="{39C7097B-BE4F-4775-902B-0A4A2A4CF141}"/>
              </a:ext>
            </a:extLst>
          </p:cNvPr>
          <p:cNvSpPr txBox="1"/>
          <p:nvPr/>
        </p:nvSpPr>
        <p:spPr>
          <a:xfrm>
            <a:off x="2411760" y="2785492"/>
            <a:ext cx="5544616" cy="1667764"/>
          </a:xfrm>
          <a:prstGeom prst="rect">
            <a:avLst/>
          </a:prstGeom>
          <a:noFill/>
        </p:spPr>
        <p:txBody>
          <a:bodyPr wrap="square" rtlCol="0">
            <a:spAutoFit/>
          </a:bodyPr>
          <a:lstStyle/>
          <a:p>
            <a:pPr>
              <a:lnSpc>
                <a:spcPct val="150000"/>
              </a:lnSpc>
              <a:buFont typeface="Wingdings" pitchFamily="2" charset="2"/>
              <a:buChar char="p"/>
            </a:pPr>
            <a:r>
              <a:rPr lang="zh-CN" altLang="en-US" sz="2400" b="1" dirty="0" smtClean="0">
                <a:solidFill>
                  <a:srgbClr val="F2B800"/>
                </a:solidFill>
                <a:latin typeface="宋体" panose="02010600030101010101" pitchFamily="2" charset="-122"/>
                <a:ea typeface="宋体" panose="02010600030101010101" pitchFamily="2" charset="-122"/>
              </a:rPr>
              <a:t>弃</a:t>
            </a:r>
            <a:r>
              <a:rPr lang="zh-CN" altLang="en-US" sz="2400" b="1" dirty="0">
                <a:solidFill>
                  <a:srgbClr val="F2B800"/>
                </a:solidFill>
                <a:latin typeface="宋体" panose="02010600030101010101" pitchFamily="2" charset="-122"/>
                <a:ea typeface="宋体" panose="02010600030101010101" pitchFamily="2" charset="-122"/>
              </a:rPr>
              <a:t>走水路</a:t>
            </a:r>
            <a:endParaRPr lang="en-US" altLang="zh-CN" sz="2400" b="1" dirty="0">
              <a:solidFill>
                <a:srgbClr val="F2B800"/>
              </a:solidFill>
              <a:latin typeface="宋体" panose="02010600030101010101" pitchFamily="2" charset="-122"/>
              <a:ea typeface="宋体" panose="02010600030101010101" pitchFamily="2" charset="-122"/>
            </a:endParaRPr>
          </a:p>
          <a:p>
            <a:pPr>
              <a:lnSpc>
                <a:spcPct val="150000"/>
              </a:lnSpc>
              <a:buFont typeface="Wingdings" pitchFamily="2" charset="2"/>
              <a:buChar char="p"/>
            </a:pPr>
            <a:r>
              <a:rPr lang="zh-CN" altLang="en-US" sz="2400" b="1" dirty="0" smtClean="0">
                <a:solidFill>
                  <a:srgbClr val="F2B800"/>
                </a:solidFill>
                <a:latin typeface="宋体" panose="02010600030101010101" pitchFamily="2" charset="-122"/>
                <a:ea typeface="宋体" panose="02010600030101010101" pitchFamily="2" charset="-122"/>
              </a:rPr>
              <a:t>铁</a:t>
            </a:r>
            <a:r>
              <a:rPr lang="zh-CN" altLang="en-US" sz="2400" b="1" dirty="0">
                <a:solidFill>
                  <a:srgbClr val="F2B800"/>
                </a:solidFill>
                <a:latin typeface="宋体" panose="02010600030101010101" pitchFamily="2" charset="-122"/>
                <a:ea typeface="宋体" panose="02010600030101010101" pitchFamily="2" charset="-122"/>
              </a:rPr>
              <a:t>路、大型船舶的过劲运输</a:t>
            </a:r>
            <a:endParaRPr lang="en-US" altLang="zh-CN" sz="2400" b="1" dirty="0">
              <a:solidFill>
                <a:srgbClr val="F2B800"/>
              </a:solidFill>
              <a:latin typeface="宋体" panose="02010600030101010101" pitchFamily="2" charset="-122"/>
              <a:ea typeface="宋体" panose="02010600030101010101" pitchFamily="2" charset="-122"/>
            </a:endParaRPr>
          </a:p>
          <a:p>
            <a:pPr>
              <a:lnSpc>
                <a:spcPct val="150000"/>
              </a:lnSpc>
              <a:buFont typeface="Wingdings" pitchFamily="2" charset="2"/>
              <a:buChar char="p"/>
            </a:pPr>
            <a:r>
              <a:rPr lang="zh-CN" altLang="en-US" sz="2400" b="1" dirty="0" smtClean="0">
                <a:solidFill>
                  <a:srgbClr val="F2B800"/>
                </a:solidFill>
                <a:latin typeface="宋体" panose="02010600030101010101" pitchFamily="2" charset="-122"/>
                <a:ea typeface="宋体" panose="02010600030101010101" pitchFamily="2" charset="-122"/>
              </a:rPr>
              <a:t>运</a:t>
            </a:r>
            <a:r>
              <a:rPr lang="zh-CN" altLang="en-US" sz="2400" b="1" dirty="0">
                <a:solidFill>
                  <a:srgbClr val="F2B800"/>
                </a:solidFill>
                <a:latin typeface="宋体" panose="02010600030101010101" pitchFamily="2" charset="-122"/>
                <a:ea typeface="宋体" panose="02010600030101010101" pitchFamily="2" charset="-122"/>
              </a:rPr>
              <a:t>输工具承载能力选择不当</a:t>
            </a:r>
          </a:p>
        </p:txBody>
      </p:sp>
      <p:pic>
        <p:nvPicPr>
          <p:cNvPr id="16" name="图片 15">
            <a:extLst>
              <a:ext uri="{FF2B5EF4-FFF2-40B4-BE49-F238E27FC236}">
                <a16:creationId xmlns="" xmlns:a16="http://schemas.microsoft.com/office/drawing/2014/main" id="{F7131392-1343-4DBA-AB42-304D6C603CDB}"/>
              </a:ext>
            </a:extLst>
          </p:cNvPr>
          <p:cNvPicPr>
            <a:picLocks noChangeAspect="1"/>
          </p:cNvPicPr>
          <p:nvPr/>
        </p:nvPicPr>
        <p:blipFill>
          <a:blip r:embed="rId4" cstate="print"/>
          <a:stretch>
            <a:fillRect/>
          </a:stretch>
        </p:blipFill>
        <p:spPr>
          <a:xfrm>
            <a:off x="17262" y="4176778"/>
            <a:ext cx="1559008" cy="1538222"/>
          </a:xfrm>
          <a:prstGeom prst="rect">
            <a:avLst/>
          </a:prstGeom>
        </p:spPr>
      </p:pic>
    </p:spTree>
    <p:extLst>
      <p:ext uri="{BB962C8B-B14F-4D97-AF65-F5344CB8AC3E}">
        <p14:creationId xmlns="" xmlns:p14="http://schemas.microsoft.com/office/powerpoint/2010/main" val="1438351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2046640-4F2A-4F4D-8CCC-36C9C9FA761B}"/>
              </a:ext>
            </a:extLst>
          </p:cNvPr>
          <p:cNvSpPr/>
          <p:nvPr/>
        </p:nvSpPr>
        <p:spPr>
          <a:xfrm>
            <a:off x="1401375" y="972353"/>
            <a:ext cx="2659702" cy="461665"/>
          </a:xfrm>
          <a:prstGeom prst="rect">
            <a:avLst/>
          </a:prstGeom>
        </p:spPr>
        <p:txBody>
          <a:bodyPr wrap="none">
            <a:spAutoFit/>
          </a:bodyPr>
          <a:lstStyle/>
          <a:p>
            <a:r>
              <a:rPr lang="zh-CN" altLang="en-US" sz="2400" b="1"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托运方式选择不当</a:t>
            </a:r>
            <a:endParaRPr lang="zh-CN" altLang="en-US" sz="2400" b="1" dirty="0">
              <a:solidFill>
                <a:srgbClr val="0070C0"/>
              </a:solidFill>
            </a:endParaRPr>
          </a:p>
        </p:txBody>
      </p:sp>
      <p:pic>
        <p:nvPicPr>
          <p:cNvPr id="7" name="图形 6" descr="行星">
            <a:extLst>
              <a:ext uri="{FF2B5EF4-FFF2-40B4-BE49-F238E27FC236}">
                <a16:creationId xmlns="" xmlns:a16="http://schemas.microsoft.com/office/drawing/2014/main" id="{3E01A8E0-D685-4871-AF22-F84A29A30C1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179512" y="697260"/>
            <a:ext cx="1177280" cy="1177280"/>
          </a:xfrm>
          <a:prstGeom prst="rect">
            <a:avLst/>
          </a:prstGeom>
        </p:spPr>
      </p:pic>
      <p:grpSp>
        <p:nvGrpSpPr>
          <p:cNvPr id="11" name="组合 10">
            <a:extLst>
              <a:ext uri="{FF2B5EF4-FFF2-40B4-BE49-F238E27FC236}">
                <a16:creationId xmlns="" xmlns:a16="http://schemas.microsoft.com/office/drawing/2014/main" id="{028D0BAA-FB5B-43BD-8806-5348F0AC7F7A}"/>
              </a:ext>
            </a:extLst>
          </p:cNvPr>
          <p:cNvGrpSpPr/>
          <p:nvPr/>
        </p:nvGrpSpPr>
        <p:grpSpPr>
          <a:xfrm>
            <a:off x="1547664" y="1883027"/>
            <a:ext cx="6430416" cy="3024336"/>
            <a:chOff x="1675292" y="1417340"/>
            <a:chExt cx="6430416" cy="3024336"/>
          </a:xfrm>
        </p:grpSpPr>
        <p:sp>
          <p:nvSpPr>
            <p:cNvPr id="10" name="流程图: 顺序访问存储器 9">
              <a:extLst>
                <a:ext uri="{FF2B5EF4-FFF2-40B4-BE49-F238E27FC236}">
                  <a16:creationId xmlns="" xmlns:a16="http://schemas.microsoft.com/office/drawing/2014/main" id="{E5FEC588-04CD-4BC6-9A3E-EC83A513A28D}"/>
                </a:ext>
              </a:extLst>
            </p:cNvPr>
            <p:cNvSpPr/>
            <p:nvPr/>
          </p:nvSpPr>
          <p:spPr>
            <a:xfrm>
              <a:off x="1675292" y="1417340"/>
              <a:ext cx="5921044" cy="3024336"/>
            </a:xfrm>
            <a:prstGeom prst="flowChartMagneticTap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 xmlns:a16="http://schemas.microsoft.com/office/drawing/2014/main" id="{B41F6A2F-1100-4BAC-A630-914957887A8F}"/>
                </a:ext>
              </a:extLst>
            </p:cNvPr>
            <p:cNvSpPr txBox="1"/>
            <p:nvPr/>
          </p:nvSpPr>
          <p:spPr>
            <a:xfrm>
              <a:off x="2467380" y="2514303"/>
              <a:ext cx="5638328" cy="1200329"/>
            </a:xfrm>
            <a:prstGeom prst="rect">
              <a:avLst/>
            </a:prstGeom>
            <a:noFill/>
          </p:spPr>
          <p:txBody>
            <a:bodyPr wrap="square" rtlCol="0">
              <a:spAutoFit/>
            </a:bodyPr>
            <a:lstStyle/>
            <a:p>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、应选择整车运输而采取零担托运</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、应直达而选择了中转运输</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、应中转运输而选择的直达运输等</a:t>
              </a:r>
            </a:p>
          </p:txBody>
        </p:sp>
        <p:sp>
          <p:nvSpPr>
            <p:cNvPr id="2" name="矩形 1">
              <a:extLst>
                <a:ext uri="{FF2B5EF4-FFF2-40B4-BE49-F238E27FC236}">
                  <a16:creationId xmlns="" xmlns:a16="http://schemas.microsoft.com/office/drawing/2014/main" id="{B940E912-B06D-4D91-AFA1-A93CD0C457E7}"/>
                </a:ext>
              </a:extLst>
            </p:cNvPr>
            <p:cNvSpPr/>
            <p:nvPr/>
          </p:nvSpPr>
          <p:spPr>
            <a:xfrm>
              <a:off x="2123728" y="2011988"/>
              <a:ext cx="2040943" cy="461665"/>
            </a:xfrm>
            <a:prstGeom prst="rect">
              <a:avLst/>
            </a:prstGeom>
          </p:spPr>
          <p:txBody>
            <a:bodyPr wrap="none">
              <a:spAutoFit/>
            </a:bodyPr>
            <a:lstStyle/>
            <a:p>
              <a:r>
                <a:rPr lang="zh-CN" altLang="en-US" sz="2400" b="1" dirty="0">
                  <a:solidFill>
                    <a:srgbClr val="D2A000"/>
                  </a:solidFill>
                  <a:latin typeface="宋体" panose="02010600030101010101" pitchFamily="2" charset="-122"/>
                  <a:ea typeface="宋体" panose="02010600030101010101" pitchFamily="2" charset="-122"/>
                </a:rPr>
                <a:t>对于货主而言</a:t>
              </a:r>
              <a:endParaRPr lang="en-US" altLang="zh-CN" sz="2400" b="1" dirty="0">
                <a:solidFill>
                  <a:srgbClr val="D2A000"/>
                </a:solidFill>
                <a:latin typeface="宋体" panose="02010600030101010101" pitchFamily="2" charset="-122"/>
                <a:ea typeface="宋体" panose="02010600030101010101" pitchFamily="2" charset="-122"/>
              </a:endParaRPr>
            </a:p>
          </p:txBody>
        </p:sp>
      </p:grpSp>
      <p:pic>
        <p:nvPicPr>
          <p:cNvPr id="12" name="图片 11">
            <a:extLst>
              <a:ext uri="{FF2B5EF4-FFF2-40B4-BE49-F238E27FC236}">
                <a16:creationId xmlns="" xmlns:a16="http://schemas.microsoft.com/office/drawing/2014/main" id="{C52B1B0B-6E6C-41C3-822B-2F9F22B52055}"/>
              </a:ext>
            </a:extLst>
          </p:cNvPr>
          <p:cNvPicPr>
            <a:picLocks noChangeAspect="1"/>
          </p:cNvPicPr>
          <p:nvPr/>
        </p:nvPicPr>
        <p:blipFill>
          <a:blip r:embed="rId4" cstate="print"/>
          <a:stretch>
            <a:fillRect/>
          </a:stretch>
        </p:blipFill>
        <p:spPr>
          <a:xfrm>
            <a:off x="7784506" y="1561356"/>
            <a:ext cx="1057143" cy="1523810"/>
          </a:xfrm>
          <a:prstGeom prst="rect">
            <a:avLst/>
          </a:prstGeom>
        </p:spPr>
      </p:pic>
    </p:spTree>
    <p:extLst>
      <p:ext uri="{BB962C8B-B14F-4D97-AF65-F5344CB8AC3E}">
        <p14:creationId xmlns="" xmlns:p14="http://schemas.microsoft.com/office/powerpoint/2010/main" val="2898724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 xmlns:a16="http://schemas.microsoft.com/office/drawing/2014/main" id="{71E57FD5-0720-4585-A872-88A776D762F2}"/>
              </a:ext>
            </a:extLst>
          </p:cNvPr>
          <p:cNvSpPr txBox="1"/>
          <p:nvPr/>
        </p:nvSpPr>
        <p:spPr>
          <a:xfrm>
            <a:off x="1320743" y="1497430"/>
            <a:ext cx="6624736" cy="1887696"/>
          </a:xfrm>
          <a:prstGeom prst="rect">
            <a:avLst/>
          </a:prstGeom>
          <a:noFill/>
        </p:spPr>
        <p:txBody>
          <a:bodyPr wrap="square" rtlCol="0">
            <a:spAutoFit/>
          </a:bodyPr>
          <a:lstStyle/>
          <a:p>
            <a:pPr indent="468000">
              <a:lnSpc>
                <a:spcPts val="3500"/>
              </a:lnSpc>
            </a:pPr>
            <a:r>
              <a:rPr lang="zh-CN" altLang="zh-CN" sz="2000" dirty="0">
                <a:latin typeface="宋体" panose="02010600030101010101" pitchFamily="2" charset="-122"/>
                <a:ea typeface="宋体" panose="02010600030101010101" pitchFamily="2" charset="-122"/>
              </a:rPr>
              <a:t>提高运输工具实载率</a:t>
            </a:r>
            <a:r>
              <a:rPr lang="en-US" altLang="zh-CN" sz="2000" dirty="0">
                <a:latin typeface="宋体" panose="02010600030101010101" pitchFamily="2" charset="-122"/>
                <a:ea typeface="宋体" panose="02010600030101010101" pitchFamily="2" charset="-122"/>
              </a:rPr>
              <a:t> </a:t>
            </a:r>
            <a:r>
              <a:rPr lang="zh-CN"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indent="468000">
              <a:lnSpc>
                <a:spcPts val="3500"/>
              </a:lnSpc>
            </a:pPr>
            <a:r>
              <a:rPr lang="zh-CN" altLang="zh-CN" sz="2000" dirty="0">
                <a:latin typeface="宋体" panose="02010600030101010101" pitchFamily="2" charset="-122"/>
                <a:ea typeface="宋体" panose="02010600030101010101" pitchFamily="2" charset="-122"/>
              </a:rPr>
              <a:t>采取减少动力投入</a:t>
            </a:r>
            <a:endParaRPr lang="en-US" altLang="zh-CN" sz="2000" dirty="0">
              <a:latin typeface="宋体" panose="02010600030101010101" pitchFamily="2" charset="-122"/>
              <a:ea typeface="宋体" panose="02010600030101010101" pitchFamily="2" charset="-122"/>
            </a:endParaRPr>
          </a:p>
          <a:p>
            <a:pPr indent="468000">
              <a:lnSpc>
                <a:spcPts val="3500"/>
              </a:lnSpc>
            </a:pPr>
            <a:r>
              <a:rPr lang="zh-CN" altLang="zh-CN" sz="2000" dirty="0">
                <a:latin typeface="宋体" panose="02010600030101010101" pitchFamily="2" charset="-122"/>
                <a:ea typeface="宋体" panose="02010600030101010101" pitchFamily="2" charset="-122"/>
              </a:rPr>
              <a:t>发展社会化的运输体系</a:t>
            </a:r>
            <a:endParaRPr lang="en-US" altLang="zh-CN" sz="2000" dirty="0">
              <a:latin typeface="宋体" panose="02010600030101010101" pitchFamily="2" charset="-122"/>
              <a:ea typeface="宋体" panose="02010600030101010101" pitchFamily="2" charset="-122"/>
            </a:endParaRPr>
          </a:p>
          <a:p>
            <a:pPr indent="468000">
              <a:lnSpc>
                <a:spcPts val="3500"/>
              </a:lnSpc>
            </a:pPr>
            <a:r>
              <a:rPr lang="zh-CN" altLang="zh-CN" sz="2000" dirty="0">
                <a:latin typeface="宋体" panose="02010600030101010101" pitchFamily="2" charset="-122"/>
                <a:ea typeface="宋体" panose="02010600030101010101" pitchFamily="2" charset="-122"/>
              </a:rPr>
              <a:t>开展中短距离铁路公路分流</a:t>
            </a:r>
            <a:r>
              <a:rPr lang="en-US" altLang="zh-CN" sz="2000" dirty="0">
                <a:latin typeface="宋体" panose="02010600030101010101" pitchFamily="2" charset="-122"/>
                <a:ea typeface="宋体" panose="02010600030101010101" pitchFamily="2" charset="-122"/>
              </a:rPr>
              <a:t> </a:t>
            </a:r>
          </a:p>
        </p:txBody>
      </p:sp>
      <p:sp>
        <p:nvSpPr>
          <p:cNvPr id="15" name="文本框 14">
            <a:extLst>
              <a:ext uri="{FF2B5EF4-FFF2-40B4-BE49-F238E27FC236}">
                <a16:creationId xmlns="" xmlns:a16="http://schemas.microsoft.com/office/drawing/2014/main" id="{6912843F-0534-4406-BD7D-2A1D3C03AA92}"/>
              </a:ext>
            </a:extLst>
          </p:cNvPr>
          <p:cNvSpPr txBox="1"/>
          <p:nvPr/>
        </p:nvSpPr>
        <p:spPr>
          <a:xfrm>
            <a:off x="5082105" y="1555485"/>
            <a:ext cx="3744416" cy="2964914"/>
          </a:xfrm>
          <a:prstGeom prst="rect">
            <a:avLst/>
          </a:prstGeom>
          <a:noFill/>
        </p:spPr>
        <p:txBody>
          <a:bodyPr wrap="square" rtlCol="0">
            <a:spAutoFit/>
          </a:bodyPr>
          <a:lstStyle/>
          <a:p>
            <a:pPr indent="468000">
              <a:lnSpc>
                <a:spcPts val="3200"/>
              </a:lnSpc>
            </a:pPr>
            <a:r>
              <a:rPr lang="zh-CN" altLang="zh-CN" sz="2000" dirty="0">
                <a:latin typeface="宋体" panose="02010600030101010101" pitchFamily="2" charset="-122"/>
                <a:ea typeface="宋体" panose="02010600030101010101" pitchFamily="2" charset="-122"/>
              </a:rPr>
              <a:t>尽量发展直达运输</a:t>
            </a:r>
            <a:endParaRPr lang="en-US" altLang="zh-CN" sz="2000" dirty="0">
              <a:latin typeface="宋体" panose="02010600030101010101" pitchFamily="2" charset="-122"/>
              <a:ea typeface="宋体" panose="02010600030101010101" pitchFamily="2" charset="-122"/>
            </a:endParaRPr>
          </a:p>
          <a:p>
            <a:pPr>
              <a:lnSpc>
                <a:spcPts val="3200"/>
              </a:lnSpc>
            </a:pPr>
            <a:r>
              <a:rPr lang="en-US" altLang="zh-CN" sz="2000" dirty="0">
                <a:latin typeface="宋体" panose="02010600030101010101" pitchFamily="2" charset="-122"/>
                <a:ea typeface="宋体" panose="02010600030101010101" pitchFamily="2" charset="-122"/>
              </a:rPr>
              <a:t>     </a:t>
            </a:r>
            <a:r>
              <a:rPr lang="zh-CN" altLang="zh-CN" sz="2000" dirty="0">
                <a:latin typeface="宋体" panose="02010600030101010101" pitchFamily="2" charset="-122"/>
                <a:ea typeface="宋体" panose="02010600030101010101" pitchFamily="2" charset="-122"/>
              </a:rPr>
              <a:t>配载运输</a:t>
            </a:r>
            <a:endParaRPr lang="en-US" altLang="zh-CN" sz="2000" dirty="0">
              <a:latin typeface="宋体" panose="02010600030101010101" pitchFamily="2" charset="-122"/>
              <a:ea typeface="宋体" panose="02010600030101010101" pitchFamily="2" charset="-122"/>
            </a:endParaRPr>
          </a:p>
          <a:p>
            <a:pPr>
              <a:lnSpc>
                <a:spcPts val="3200"/>
              </a:lnSpc>
            </a:pPr>
            <a:r>
              <a:rPr lang="en-US" altLang="zh-CN" sz="2000" dirty="0">
                <a:latin typeface="宋体" panose="02010600030101010101" pitchFamily="2" charset="-122"/>
                <a:ea typeface="宋体" panose="02010600030101010101" pitchFamily="2" charset="-122"/>
              </a:rPr>
              <a:t>    </a:t>
            </a:r>
            <a:r>
              <a:rPr lang="zh-CN" altLang="zh-CN" sz="2000" dirty="0">
                <a:latin typeface="宋体" panose="02010600030101010101" pitchFamily="2" charset="-122"/>
                <a:ea typeface="宋体" panose="02010600030101010101" pitchFamily="2" charset="-122"/>
              </a:rPr>
              <a:t>“四就”直拔运输 </a:t>
            </a:r>
          </a:p>
          <a:p>
            <a:pPr indent="468000">
              <a:lnSpc>
                <a:spcPts val="3200"/>
              </a:lnSpc>
            </a:pPr>
            <a:r>
              <a:rPr lang="zh-CN" altLang="zh-CN" sz="2000" dirty="0">
                <a:latin typeface="宋体" panose="02010600030101010101" pitchFamily="2" charset="-122"/>
                <a:ea typeface="宋体" panose="02010600030101010101" pitchFamily="2" charset="-122"/>
              </a:rPr>
              <a:t>发展特殊运输技术和运输工</a:t>
            </a:r>
            <a:r>
              <a:rPr lang="zh-CN" altLang="zh-CN" sz="2000" dirty="0" smtClean="0">
                <a:latin typeface="宋体" panose="02010600030101010101" pitchFamily="2" charset="-122"/>
                <a:ea typeface="宋体" panose="02010600030101010101" pitchFamily="2" charset="-122"/>
              </a:rPr>
              <a:t>具</a:t>
            </a:r>
            <a:endParaRPr lang="en-US" altLang="zh-CN" sz="2000" dirty="0" smtClean="0">
              <a:latin typeface="宋体" panose="02010600030101010101" pitchFamily="2" charset="-122"/>
              <a:ea typeface="宋体" panose="02010600030101010101" pitchFamily="2" charset="-122"/>
            </a:endParaRPr>
          </a:p>
          <a:p>
            <a:pPr indent="468000">
              <a:lnSpc>
                <a:spcPts val="3200"/>
              </a:lnSpc>
            </a:pPr>
            <a:r>
              <a:rPr lang="zh-CN" altLang="en-US" sz="2000" dirty="0" smtClean="0">
                <a:latin typeface="宋体" panose="02010600030101010101" pitchFamily="2" charset="-122"/>
                <a:ea typeface="宋体" panose="02010600030101010101" pitchFamily="2" charset="-122"/>
              </a:rPr>
              <a:t>通过流通加工，使运输合理化</a:t>
            </a:r>
            <a:endParaRPr lang="zh-CN" altLang="zh-CN" sz="2000" dirty="0">
              <a:latin typeface="宋体" panose="02010600030101010101" pitchFamily="2" charset="-122"/>
              <a:ea typeface="宋体" panose="02010600030101010101" pitchFamily="2" charset="-122"/>
            </a:endParaRPr>
          </a:p>
        </p:txBody>
      </p:sp>
      <p:grpSp>
        <p:nvGrpSpPr>
          <p:cNvPr id="17" name="组合 16">
            <a:extLst>
              <a:ext uri="{FF2B5EF4-FFF2-40B4-BE49-F238E27FC236}">
                <a16:creationId xmlns="" xmlns:a16="http://schemas.microsoft.com/office/drawing/2014/main" id="{222B4EC7-52EE-4A11-A407-FA7F6EBCF890}"/>
              </a:ext>
            </a:extLst>
          </p:cNvPr>
          <p:cNvGrpSpPr/>
          <p:nvPr/>
        </p:nvGrpSpPr>
        <p:grpSpPr>
          <a:xfrm>
            <a:off x="1028456" y="1489348"/>
            <a:ext cx="669104" cy="1906894"/>
            <a:chOff x="2234826" y="1639570"/>
            <a:chExt cx="669104" cy="1906894"/>
          </a:xfrm>
        </p:grpSpPr>
        <p:pic>
          <p:nvPicPr>
            <p:cNvPr id="5" name="图形 4" descr="箭头: 轻微弯曲">
              <a:extLst>
                <a:ext uri="{FF2B5EF4-FFF2-40B4-BE49-F238E27FC236}">
                  <a16:creationId xmlns="" xmlns:a16="http://schemas.microsoft.com/office/drawing/2014/main" id="{DE15C2DD-DB84-4B33-9562-0A39B9B4A9E0}"/>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41827" y="1639570"/>
              <a:ext cx="612576" cy="612576"/>
            </a:xfrm>
            <a:prstGeom prst="rect">
              <a:avLst/>
            </a:prstGeom>
          </p:spPr>
        </p:pic>
        <p:pic>
          <p:nvPicPr>
            <p:cNvPr id="16" name="图形 15" descr="箭头: 轻微弯曲">
              <a:extLst>
                <a:ext uri="{FF2B5EF4-FFF2-40B4-BE49-F238E27FC236}">
                  <a16:creationId xmlns="" xmlns:a16="http://schemas.microsoft.com/office/drawing/2014/main" id="{A8D7F252-AAD7-4A8A-80C6-AC2B5744E67C}"/>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34826" y="2131083"/>
              <a:ext cx="612576" cy="612576"/>
            </a:xfrm>
            <a:prstGeom prst="rect">
              <a:avLst/>
            </a:prstGeom>
          </p:spPr>
        </p:pic>
        <p:pic>
          <p:nvPicPr>
            <p:cNvPr id="18" name="图形 17" descr="箭头: 轻微弯曲">
              <a:extLst>
                <a:ext uri="{FF2B5EF4-FFF2-40B4-BE49-F238E27FC236}">
                  <a16:creationId xmlns="" xmlns:a16="http://schemas.microsoft.com/office/drawing/2014/main" id="{5C23FB47-4E00-4F92-8F6E-7436725DA3A5}"/>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57922" y="2551375"/>
              <a:ext cx="612576" cy="612576"/>
            </a:xfrm>
            <a:prstGeom prst="rect">
              <a:avLst/>
            </a:prstGeom>
          </p:spPr>
        </p:pic>
        <p:pic>
          <p:nvPicPr>
            <p:cNvPr id="19" name="图形 18" descr="箭头: 轻微弯曲">
              <a:extLst>
                <a:ext uri="{FF2B5EF4-FFF2-40B4-BE49-F238E27FC236}">
                  <a16:creationId xmlns="" xmlns:a16="http://schemas.microsoft.com/office/drawing/2014/main" id="{1425DB35-65B6-47CD-BD1D-AEFFDAF59EF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91354" y="2933888"/>
              <a:ext cx="612576" cy="612576"/>
            </a:xfrm>
            <a:prstGeom prst="rect">
              <a:avLst/>
            </a:prstGeom>
          </p:spPr>
        </p:pic>
      </p:grpSp>
      <p:grpSp>
        <p:nvGrpSpPr>
          <p:cNvPr id="21" name="组合 20">
            <a:extLst>
              <a:ext uri="{FF2B5EF4-FFF2-40B4-BE49-F238E27FC236}">
                <a16:creationId xmlns="" xmlns:a16="http://schemas.microsoft.com/office/drawing/2014/main" id="{1BE3A3B1-6214-412E-B6B9-04621D9179A8}"/>
              </a:ext>
            </a:extLst>
          </p:cNvPr>
          <p:cNvGrpSpPr/>
          <p:nvPr/>
        </p:nvGrpSpPr>
        <p:grpSpPr>
          <a:xfrm>
            <a:off x="4815900" y="1497430"/>
            <a:ext cx="672769" cy="1894791"/>
            <a:chOff x="2214798" y="1613063"/>
            <a:chExt cx="672769" cy="1894791"/>
          </a:xfrm>
        </p:grpSpPr>
        <p:pic>
          <p:nvPicPr>
            <p:cNvPr id="22" name="图形 21" descr="箭头: 轻微弯曲">
              <a:extLst>
                <a:ext uri="{FF2B5EF4-FFF2-40B4-BE49-F238E27FC236}">
                  <a16:creationId xmlns="" xmlns:a16="http://schemas.microsoft.com/office/drawing/2014/main" id="{BC507572-011C-4385-A455-F7F8E51FA7CC}"/>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14798" y="1613063"/>
              <a:ext cx="612576" cy="612576"/>
            </a:xfrm>
            <a:prstGeom prst="rect">
              <a:avLst/>
            </a:prstGeom>
          </p:spPr>
        </p:pic>
        <p:pic>
          <p:nvPicPr>
            <p:cNvPr id="24" name="图形 23" descr="箭头: 轻微弯曲">
              <a:extLst>
                <a:ext uri="{FF2B5EF4-FFF2-40B4-BE49-F238E27FC236}">
                  <a16:creationId xmlns="" xmlns:a16="http://schemas.microsoft.com/office/drawing/2014/main" id="{37D0D966-051F-4977-B67F-7D8A8E59468C}"/>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28799" y="2076334"/>
              <a:ext cx="612576" cy="612576"/>
            </a:xfrm>
            <a:prstGeom prst="rect">
              <a:avLst/>
            </a:prstGeom>
          </p:spPr>
        </p:pic>
        <p:pic>
          <p:nvPicPr>
            <p:cNvPr id="25" name="图形 24" descr="箭头: 轻微弯曲">
              <a:extLst>
                <a:ext uri="{FF2B5EF4-FFF2-40B4-BE49-F238E27FC236}">
                  <a16:creationId xmlns="" xmlns:a16="http://schemas.microsoft.com/office/drawing/2014/main" id="{61B486D2-B008-495A-8348-91EFA0B29973}"/>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51895" y="2453596"/>
              <a:ext cx="612576" cy="612576"/>
            </a:xfrm>
            <a:prstGeom prst="rect">
              <a:avLst/>
            </a:prstGeom>
          </p:spPr>
        </p:pic>
        <p:pic>
          <p:nvPicPr>
            <p:cNvPr id="26" name="图形 25" descr="箭头: 轻微弯曲">
              <a:extLst>
                <a:ext uri="{FF2B5EF4-FFF2-40B4-BE49-F238E27FC236}">
                  <a16:creationId xmlns="" xmlns:a16="http://schemas.microsoft.com/office/drawing/2014/main" id="{E329E5F5-C27C-4A65-84FB-FC2D4BBF214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274991" y="2895278"/>
              <a:ext cx="612576" cy="612576"/>
            </a:xfrm>
            <a:prstGeom prst="rect">
              <a:avLst/>
            </a:prstGeom>
          </p:spPr>
        </p:pic>
      </p:grpSp>
      <p:sp>
        <p:nvSpPr>
          <p:cNvPr id="20" name="文本框 2">
            <a:extLst>
              <a:ext uri="{FF2B5EF4-FFF2-40B4-BE49-F238E27FC236}">
                <a16:creationId xmlns:a16="http://schemas.microsoft.com/office/drawing/2014/main" xmlns="" id="{C495479F-8938-467C-B6A1-5D2B4DC4F2A9}"/>
              </a:ext>
            </a:extLst>
          </p:cNvPr>
          <p:cNvSpPr txBox="1"/>
          <p:nvPr/>
        </p:nvSpPr>
        <p:spPr>
          <a:xfrm>
            <a:off x="629816"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、运输合理化的途径</a:t>
            </a:r>
            <a:endParaRPr lang="zh-CN" altLang="en-US" sz="3200" b="1" dirty="0">
              <a:solidFill>
                <a:srgbClr val="7030A0"/>
              </a:solidFill>
              <a:latin typeface="宋体" pitchFamily="2" charset="-122"/>
              <a:ea typeface="宋体" pitchFamily="2" charset="-122"/>
            </a:endParaRPr>
          </a:p>
        </p:txBody>
      </p:sp>
      <p:pic>
        <p:nvPicPr>
          <p:cNvPr id="27" name="图形 25" descr="箭头: 轻微弯曲">
            <a:extLst>
              <a:ext uri="{FF2B5EF4-FFF2-40B4-BE49-F238E27FC236}">
                <a16:creationId xmlns="" xmlns:a16="http://schemas.microsoft.com/office/drawing/2014/main" id="{E329E5F5-C27C-4A65-84FB-FC2D4BBF214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4932040" y="3578196"/>
            <a:ext cx="612576" cy="612576"/>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11560" y="3937620"/>
            <a:ext cx="1404796" cy="1395041"/>
          </a:xfrm>
          <a:prstGeom prst="rect">
            <a:avLst/>
          </a:prstGeom>
          <a:noFill/>
          <a:ln w="9525">
            <a:noFill/>
            <a:miter lim="800000"/>
            <a:headEnd/>
            <a:tailEnd/>
          </a:ln>
        </p:spPr>
      </p:pic>
      <p:sp>
        <p:nvSpPr>
          <p:cNvPr id="28" name="TextBox 27"/>
          <p:cNvSpPr txBox="1"/>
          <p:nvPr/>
        </p:nvSpPr>
        <p:spPr>
          <a:xfrm>
            <a:off x="2411760" y="4369668"/>
            <a:ext cx="4032448" cy="400110"/>
          </a:xfrm>
          <a:prstGeom prst="rect">
            <a:avLst/>
          </a:prstGeom>
          <a:noFill/>
        </p:spPr>
        <p:txBody>
          <a:bodyPr wrap="square" rtlCol="0">
            <a:spAutoFit/>
          </a:bodyPr>
          <a:lstStyle/>
          <a:p>
            <a:r>
              <a:rPr lang="zh-CN" altLang="en-US" sz="2000" dirty="0" smtClean="0">
                <a:solidFill>
                  <a:srgbClr val="FF0000"/>
                </a:solidFill>
                <a:latin typeface="宋体" pitchFamily="2" charset="-122"/>
                <a:ea typeface="宋体" pitchFamily="2" charset="-122"/>
              </a:rPr>
              <a:t>还有其它方法吗？</a:t>
            </a:r>
            <a:endParaRPr lang="zh-CN" altLang="en-US" sz="2000" dirty="0">
              <a:solidFill>
                <a:srgbClr val="FF0000"/>
              </a:solidFill>
              <a:latin typeface="宋体" pitchFamily="2" charset="-122"/>
              <a:ea typeface="宋体" pitchFamily="2" charset="-122"/>
            </a:endParaRPr>
          </a:p>
        </p:txBody>
      </p:sp>
    </p:spTree>
    <p:extLst>
      <p:ext uri="{BB962C8B-B14F-4D97-AF65-F5344CB8AC3E}">
        <p14:creationId xmlns="" xmlns:p14="http://schemas.microsoft.com/office/powerpoint/2010/main" val="2519784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078AD84-D254-4F4A-B4EA-D1BD0D323650}"/>
              </a:ext>
            </a:extLst>
          </p:cNvPr>
          <p:cNvSpPr/>
          <p:nvPr/>
        </p:nvSpPr>
        <p:spPr>
          <a:xfrm>
            <a:off x="820398" y="770736"/>
            <a:ext cx="3895618" cy="461665"/>
          </a:xfrm>
          <a:prstGeom prst="rect">
            <a:avLst/>
          </a:prstGeom>
        </p:spPr>
        <p:txBody>
          <a:bodyPr wrap="none">
            <a:spAutoFit/>
          </a:bodyPr>
          <a:lstStyle/>
          <a:p>
            <a:pPr indent="304800" algn="just">
              <a:spcAft>
                <a:spcPts val="0"/>
              </a:spcAft>
            </a:pPr>
            <a:r>
              <a:rPr lang="zh-CN" altLang="zh-CN" sz="2400" b="1" kern="100" dirty="0">
                <a:solidFill>
                  <a:srgbClr val="0070C0"/>
                </a:solidFill>
                <a:latin typeface="Calibri" panose="020F0502020204030204" pitchFamily="34" charset="0"/>
                <a:ea typeface="宋体" panose="02010600030101010101" pitchFamily="2" charset="-122"/>
                <a:cs typeface="Times New Roman" panose="02020603050405020304" pitchFamily="18" charset="0"/>
              </a:rPr>
              <a:t>影响运输方式选择的因素</a:t>
            </a:r>
            <a:endParaRPr lang="zh-CN" altLang="zh-CN" b="1"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9" name="图形 8" descr="火箭">
            <a:extLst>
              <a:ext uri="{FF2B5EF4-FFF2-40B4-BE49-F238E27FC236}">
                <a16:creationId xmlns="" xmlns:a16="http://schemas.microsoft.com/office/drawing/2014/main" id="{C092D23D-C851-4AE9-B486-F27CD7B54112}"/>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79512" y="568742"/>
            <a:ext cx="914400" cy="914400"/>
          </a:xfrm>
          <a:prstGeom prst="rect">
            <a:avLst/>
          </a:prstGeom>
        </p:spPr>
      </p:pic>
      <p:grpSp>
        <p:nvGrpSpPr>
          <p:cNvPr id="27" name="组合 26">
            <a:extLst>
              <a:ext uri="{FF2B5EF4-FFF2-40B4-BE49-F238E27FC236}">
                <a16:creationId xmlns="" xmlns:a16="http://schemas.microsoft.com/office/drawing/2014/main" id="{353C06CA-7733-43EF-99CB-82A035783DE2}"/>
              </a:ext>
            </a:extLst>
          </p:cNvPr>
          <p:cNvGrpSpPr/>
          <p:nvPr/>
        </p:nvGrpSpPr>
        <p:grpSpPr>
          <a:xfrm>
            <a:off x="1831258" y="2448937"/>
            <a:ext cx="1876646" cy="1416675"/>
            <a:chOff x="1831258" y="2448937"/>
            <a:chExt cx="1876646" cy="1416675"/>
          </a:xfrm>
        </p:grpSpPr>
        <p:grpSp>
          <p:nvGrpSpPr>
            <p:cNvPr id="15" name="组合 14">
              <a:extLst>
                <a:ext uri="{FF2B5EF4-FFF2-40B4-BE49-F238E27FC236}">
                  <a16:creationId xmlns="" xmlns:a16="http://schemas.microsoft.com/office/drawing/2014/main" id="{F26DC522-12FA-46DC-A513-A82D7E512420}"/>
                </a:ext>
              </a:extLst>
            </p:cNvPr>
            <p:cNvGrpSpPr/>
            <p:nvPr/>
          </p:nvGrpSpPr>
          <p:grpSpPr>
            <a:xfrm>
              <a:off x="1831258" y="2448937"/>
              <a:ext cx="1330981" cy="998600"/>
              <a:chOff x="1835696" y="1777380"/>
              <a:chExt cx="1161929" cy="849532"/>
            </a:xfrm>
          </p:grpSpPr>
          <p:sp>
            <p:nvSpPr>
              <p:cNvPr id="11" name="椭圆 10">
                <a:extLst>
                  <a:ext uri="{FF2B5EF4-FFF2-40B4-BE49-F238E27FC236}">
                    <a16:creationId xmlns="" xmlns:a16="http://schemas.microsoft.com/office/drawing/2014/main" id="{B34ACBFF-CE50-4A10-9570-2B694B8201A5}"/>
                  </a:ext>
                </a:extLst>
              </p:cNvPr>
              <p:cNvSpPr/>
              <p:nvPr/>
            </p:nvSpPr>
            <p:spPr>
              <a:xfrm>
                <a:off x="1835696" y="1777380"/>
                <a:ext cx="1080120" cy="849532"/>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781B0B3B-F92D-4E28-B688-EB24F9D6585F}"/>
                  </a:ext>
                </a:extLst>
              </p:cNvPr>
              <p:cNvSpPr txBox="1"/>
              <p:nvPr/>
            </p:nvSpPr>
            <p:spPr>
              <a:xfrm>
                <a:off x="2117052" y="2059302"/>
                <a:ext cx="880573" cy="369332"/>
              </a:xfrm>
              <a:prstGeom prst="rect">
                <a:avLst/>
              </a:prstGeom>
              <a:noFill/>
            </p:spPr>
            <p:txBody>
              <a:bodyPr wrap="square" rtlCol="0">
                <a:spAutoFit/>
              </a:bodyPr>
              <a:lstStyle/>
              <a:p>
                <a:r>
                  <a:rPr lang="zh-CN" altLang="en-US" dirty="0"/>
                  <a:t>价格</a:t>
                </a:r>
              </a:p>
            </p:txBody>
          </p:sp>
        </p:grpSp>
        <p:grpSp>
          <p:nvGrpSpPr>
            <p:cNvPr id="21" name="组合 20">
              <a:extLst>
                <a:ext uri="{FF2B5EF4-FFF2-40B4-BE49-F238E27FC236}">
                  <a16:creationId xmlns="" xmlns:a16="http://schemas.microsoft.com/office/drawing/2014/main" id="{3840D90E-458C-4A8C-9A24-E4EF4744824D}"/>
                </a:ext>
              </a:extLst>
            </p:cNvPr>
            <p:cNvGrpSpPr/>
            <p:nvPr/>
          </p:nvGrpSpPr>
          <p:grpSpPr>
            <a:xfrm>
              <a:off x="3110565" y="3466184"/>
              <a:ext cx="597339" cy="399428"/>
              <a:chOff x="3110565" y="3466184"/>
              <a:chExt cx="597339" cy="399428"/>
            </a:xfrm>
            <a:solidFill>
              <a:schemeClr val="accent5">
                <a:lumMod val="60000"/>
                <a:lumOff val="40000"/>
              </a:schemeClr>
            </a:solidFill>
          </p:grpSpPr>
          <p:sp>
            <p:nvSpPr>
              <p:cNvPr id="20" name="流程图: 接点 19">
                <a:extLst>
                  <a:ext uri="{FF2B5EF4-FFF2-40B4-BE49-F238E27FC236}">
                    <a16:creationId xmlns="" xmlns:a16="http://schemas.microsoft.com/office/drawing/2014/main" id="{5EF48174-170B-4DE0-AB40-C500572040A1}"/>
                  </a:ext>
                </a:extLst>
              </p:cNvPr>
              <p:cNvSpPr/>
              <p:nvPr/>
            </p:nvSpPr>
            <p:spPr>
              <a:xfrm>
                <a:off x="3635896" y="3793604"/>
                <a:ext cx="72008" cy="720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接点 40">
                <a:extLst>
                  <a:ext uri="{FF2B5EF4-FFF2-40B4-BE49-F238E27FC236}">
                    <a16:creationId xmlns="" xmlns:a16="http://schemas.microsoft.com/office/drawing/2014/main" id="{175DB676-2690-4CDA-8E0B-D7EDD01BEC74}"/>
                  </a:ext>
                </a:extLst>
              </p:cNvPr>
              <p:cNvSpPr/>
              <p:nvPr/>
            </p:nvSpPr>
            <p:spPr>
              <a:xfrm>
                <a:off x="3408368" y="3649588"/>
                <a:ext cx="83512" cy="10520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接点 41">
                <a:extLst>
                  <a:ext uri="{FF2B5EF4-FFF2-40B4-BE49-F238E27FC236}">
                    <a16:creationId xmlns="" xmlns:a16="http://schemas.microsoft.com/office/drawing/2014/main" id="{A7D3CBB7-48E9-46D6-8DA1-4E20C0B826E4}"/>
                  </a:ext>
                </a:extLst>
              </p:cNvPr>
              <p:cNvSpPr/>
              <p:nvPr/>
            </p:nvSpPr>
            <p:spPr>
              <a:xfrm>
                <a:off x="3110565" y="3466184"/>
                <a:ext cx="123806" cy="1147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1" name="组合 50">
            <a:extLst>
              <a:ext uri="{FF2B5EF4-FFF2-40B4-BE49-F238E27FC236}">
                <a16:creationId xmlns="" xmlns:a16="http://schemas.microsoft.com/office/drawing/2014/main" id="{C357A0A3-60F6-4702-B5ED-F8D48EFF48A7}"/>
              </a:ext>
            </a:extLst>
          </p:cNvPr>
          <p:cNvGrpSpPr/>
          <p:nvPr/>
        </p:nvGrpSpPr>
        <p:grpSpPr>
          <a:xfrm>
            <a:off x="3771988" y="1332798"/>
            <a:ext cx="1523312" cy="2056135"/>
            <a:chOff x="3771988" y="1332798"/>
            <a:chExt cx="1523312" cy="2056135"/>
          </a:xfrm>
        </p:grpSpPr>
        <p:grpSp>
          <p:nvGrpSpPr>
            <p:cNvPr id="14" name="组合 13">
              <a:extLst>
                <a:ext uri="{FF2B5EF4-FFF2-40B4-BE49-F238E27FC236}">
                  <a16:creationId xmlns="" xmlns:a16="http://schemas.microsoft.com/office/drawing/2014/main" id="{A07AFB8D-2357-476B-983F-7813766E9089}"/>
                </a:ext>
              </a:extLst>
            </p:cNvPr>
            <p:cNvGrpSpPr/>
            <p:nvPr/>
          </p:nvGrpSpPr>
          <p:grpSpPr>
            <a:xfrm>
              <a:off x="3771988" y="1332798"/>
              <a:ext cx="1523312" cy="1134037"/>
              <a:chOff x="3644134" y="1483142"/>
              <a:chExt cx="1386484" cy="918479"/>
            </a:xfrm>
          </p:grpSpPr>
          <p:sp>
            <p:nvSpPr>
              <p:cNvPr id="26" name="椭圆 25">
                <a:extLst>
                  <a:ext uri="{FF2B5EF4-FFF2-40B4-BE49-F238E27FC236}">
                    <a16:creationId xmlns="" xmlns:a16="http://schemas.microsoft.com/office/drawing/2014/main" id="{E5BC9D5C-97C1-4C53-BB71-FFFA87AF8EEA}"/>
                  </a:ext>
                </a:extLst>
              </p:cNvPr>
              <p:cNvSpPr/>
              <p:nvPr/>
            </p:nvSpPr>
            <p:spPr>
              <a:xfrm>
                <a:off x="3644134" y="1483142"/>
                <a:ext cx="1215897" cy="91847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E1CBEABE-0FBB-4800-9189-C0A8E5E383E4}"/>
                  </a:ext>
                </a:extLst>
              </p:cNvPr>
              <p:cNvSpPr txBox="1"/>
              <p:nvPr/>
            </p:nvSpPr>
            <p:spPr>
              <a:xfrm>
                <a:off x="3651540" y="1774746"/>
                <a:ext cx="1379078" cy="369332"/>
              </a:xfrm>
              <a:prstGeom prst="rect">
                <a:avLst/>
              </a:prstGeom>
              <a:noFill/>
            </p:spPr>
            <p:txBody>
              <a:bodyPr wrap="square" rtlCol="0">
                <a:spAutoFit/>
              </a:bodyPr>
              <a:lstStyle/>
              <a:p>
                <a:r>
                  <a:rPr lang="zh-CN" altLang="en-US" dirty="0"/>
                  <a:t>灭失与损坏</a:t>
                </a:r>
              </a:p>
            </p:txBody>
          </p:sp>
        </p:grpSp>
        <p:grpSp>
          <p:nvGrpSpPr>
            <p:cNvPr id="43" name="组合 42">
              <a:extLst>
                <a:ext uri="{FF2B5EF4-FFF2-40B4-BE49-F238E27FC236}">
                  <a16:creationId xmlns="" xmlns:a16="http://schemas.microsoft.com/office/drawing/2014/main" id="{B1FC8740-7D82-4F57-A72C-4F8A7E275CFB}"/>
                </a:ext>
              </a:extLst>
            </p:cNvPr>
            <p:cNvGrpSpPr/>
            <p:nvPr/>
          </p:nvGrpSpPr>
          <p:grpSpPr>
            <a:xfrm rot="3584138">
              <a:off x="4111844" y="2618062"/>
              <a:ext cx="597339" cy="399428"/>
              <a:chOff x="3110565" y="3466184"/>
              <a:chExt cx="597339" cy="399428"/>
            </a:xfrm>
            <a:solidFill>
              <a:schemeClr val="accent5">
                <a:lumMod val="60000"/>
                <a:lumOff val="40000"/>
              </a:schemeClr>
            </a:solidFill>
          </p:grpSpPr>
          <p:sp>
            <p:nvSpPr>
              <p:cNvPr id="44" name="流程图: 接点 43">
                <a:extLst>
                  <a:ext uri="{FF2B5EF4-FFF2-40B4-BE49-F238E27FC236}">
                    <a16:creationId xmlns="" xmlns:a16="http://schemas.microsoft.com/office/drawing/2014/main" id="{B2583A20-D2AA-485A-935B-38E1549BF2C7}"/>
                  </a:ext>
                </a:extLst>
              </p:cNvPr>
              <p:cNvSpPr/>
              <p:nvPr/>
            </p:nvSpPr>
            <p:spPr>
              <a:xfrm>
                <a:off x="3635896" y="3793604"/>
                <a:ext cx="72008" cy="720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流程图: 接点 44">
                <a:extLst>
                  <a:ext uri="{FF2B5EF4-FFF2-40B4-BE49-F238E27FC236}">
                    <a16:creationId xmlns="" xmlns:a16="http://schemas.microsoft.com/office/drawing/2014/main" id="{343DEE09-D265-452C-89DE-FFAC3C601C0E}"/>
                  </a:ext>
                </a:extLst>
              </p:cNvPr>
              <p:cNvSpPr/>
              <p:nvPr/>
            </p:nvSpPr>
            <p:spPr>
              <a:xfrm>
                <a:off x="3408368" y="3649588"/>
                <a:ext cx="83512" cy="10520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接点 45">
                <a:extLst>
                  <a:ext uri="{FF2B5EF4-FFF2-40B4-BE49-F238E27FC236}">
                    <a16:creationId xmlns="" xmlns:a16="http://schemas.microsoft.com/office/drawing/2014/main" id="{55799FD1-B0C5-4BB7-A02E-6DAC007088DD}"/>
                  </a:ext>
                </a:extLst>
              </p:cNvPr>
              <p:cNvSpPr/>
              <p:nvPr/>
            </p:nvSpPr>
            <p:spPr>
              <a:xfrm>
                <a:off x="3110565" y="3466184"/>
                <a:ext cx="123806" cy="1147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流程图: 接点 21">
              <a:extLst>
                <a:ext uri="{FF2B5EF4-FFF2-40B4-BE49-F238E27FC236}">
                  <a16:creationId xmlns="" xmlns:a16="http://schemas.microsoft.com/office/drawing/2014/main" id="{EB9D81B9-775B-45BC-8535-C08EA1846F44}"/>
                </a:ext>
              </a:extLst>
            </p:cNvPr>
            <p:cNvSpPr/>
            <p:nvPr/>
          </p:nvSpPr>
          <p:spPr>
            <a:xfrm flipH="1">
              <a:off x="4352254" y="3333526"/>
              <a:ext cx="61669" cy="5540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 xmlns:a16="http://schemas.microsoft.com/office/drawing/2014/main" id="{A192B2EE-3B38-49C8-9236-9AC4BE892155}"/>
              </a:ext>
            </a:extLst>
          </p:cNvPr>
          <p:cNvGrpSpPr/>
          <p:nvPr/>
        </p:nvGrpSpPr>
        <p:grpSpPr>
          <a:xfrm>
            <a:off x="5316956" y="2958837"/>
            <a:ext cx="1673706" cy="1283004"/>
            <a:chOff x="5316956" y="2958837"/>
            <a:chExt cx="1673706" cy="1283004"/>
          </a:xfrm>
        </p:grpSpPr>
        <p:grpSp>
          <p:nvGrpSpPr>
            <p:cNvPr id="38" name="组合 37">
              <a:extLst>
                <a:ext uri="{FF2B5EF4-FFF2-40B4-BE49-F238E27FC236}">
                  <a16:creationId xmlns="" xmlns:a16="http://schemas.microsoft.com/office/drawing/2014/main" id="{31FFF633-B58D-4610-9D40-F9BC7671796D}"/>
                </a:ext>
              </a:extLst>
            </p:cNvPr>
            <p:cNvGrpSpPr/>
            <p:nvPr/>
          </p:nvGrpSpPr>
          <p:grpSpPr>
            <a:xfrm>
              <a:off x="5774764" y="2958837"/>
              <a:ext cx="1215898" cy="918479"/>
              <a:chOff x="3644134" y="1483142"/>
              <a:chExt cx="1215898" cy="918479"/>
            </a:xfrm>
          </p:grpSpPr>
          <p:sp>
            <p:nvSpPr>
              <p:cNvPr id="39" name="椭圆 38">
                <a:extLst>
                  <a:ext uri="{FF2B5EF4-FFF2-40B4-BE49-F238E27FC236}">
                    <a16:creationId xmlns="" xmlns:a16="http://schemas.microsoft.com/office/drawing/2014/main" id="{CD2443A7-EB15-470A-B09C-CFA70BB2FF9C}"/>
                  </a:ext>
                </a:extLst>
              </p:cNvPr>
              <p:cNvSpPr/>
              <p:nvPr/>
            </p:nvSpPr>
            <p:spPr>
              <a:xfrm>
                <a:off x="3644134" y="1483142"/>
                <a:ext cx="1215897" cy="918479"/>
              </a:xfrm>
              <a:prstGeom prst="ellipse">
                <a:avLst/>
              </a:prstGeom>
              <a:solidFill>
                <a:srgbClr val="A86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 xmlns:a16="http://schemas.microsoft.com/office/drawing/2014/main" id="{630069D4-630F-4863-A2E7-50AC401A3DB8}"/>
                  </a:ext>
                </a:extLst>
              </p:cNvPr>
              <p:cNvSpPr txBox="1"/>
              <p:nvPr/>
            </p:nvSpPr>
            <p:spPr>
              <a:xfrm>
                <a:off x="3724381" y="1705372"/>
                <a:ext cx="1135651" cy="369332"/>
              </a:xfrm>
              <a:prstGeom prst="rect">
                <a:avLst/>
              </a:prstGeom>
              <a:noFill/>
            </p:spPr>
            <p:txBody>
              <a:bodyPr wrap="square" rtlCol="0">
                <a:spAutoFit/>
              </a:bodyPr>
              <a:lstStyle/>
              <a:p>
                <a:r>
                  <a:rPr lang="zh-CN" altLang="en-US" dirty="0"/>
                  <a:t>运输时间</a:t>
                </a:r>
              </a:p>
            </p:txBody>
          </p:sp>
        </p:grpSp>
        <p:grpSp>
          <p:nvGrpSpPr>
            <p:cNvPr id="47" name="组合 46">
              <a:extLst>
                <a:ext uri="{FF2B5EF4-FFF2-40B4-BE49-F238E27FC236}">
                  <a16:creationId xmlns="" xmlns:a16="http://schemas.microsoft.com/office/drawing/2014/main" id="{3F90A829-92CA-42E3-8DD7-ADD9329D7784}"/>
                </a:ext>
              </a:extLst>
            </p:cNvPr>
            <p:cNvGrpSpPr/>
            <p:nvPr/>
          </p:nvGrpSpPr>
          <p:grpSpPr>
            <a:xfrm rot="6885557">
              <a:off x="5218000" y="3743458"/>
              <a:ext cx="597339" cy="399428"/>
              <a:chOff x="3110565" y="3466184"/>
              <a:chExt cx="597339" cy="399428"/>
            </a:xfrm>
            <a:solidFill>
              <a:schemeClr val="accent5">
                <a:lumMod val="60000"/>
                <a:lumOff val="40000"/>
              </a:schemeClr>
            </a:solidFill>
          </p:grpSpPr>
          <p:sp>
            <p:nvSpPr>
              <p:cNvPr id="48" name="流程图: 接点 47">
                <a:extLst>
                  <a:ext uri="{FF2B5EF4-FFF2-40B4-BE49-F238E27FC236}">
                    <a16:creationId xmlns="" xmlns:a16="http://schemas.microsoft.com/office/drawing/2014/main" id="{377061E6-1DEF-43FE-9A5A-A7EE33670B14}"/>
                  </a:ext>
                </a:extLst>
              </p:cNvPr>
              <p:cNvSpPr/>
              <p:nvPr/>
            </p:nvSpPr>
            <p:spPr>
              <a:xfrm>
                <a:off x="3635896" y="3793604"/>
                <a:ext cx="72008" cy="720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接点 48">
                <a:extLst>
                  <a:ext uri="{FF2B5EF4-FFF2-40B4-BE49-F238E27FC236}">
                    <a16:creationId xmlns="" xmlns:a16="http://schemas.microsoft.com/office/drawing/2014/main" id="{5B1B463D-6360-4213-88D2-C13D090AF205}"/>
                  </a:ext>
                </a:extLst>
              </p:cNvPr>
              <p:cNvSpPr/>
              <p:nvPr/>
            </p:nvSpPr>
            <p:spPr>
              <a:xfrm>
                <a:off x="3408368" y="3649588"/>
                <a:ext cx="83512" cy="105202"/>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流程图: 接点 49">
                <a:extLst>
                  <a:ext uri="{FF2B5EF4-FFF2-40B4-BE49-F238E27FC236}">
                    <a16:creationId xmlns="" xmlns:a16="http://schemas.microsoft.com/office/drawing/2014/main" id="{FC87AF27-8E02-4944-96A9-DC518C0D0277}"/>
                  </a:ext>
                </a:extLst>
              </p:cNvPr>
              <p:cNvSpPr/>
              <p:nvPr/>
            </p:nvSpPr>
            <p:spPr>
              <a:xfrm>
                <a:off x="3110565" y="3466184"/>
                <a:ext cx="123806" cy="11471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5" name="图片 24">
            <a:extLst>
              <a:ext uri="{FF2B5EF4-FFF2-40B4-BE49-F238E27FC236}">
                <a16:creationId xmlns="" xmlns:a16="http://schemas.microsoft.com/office/drawing/2014/main" id="{7F2E6F20-D99D-4D72-83A5-30706CB1E849}"/>
              </a:ext>
            </a:extLst>
          </p:cNvPr>
          <p:cNvPicPr>
            <a:picLocks noChangeAspect="1"/>
          </p:cNvPicPr>
          <p:nvPr/>
        </p:nvPicPr>
        <p:blipFill>
          <a:blip r:embed="rId5" cstate="print"/>
          <a:stretch>
            <a:fillRect/>
          </a:stretch>
        </p:blipFill>
        <p:spPr>
          <a:xfrm>
            <a:off x="3780125" y="3546065"/>
            <a:ext cx="1349481" cy="11118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CDDCD9C4-C965-426E-810C-75D56CCE1F6C}"/>
              </a:ext>
            </a:extLst>
          </p:cNvPr>
          <p:cNvSpPr txBox="1"/>
          <p:nvPr/>
        </p:nvSpPr>
        <p:spPr>
          <a:xfrm>
            <a:off x="1691680" y="841276"/>
            <a:ext cx="3456384" cy="523220"/>
          </a:xfrm>
          <a:prstGeom prst="rect">
            <a:avLst/>
          </a:prstGeom>
          <a:solidFill>
            <a:schemeClr val="bg1"/>
          </a:solidFill>
          <a:effectLst>
            <a:outerShdw blurRad="50800" dist="50800" dir="5400000" algn="ctr" rotWithShape="0">
              <a:srgbClr val="9A57CD"/>
            </a:outerShdw>
          </a:effectLst>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
        <p:nvSpPr>
          <p:cNvPr id="10" name="文本框 9">
            <a:extLst>
              <a:ext uri="{FF2B5EF4-FFF2-40B4-BE49-F238E27FC236}">
                <a16:creationId xmlns="" xmlns:a16="http://schemas.microsoft.com/office/drawing/2014/main" id="{2361298F-46FC-44BD-AF9C-8DF90BD66C72}"/>
              </a:ext>
            </a:extLst>
          </p:cNvPr>
          <p:cNvSpPr txBox="1"/>
          <p:nvPr/>
        </p:nvSpPr>
        <p:spPr>
          <a:xfrm>
            <a:off x="1235045" y="1777380"/>
            <a:ext cx="3192940" cy="559769"/>
          </a:xfrm>
          <a:prstGeom prst="rect">
            <a:avLst/>
          </a:prstGeom>
          <a:noFill/>
        </p:spPr>
        <p:txBody>
          <a:bodyPr wrap="square" rtlCol="0">
            <a:spAutoFit/>
          </a:bodyPr>
          <a:lstStyle/>
          <a:p>
            <a:pPr>
              <a:lnSpc>
                <a:spcPct val="150000"/>
              </a:lnSpc>
            </a:pPr>
            <a:r>
              <a:rPr lang="zh-CN" altLang="en-US" sz="2400" b="1" dirty="0">
                <a:solidFill>
                  <a:srgbClr val="FF9900"/>
                </a:solidFill>
                <a:latin typeface="宋体" panose="02010600030101010101" pitchFamily="2" charset="-122"/>
                <a:ea typeface="宋体" panose="02010600030101010101" pitchFamily="2" charset="-122"/>
              </a:rPr>
              <a:t>具体操作：</a:t>
            </a:r>
          </a:p>
        </p:txBody>
      </p:sp>
      <p:sp>
        <p:nvSpPr>
          <p:cNvPr id="12" name="文本框 11">
            <a:extLst>
              <a:ext uri="{FF2B5EF4-FFF2-40B4-BE49-F238E27FC236}">
                <a16:creationId xmlns="" xmlns:a16="http://schemas.microsoft.com/office/drawing/2014/main" id="{9B76DF25-3851-4347-8E59-B6B8B63CB977}"/>
              </a:ext>
            </a:extLst>
          </p:cNvPr>
          <p:cNvSpPr txBox="1"/>
          <p:nvPr/>
        </p:nvSpPr>
        <p:spPr>
          <a:xfrm>
            <a:off x="899592" y="2497460"/>
            <a:ext cx="7272808" cy="3329758"/>
          </a:xfrm>
          <a:prstGeom prst="rect">
            <a:avLst/>
          </a:prstGeom>
          <a:noFill/>
        </p:spPr>
        <p:txBody>
          <a:bodyPr wrap="square" rtlCol="0">
            <a:spAutoFit/>
          </a:bodyPr>
          <a:lstStyle/>
          <a:p>
            <a:pPr>
              <a:lnSpc>
                <a:spcPct val="150000"/>
              </a:lnSpc>
            </a:pPr>
            <a:r>
              <a:rPr lang="en-US" altLang="zh-CN" sz="2400" b="1" dirty="0">
                <a:solidFill>
                  <a:srgbClr val="00B050"/>
                </a:solidFill>
                <a:latin typeface="宋体" panose="02010600030101010101" pitchFamily="2" charset="-122"/>
                <a:ea typeface="宋体" panose="02010600030101010101" pitchFamily="2" charset="-122"/>
              </a:rPr>
              <a:t> 1</a:t>
            </a:r>
            <a:r>
              <a:rPr lang="zh-CN" altLang="zh-CN" sz="2400" b="1" dirty="0">
                <a:solidFill>
                  <a:srgbClr val="00B050"/>
                </a:solidFill>
                <a:latin typeface="宋体" panose="02010600030101010101" pitchFamily="2" charset="-122"/>
                <a:ea typeface="宋体" panose="02010600030101010101" pitchFamily="2" charset="-122"/>
              </a:rPr>
              <a:t>、考虑起始地和终止地的位置和货物运输的特点</a:t>
            </a:r>
          </a:p>
          <a:p>
            <a:pPr>
              <a:lnSpc>
                <a:spcPct val="150000"/>
              </a:lnSpc>
            </a:pPr>
            <a:r>
              <a:rPr lang="en-US" altLang="zh-CN" sz="2400" b="1" dirty="0">
                <a:solidFill>
                  <a:srgbClr val="00B050"/>
                </a:solidFill>
                <a:latin typeface="宋体" panose="02010600030101010101" pitchFamily="2" charset="-122"/>
                <a:ea typeface="宋体" panose="02010600030101010101" pitchFamily="2" charset="-122"/>
              </a:rPr>
              <a:t> 2</a:t>
            </a:r>
            <a:r>
              <a:rPr lang="zh-CN" altLang="zh-CN" sz="2400" b="1" dirty="0">
                <a:solidFill>
                  <a:srgbClr val="00B050"/>
                </a:solidFill>
                <a:latin typeface="宋体" panose="02010600030101010101" pitchFamily="2" charset="-122"/>
                <a:ea typeface="宋体" panose="02010600030101010101" pitchFamily="2" charset="-122"/>
              </a:rPr>
              <a:t>、结合具体地理位置和运输线路对运输方式进行选择</a:t>
            </a:r>
          </a:p>
          <a:p>
            <a:pPr>
              <a:lnSpc>
                <a:spcPct val="150000"/>
              </a:lnSpc>
            </a:pPr>
            <a:r>
              <a:rPr lang="en-US" altLang="zh-CN" sz="2400" b="1" dirty="0">
                <a:solidFill>
                  <a:srgbClr val="00B050"/>
                </a:solidFill>
                <a:latin typeface="宋体" panose="02010600030101010101" pitchFamily="2" charset="-122"/>
                <a:ea typeface="宋体" panose="02010600030101010101" pitchFamily="2" charset="-122"/>
              </a:rPr>
              <a:t> 3</a:t>
            </a:r>
            <a:r>
              <a:rPr lang="zh-CN" altLang="zh-CN" sz="2400" b="1" dirty="0">
                <a:solidFill>
                  <a:srgbClr val="00B050"/>
                </a:solidFill>
                <a:latin typeface="宋体" panose="02010600030101010101" pitchFamily="2" charset="-122"/>
                <a:ea typeface="宋体" panose="02010600030101010101" pitchFamily="2" charset="-122"/>
              </a:rPr>
              <a:t>、判断运输方式选择及组织形式是否合理</a:t>
            </a:r>
          </a:p>
          <a:p>
            <a:pPr>
              <a:lnSpc>
                <a:spcPct val="150000"/>
              </a:lnSpc>
            </a:pPr>
            <a:r>
              <a:rPr lang="en-US" altLang="zh-CN" sz="2400" b="1" dirty="0">
                <a:solidFill>
                  <a:srgbClr val="00B050"/>
                </a:solidFill>
                <a:latin typeface="宋体" panose="02010600030101010101" pitchFamily="2" charset="-122"/>
                <a:ea typeface="宋体" panose="02010600030101010101" pitchFamily="2" charset="-122"/>
              </a:rPr>
              <a:t> 4</a:t>
            </a:r>
            <a:r>
              <a:rPr lang="zh-CN" altLang="zh-CN" sz="2400" b="1" dirty="0">
                <a:solidFill>
                  <a:srgbClr val="00B050"/>
                </a:solidFill>
                <a:latin typeface="宋体" panose="02010600030101010101" pitchFamily="2" charset="-122"/>
                <a:ea typeface="宋体" panose="02010600030101010101" pitchFamily="2" charset="-122"/>
              </a:rPr>
              <a:t>、制定初步的物流运输优化方案</a:t>
            </a:r>
          </a:p>
          <a:p>
            <a:pPr>
              <a:lnSpc>
                <a:spcPct val="150000"/>
              </a:lnSpc>
            </a:pPr>
            <a:r>
              <a:rPr lang="en-US" altLang="zh-CN" sz="2400" b="1" dirty="0">
                <a:solidFill>
                  <a:srgbClr val="00B050"/>
                </a:solidFill>
                <a:latin typeface="宋体" panose="02010600030101010101" pitchFamily="2" charset="-122"/>
                <a:ea typeface="宋体" panose="02010600030101010101" pitchFamily="2" charset="-122"/>
              </a:rPr>
              <a:t> </a:t>
            </a:r>
            <a:endParaRPr lang="zh-CN" altLang="zh-CN" sz="2400" b="1" dirty="0">
              <a:solidFill>
                <a:srgbClr val="00B050"/>
              </a:solidFill>
              <a:latin typeface="宋体" panose="02010600030101010101" pitchFamily="2" charset="-122"/>
              <a:ea typeface="宋体" panose="02010600030101010101" pitchFamily="2" charset="-122"/>
            </a:endParaRPr>
          </a:p>
        </p:txBody>
      </p:sp>
      <p:pic>
        <p:nvPicPr>
          <p:cNvPr id="3" name="图片 2">
            <a:extLst>
              <a:ext uri="{FF2B5EF4-FFF2-40B4-BE49-F238E27FC236}">
                <a16:creationId xmlns="" xmlns:a16="http://schemas.microsoft.com/office/drawing/2014/main" id="{08E67E90-92F7-4B36-8478-57BF0A57FEDB}"/>
              </a:ext>
            </a:extLst>
          </p:cNvPr>
          <p:cNvPicPr>
            <a:picLocks noChangeAspect="1"/>
          </p:cNvPicPr>
          <p:nvPr/>
        </p:nvPicPr>
        <p:blipFill>
          <a:blip r:embed="rId2" cstate="print"/>
          <a:stretch>
            <a:fillRect/>
          </a:stretch>
        </p:blipFill>
        <p:spPr>
          <a:xfrm>
            <a:off x="251520" y="409228"/>
            <a:ext cx="1339341" cy="1369371"/>
          </a:xfrm>
          <a:prstGeom prst="rect">
            <a:avLst/>
          </a:prstGeom>
        </p:spPr>
      </p:pic>
    </p:spTree>
    <p:extLst>
      <p:ext uri="{BB962C8B-B14F-4D97-AF65-F5344CB8AC3E}">
        <p14:creationId xmlns="" xmlns:p14="http://schemas.microsoft.com/office/powerpoint/2010/main" val="3638819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3CD3ADE7-324E-4E52-8A1F-D169968176C8}"/>
              </a:ext>
            </a:extLst>
          </p:cNvPr>
          <p:cNvGraphicFramePr>
            <a:graphicFrameLocks noGrp="1"/>
          </p:cNvGraphicFramePr>
          <p:nvPr>
            <p:extLst>
              <p:ext uri="{D42A27DB-BD31-4B8C-83A1-F6EECF244321}">
                <p14:modId xmlns="" xmlns:p14="http://schemas.microsoft.com/office/powerpoint/2010/main" val="3215765795"/>
              </p:ext>
            </p:extLst>
          </p:nvPr>
        </p:nvGraphicFramePr>
        <p:xfrm>
          <a:off x="1043608" y="2065412"/>
          <a:ext cx="7488831" cy="1981200"/>
        </p:xfrm>
        <a:graphic>
          <a:graphicData uri="http://schemas.openxmlformats.org/drawingml/2006/table">
            <a:tbl>
              <a:tblPr firstRow="1" bandRow="1">
                <a:tableStyleId>{5C22544A-7EE6-4342-B048-85BDC9FD1C3A}</a:tableStyleId>
              </a:tblPr>
              <a:tblGrid>
                <a:gridCol w="884606">
                  <a:extLst>
                    <a:ext uri="{9D8B030D-6E8A-4147-A177-3AD203B41FA5}">
                      <a16:colId xmlns="" xmlns:a16="http://schemas.microsoft.com/office/drawing/2014/main" val="3693043936"/>
                    </a:ext>
                  </a:extLst>
                </a:gridCol>
                <a:gridCol w="1238448">
                  <a:extLst>
                    <a:ext uri="{9D8B030D-6E8A-4147-A177-3AD203B41FA5}">
                      <a16:colId xmlns="" xmlns:a16="http://schemas.microsoft.com/office/drawing/2014/main" val="1444421373"/>
                    </a:ext>
                  </a:extLst>
                </a:gridCol>
                <a:gridCol w="5365777">
                  <a:extLst>
                    <a:ext uri="{9D8B030D-6E8A-4147-A177-3AD203B41FA5}">
                      <a16:colId xmlns="" xmlns:a16="http://schemas.microsoft.com/office/drawing/2014/main" val="508386611"/>
                    </a:ext>
                  </a:extLst>
                </a:gridCol>
              </a:tblGrid>
              <a:tr h="370840">
                <a:tc>
                  <a:txBody>
                    <a:bodyPr/>
                    <a:lstStyle/>
                    <a:p>
                      <a:r>
                        <a:rPr lang="zh-CN" altLang="en-US" sz="2000" dirty="0">
                          <a:solidFill>
                            <a:srgbClr val="FF0000"/>
                          </a:solidFill>
                          <a:latin typeface="宋体" panose="02010600030101010101" pitchFamily="2" charset="-122"/>
                          <a:ea typeface="宋体" panose="02010600030101010101" pitchFamily="2" charset="-122"/>
                        </a:rPr>
                        <a:t>案例</a:t>
                      </a:r>
                    </a:p>
                  </a:txBody>
                  <a:tcPr>
                    <a:solidFill>
                      <a:srgbClr val="92D050"/>
                    </a:solidFill>
                  </a:tcPr>
                </a:tc>
                <a:tc>
                  <a:txBody>
                    <a:bodyPr/>
                    <a:lstStyle/>
                    <a:p>
                      <a:r>
                        <a:rPr lang="zh-CN" altLang="en-US" sz="2000" dirty="0">
                          <a:solidFill>
                            <a:srgbClr val="FF0000"/>
                          </a:solidFill>
                          <a:latin typeface="宋体" panose="02010600030101010101" pitchFamily="2" charset="-122"/>
                          <a:ea typeface="宋体" panose="02010600030101010101" pitchFamily="2" charset="-122"/>
                        </a:rPr>
                        <a:t>是否合理</a:t>
                      </a:r>
                    </a:p>
                  </a:txBody>
                  <a:tcPr>
                    <a:solidFill>
                      <a:srgbClr val="92D050"/>
                    </a:solidFill>
                  </a:tcPr>
                </a:tc>
                <a:tc>
                  <a:txBody>
                    <a:bodyPr/>
                    <a:lstStyle/>
                    <a:p>
                      <a:pPr algn="ctr"/>
                      <a:r>
                        <a:rPr lang="zh-CN" altLang="en-US" sz="2000" dirty="0">
                          <a:solidFill>
                            <a:srgbClr val="FF0000"/>
                          </a:solidFill>
                          <a:latin typeface="宋体" panose="02010600030101010101" pitchFamily="2" charset="-122"/>
                          <a:ea typeface="宋体" panose="02010600030101010101" pitchFamily="2" charset="-122"/>
                        </a:rPr>
                        <a:t>优化方案</a:t>
                      </a:r>
                    </a:p>
                  </a:txBody>
                  <a:tcPr>
                    <a:solidFill>
                      <a:srgbClr val="92D050"/>
                    </a:solidFill>
                  </a:tcPr>
                </a:tc>
                <a:extLst>
                  <a:ext uri="{0D108BD9-81ED-4DB2-BD59-A6C34878D82A}">
                    <a16:rowId xmlns="" xmlns:a16="http://schemas.microsoft.com/office/drawing/2014/main" val="1465703926"/>
                  </a:ext>
                </a:extLst>
              </a:tr>
              <a:tr h="370840">
                <a:tc>
                  <a:txBody>
                    <a:bodyPr/>
                    <a:lstStyle/>
                    <a:p>
                      <a:r>
                        <a:rPr lang="en-US" altLang="zh-CN" sz="2000" b="1" dirty="0" smtClean="0">
                          <a:solidFill>
                            <a:srgbClr val="FFC000"/>
                          </a:solidFill>
                          <a:latin typeface="宋体" panose="02010600030101010101" pitchFamily="2" charset="-122"/>
                          <a:ea typeface="宋体" panose="02010600030101010101" pitchFamily="2" charset="-122"/>
                        </a:rPr>
                        <a:t>1 </a:t>
                      </a:r>
                      <a:endParaRPr lang="zh-CN" altLang="en-US" sz="2000" b="1" dirty="0">
                        <a:solidFill>
                          <a:srgbClr val="FFC000"/>
                        </a:solidFill>
                        <a:latin typeface="宋体" panose="02010600030101010101" pitchFamily="2" charset="-122"/>
                        <a:ea typeface="宋体" panose="02010600030101010101" pitchFamily="2" charset="-122"/>
                      </a:endParaRPr>
                    </a:p>
                  </a:txBody>
                  <a:tcPr/>
                </a:tc>
                <a:tc>
                  <a:txBody>
                    <a:bodyPr/>
                    <a:lstStyle/>
                    <a:p>
                      <a:pPr algn="ctr"/>
                      <a:endParaRPr lang="zh-CN" altLang="en-US" sz="2000" dirty="0">
                        <a:latin typeface="宋体" panose="02010600030101010101" pitchFamily="2" charset="-122"/>
                        <a:ea typeface="宋体" panose="02010600030101010101" pitchFamily="2" charset="-122"/>
                      </a:endParaRPr>
                    </a:p>
                  </a:txBody>
                  <a:tcPr/>
                </a:tc>
                <a:tc>
                  <a:txBody>
                    <a:bodyPr/>
                    <a:lstStyle/>
                    <a:p>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 xmlns:a16="http://schemas.microsoft.com/office/drawing/2014/main" val="683031718"/>
                  </a:ext>
                </a:extLst>
              </a:tr>
              <a:tr h="370840">
                <a:tc>
                  <a:txBody>
                    <a:bodyPr/>
                    <a:lstStyle/>
                    <a:p>
                      <a:r>
                        <a:rPr lang="en-US" altLang="zh-CN" sz="2000" b="1" dirty="0" smtClean="0">
                          <a:solidFill>
                            <a:srgbClr val="FFC000"/>
                          </a:solidFill>
                          <a:latin typeface="宋体" panose="02010600030101010101" pitchFamily="2" charset="-122"/>
                          <a:ea typeface="宋体" panose="02010600030101010101" pitchFamily="2" charset="-122"/>
                        </a:rPr>
                        <a:t>2</a:t>
                      </a:r>
                      <a:endParaRPr lang="zh-CN" altLang="en-US" sz="2000" b="1" dirty="0">
                        <a:solidFill>
                          <a:srgbClr val="FFC000"/>
                        </a:solidFill>
                        <a:latin typeface="宋体" panose="02010600030101010101" pitchFamily="2" charset="-122"/>
                        <a:ea typeface="宋体" panose="02010600030101010101" pitchFamily="2" charset="-122"/>
                      </a:endParaRPr>
                    </a:p>
                  </a:txBody>
                  <a:tcPr/>
                </a:tc>
                <a:tc>
                  <a:txBody>
                    <a:bodyPr/>
                    <a:lstStyle/>
                    <a:p>
                      <a:pPr algn="ctr"/>
                      <a:endParaRPr lang="zh-CN" altLang="en-US" sz="2000" dirty="0">
                        <a:latin typeface="宋体" panose="02010600030101010101" pitchFamily="2" charset="-122"/>
                        <a:ea typeface="宋体" panose="02010600030101010101" pitchFamily="2" charset="-122"/>
                      </a:endParaRPr>
                    </a:p>
                  </a:txBody>
                  <a:tcPr/>
                </a:tc>
                <a:tc>
                  <a:txBody>
                    <a:bodyPr/>
                    <a:lstStyle/>
                    <a:p>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 xmlns:a16="http://schemas.microsoft.com/office/drawing/2014/main" val="3417107165"/>
                  </a:ext>
                </a:extLst>
              </a:tr>
              <a:tr h="370840">
                <a:tc>
                  <a:txBody>
                    <a:bodyPr/>
                    <a:lstStyle/>
                    <a:p>
                      <a:r>
                        <a:rPr lang="en-US" altLang="zh-CN" sz="2000" b="1" dirty="0" smtClean="0">
                          <a:solidFill>
                            <a:srgbClr val="FFC000"/>
                          </a:solidFill>
                          <a:latin typeface="宋体" panose="02010600030101010101" pitchFamily="2" charset="-122"/>
                          <a:ea typeface="宋体" panose="02010600030101010101" pitchFamily="2" charset="-122"/>
                        </a:rPr>
                        <a:t>3</a:t>
                      </a:r>
                      <a:endParaRPr lang="zh-CN" altLang="en-US" sz="2000" b="1" dirty="0">
                        <a:solidFill>
                          <a:srgbClr val="FFC000"/>
                        </a:solidFill>
                        <a:latin typeface="宋体" panose="02010600030101010101" pitchFamily="2" charset="-122"/>
                        <a:ea typeface="宋体" panose="02010600030101010101" pitchFamily="2" charset="-122"/>
                      </a:endParaRPr>
                    </a:p>
                  </a:txBody>
                  <a:tcPr/>
                </a:tc>
                <a:tc>
                  <a:txBody>
                    <a:bodyPr/>
                    <a:lstStyle/>
                    <a:p>
                      <a:pPr algn="ctr"/>
                      <a:endParaRPr lang="zh-CN" altLang="en-US" sz="2000" dirty="0">
                        <a:latin typeface="宋体" panose="02010600030101010101" pitchFamily="2" charset="-122"/>
                        <a:ea typeface="宋体" panose="02010600030101010101" pitchFamily="2" charset="-122"/>
                      </a:endParaRPr>
                    </a:p>
                  </a:txBody>
                  <a:tcPr/>
                </a:tc>
                <a:tc>
                  <a:txBody>
                    <a:bodyPr/>
                    <a:lstStyle/>
                    <a:p>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 xmlns:a16="http://schemas.microsoft.com/office/drawing/2014/main" val="3258411998"/>
                  </a:ext>
                </a:extLst>
              </a:tr>
              <a:tr h="370840">
                <a:tc>
                  <a:txBody>
                    <a:bodyPr/>
                    <a:lstStyle/>
                    <a:p>
                      <a:r>
                        <a:rPr lang="en-US" altLang="zh-CN" sz="2000" b="1" dirty="0" smtClean="0">
                          <a:solidFill>
                            <a:srgbClr val="FFC000"/>
                          </a:solidFill>
                          <a:latin typeface="宋体" panose="02010600030101010101" pitchFamily="2" charset="-122"/>
                          <a:ea typeface="宋体" panose="02010600030101010101" pitchFamily="2" charset="-122"/>
                        </a:rPr>
                        <a:t>4</a:t>
                      </a:r>
                      <a:endParaRPr lang="zh-CN" altLang="en-US" sz="2000" b="1" dirty="0">
                        <a:solidFill>
                          <a:srgbClr val="FFC000"/>
                        </a:solidFill>
                        <a:latin typeface="宋体" panose="02010600030101010101" pitchFamily="2" charset="-122"/>
                        <a:ea typeface="宋体" panose="02010600030101010101" pitchFamily="2" charset="-122"/>
                      </a:endParaRPr>
                    </a:p>
                  </a:txBody>
                  <a:tcPr/>
                </a:tc>
                <a:tc>
                  <a:txBody>
                    <a:bodyPr/>
                    <a:lstStyle/>
                    <a:p>
                      <a:pPr algn="ctr"/>
                      <a:endParaRPr lang="zh-CN" altLang="en-US" sz="2000" dirty="0">
                        <a:latin typeface="宋体" panose="02010600030101010101" pitchFamily="2" charset="-122"/>
                        <a:ea typeface="宋体" panose="02010600030101010101" pitchFamily="2" charset="-122"/>
                      </a:endParaRPr>
                    </a:p>
                  </a:txBody>
                  <a:tcPr/>
                </a:tc>
                <a:tc>
                  <a:txBody>
                    <a:bodyPr/>
                    <a:lstStyle/>
                    <a:p>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 xmlns:a16="http://schemas.microsoft.com/office/drawing/2014/main" val="2136574349"/>
                  </a:ext>
                </a:extLst>
              </a:tr>
            </a:tbl>
          </a:graphicData>
        </a:graphic>
      </p:graphicFrame>
      <p:pic>
        <p:nvPicPr>
          <p:cNvPr id="18" name="图片 17">
            <a:extLst>
              <a:ext uri="{FF2B5EF4-FFF2-40B4-BE49-F238E27FC236}">
                <a16:creationId xmlns="" xmlns:a16="http://schemas.microsoft.com/office/drawing/2014/main" id="{6F76E51A-C200-41B4-8849-3AB22FBE0B60}"/>
              </a:ext>
            </a:extLst>
          </p:cNvPr>
          <p:cNvPicPr>
            <a:picLocks noChangeAspect="1"/>
          </p:cNvPicPr>
          <p:nvPr/>
        </p:nvPicPr>
        <p:blipFill>
          <a:blip r:embed="rId3" cstate="print"/>
          <a:stretch>
            <a:fillRect/>
          </a:stretch>
        </p:blipFill>
        <p:spPr>
          <a:xfrm>
            <a:off x="251520" y="409228"/>
            <a:ext cx="1339341" cy="1369371"/>
          </a:xfrm>
          <a:prstGeom prst="rect">
            <a:avLst/>
          </a:prstGeom>
        </p:spPr>
      </p:pic>
      <p:sp>
        <p:nvSpPr>
          <p:cNvPr id="7" name="文本框 6">
            <a:extLst>
              <a:ext uri="{FF2B5EF4-FFF2-40B4-BE49-F238E27FC236}">
                <a16:creationId xmlns="" xmlns:a16="http://schemas.microsoft.com/office/drawing/2014/main" id="{E36357A1-C2C0-4876-8B41-CE7D27923F26}"/>
              </a:ext>
            </a:extLst>
          </p:cNvPr>
          <p:cNvSpPr txBox="1"/>
          <p:nvPr/>
        </p:nvSpPr>
        <p:spPr>
          <a:xfrm>
            <a:off x="2339752" y="2497460"/>
            <a:ext cx="79208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否</a:t>
            </a:r>
          </a:p>
        </p:txBody>
      </p:sp>
      <p:sp>
        <p:nvSpPr>
          <p:cNvPr id="20" name="文本框 19">
            <a:extLst>
              <a:ext uri="{FF2B5EF4-FFF2-40B4-BE49-F238E27FC236}">
                <a16:creationId xmlns="" xmlns:a16="http://schemas.microsoft.com/office/drawing/2014/main" id="{142607DE-9016-40CE-AE7F-69C40148A7EB}"/>
              </a:ext>
            </a:extLst>
          </p:cNvPr>
          <p:cNvSpPr txBox="1"/>
          <p:nvPr/>
        </p:nvSpPr>
        <p:spPr>
          <a:xfrm>
            <a:off x="2339752" y="3640439"/>
            <a:ext cx="79208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否</a:t>
            </a:r>
          </a:p>
        </p:txBody>
      </p:sp>
      <p:sp>
        <p:nvSpPr>
          <p:cNvPr id="22" name="文本框 21">
            <a:extLst>
              <a:ext uri="{FF2B5EF4-FFF2-40B4-BE49-F238E27FC236}">
                <a16:creationId xmlns="" xmlns:a16="http://schemas.microsoft.com/office/drawing/2014/main" id="{8F2977C2-5954-4255-AFAC-52F379F9A25C}"/>
              </a:ext>
            </a:extLst>
          </p:cNvPr>
          <p:cNvSpPr txBox="1"/>
          <p:nvPr/>
        </p:nvSpPr>
        <p:spPr>
          <a:xfrm>
            <a:off x="2339752" y="2893608"/>
            <a:ext cx="79208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否</a:t>
            </a:r>
          </a:p>
        </p:txBody>
      </p:sp>
      <p:sp>
        <p:nvSpPr>
          <p:cNvPr id="23" name="文本框 22">
            <a:extLst>
              <a:ext uri="{FF2B5EF4-FFF2-40B4-BE49-F238E27FC236}">
                <a16:creationId xmlns="" xmlns:a16="http://schemas.microsoft.com/office/drawing/2014/main" id="{514086AF-2E52-40FB-82E6-85DD3AF82108}"/>
              </a:ext>
            </a:extLst>
          </p:cNvPr>
          <p:cNvSpPr txBox="1"/>
          <p:nvPr/>
        </p:nvSpPr>
        <p:spPr>
          <a:xfrm>
            <a:off x="2339752" y="3320381"/>
            <a:ext cx="792088"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否</a:t>
            </a:r>
          </a:p>
        </p:txBody>
      </p:sp>
      <p:sp>
        <p:nvSpPr>
          <p:cNvPr id="8" name="文本框 7">
            <a:extLst>
              <a:ext uri="{FF2B5EF4-FFF2-40B4-BE49-F238E27FC236}">
                <a16:creationId xmlns="" xmlns:a16="http://schemas.microsoft.com/office/drawing/2014/main" id="{1359F70D-45EF-4EFE-9600-19F0A344A4EF}"/>
              </a:ext>
            </a:extLst>
          </p:cNvPr>
          <p:cNvSpPr txBox="1"/>
          <p:nvPr/>
        </p:nvSpPr>
        <p:spPr>
          <a:xfrm>
            <a:off x="3203848" y="2497460"/>
            <a:ext cx="4752528" cy="338554"/>
          </a:xfrm>
          <a:prstGeom prst="rect">
            <a:avLst/>
          </a:prstGeom>
          <a:noFill/>
        </p:spPr>
        <p:txBody>
          <a:bodyPr wrap="square" rtlCol="0">
            <a:spAutoFit/>
          </a:bodyPr>
          <a:lstStyle/>
          <a:p>
            <a:r>
              <a:rPr lang="en-US" altLang="zh-CN" sz="1600" dirty="0">
                <a:latin typeface="宋体" panose="02010600030101010101" pitchFamily="2" charset="-122"/>
                <a:ea typeface="宋体" panose="02010600030101010101" pitchFamily="2" charset="-122"/>
              </a:rPr>
              <a:t>100</a:t>
            </a:r>
            <a:r>
              <a:rPr lang="zh-CN" altLang="en-US" sz="1600" dirty="0">
                <a:latin typeface="宋体" panose="02010600030101010101" pitchFamily="2" charset="-122"/>
                <a:ea typeface="宋体" panose="02010600030101010101" pitchFamily="2" charset="-122"/>
              </a:rPr>
              <a:t>箱鞋无需</a:t>
            </a:r>
            <a:r>
              <a:rPr lang="en-US" altLang="zh-CN" sz="1600" dirty="0">
                <a:latin typeface="宋体" panose="02010600030101010101" pitchFamily="2" charset="-122"/>
                <a:ea typeface="宋体" panose="02010600030101010101" pitchFamily="2" charset="-122"/>
              </a:rPr>
              <a:t>15</a:t>
            </a:r>
            <a:r>
              <a:rPr lang="zh-CN" altLang="en-US" sz="1600" dirty="0">
                <a:latin typeface="宋体" panose="02010600030101010101" pitchFamily="2" charset="-122"/>
                <a:ea typeface="宋体" panose="02010600030101010101" pitchFamily="2" charset="-122"/>
              </a:rPr>
              <a:t>吨汽车运输，铁路运输更便宜</a:t>
            </a:r>
          </a:p>
        </p:txBody>
      </p:sp>
      <p:sp>
        <p:nvSpPr>
          <p:cNvPr id="9" name="文本框 8">
            <a:extLst>
              <a:ext uri="{FF2B5EF4-FFF2-40B4-BE49-F238E27FC236}">
                <a16:creationId xmlns="" xmlns:a16="http://schemas.microsoft.com/office/drawing/2014/main" id="{69DB27F5-FD82-4113-A726-712C0DD6A12A}"/>
              </a:ext>
            </a:extLst>
          </p:cNvPr>
          <p:cNvSpPr txBox="1"/>
          <p:nvPr/>
        </p:nvSpPr>
        <p:spPr>
          <a:xfrm>
            <a:off x="3203848" y="2857500"/>
            <a:ext cx="4464496"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从重庆到上海水运最便宜，应采用船运</a:t>
            </a:r>
          </a:p>
        </p:txBody>
      </p:sp>
      <p:sp>
        <p:nvSpPr>
          <p:cNvPr id="10" name="矩形 9">
            <a:extLst>
              <a:ext uri="{FF2B5EF4-FFF2-40B4-BE49-F238E27FC236}">
                <a16:creationId xmlns="" xmlns:a16="http://schemas.microsoft.com/office/drawing/2014/main" id="{97CF4D7D-7B91-4730-B9D9-F73A0ABB9F66}"/>
              </a:ext>
            </a:extLst>
          </p:cNvPr>
          <p:cNvSpPr/>
          <p:nvPr/>
        </p:nvSpPr>
        <p:spPr>
          <a:xfrm>
            <a:off x="3203848" y="3233509"/>
            <a:ext cx="2852063"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应从南昌</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九江</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芜湖</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南京</a:t>
            </a:r>
          </a:p>
        </p:txBody>
      </p:sp>
      <p:sp>
        <p:nvSpPr>
          <p:cNvPr id="11" name="矩形 10">
            <a:extLst>
              <a:ext uri="{FF2B5EF4-FFF2-40B4-BE49-F238E27FC236}">
                <a16:creationId xmlns="" xmlns:a16="http://schemas.microsoft.com/office/drawing/2014/main" id="{12CAF38D-7F31-4061-BE2E-8FEBFCCABFDD}"/>
              </a:ext>
            </a:extLst>
          </p:cNvPr>
          <p:cNvSpPr/>
          <p:nvPr/>
        </p:nvSpPr>
        <p:spPr>
          <a:xfrm>
            <a:off x="3203848" y="3590272"/>
            <a:ext cx="5109091" cy="338554"/>
          </a:xfrm>
          <a:prstGeom prst="rect">
            <a:avLst/>
          </a:prstGeom>
        </p:spPr>
        <p:txBody>
          <a:bodyPr wrap="none">
            <a:spAutoFit/>
          </a:bodyPr>
          <a:lstStyle/>
          <a:p>
            <a:r>
              <a:rPr lang="zh-CN" altLang="en-US" sz="1600" dirty="0">
                <a:latin typeface="宋体" panose="02010600030101010101" pitchFamily="2" charset="-122"/>
                <a:ea typeface="宋体" panose="02010600030101010101" pitchFamily="2" charset="-122"/>
              </a:rPr>
              <a:t>陕西与山西均为煤炭大省，就近采购可节省一大笔费用</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 xmlns:a16="http://schemas.microsoft.com/office/drawing/2014/main" id="{3C4E2FDE-611B-4E17-87A9-28EC14BA017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任务一：物流运输基础知识</a:t>
            </a: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任务三：运输合理化方案的初步制定</a:t>
            </a: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任务二：物流运输方式的选择</a:t>
            </a:r>
          </a:p>
        </p:txBody>
      </p:sp>
      <p:sp>
        <p:nvSpPr>
          <p:cNvPr id="21" name="文本框 20">
            <a:extLst>
              <a:ext uri="{FF2B5EF4-FFF2-40B4-BE49-F238E27FC236}">
                <a16:creationId xmlns="" xmlns:a16="http://schemas.microsoft.com/office/drawing/2014/main"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任务四：物流运输价格的制定</a:t>
            </a:r>
          </a:p>
        </p:txBody>
      </p:sp>
      <p:pic>
        <p:nvPicPr>
          <p:cNvPr id="22"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 xmlns:a16="http://schemas.microsoft.com/office/drawing/2014/main" id="{CF685725-BB64-4E3C-B24B-8BAEFE0C4408}"/>
              </a:ext>
            </a:extLst>
          </p:cNvPr>
          <p:cNvSpPr txBox="1"/>
          <p:nvPr/>
        </p:nvSpPr>
        <p:spPr>
          <a:xfrm>
            <a:off x="3505536" y="4352787"/>
            <a:ext cx="445083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任务五：物流运输包装</a:t>
            </a:r>
            <a:r>
              <a:rPr lang="zh-CN" altLang="en-US" sz="2400" b="1" dirty="0" smtClean="0">
                <a:latin typeface="宋体" pitchFamily="2" charset="-122"/>
                <a:ea typeface="宋体" pitchFamily="2" charset="-122"/>
              </a:rPr>
              <a:t>的识别</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3238873" y="314377"/>
            <a:ext cx="2646878" cy="830997"/>
          </a:xfrm>
          <a:prstGeom prst="rect">
            <a:avLst/>
          </a:prstGeom>
          <a:noFill/>
        </p:spPr>
        <p:txBody>
          <a:bodyPr wrap="none" lIns="91440" tIns="45720" rIns="91440" bIns="45720">
            <a:spAutoFit/>
          </a:bodyPr>
          <a:lstStyle/>
          <a:p>
            <a:pPr algn="ctr"/>
            <a:r>
              <a:rPr lang="zh-CN" altLang="en-US" sz="48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187624" y="553244"/>
            <a:ext cx="70567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务三：运输合理化方案的初步制定</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7128792" cy="3785652"/>
          </a:xfrm>
          <a:prstGeom prst="rect">
            <a:avLst/>
          </a:prstGeom>
          <a:noFill/>
        </p:spPr>
        <p:txBody>
          <a:bodyPr wrap="square" rtlCol="0">
            <a:spAutoFit/>
          </a:bodyPr>
          <a:lstStyle/>
          <a:p>
            <a:pPr>
              <a:lnSpc>
                <a:spcPts val="3200"/>
              </a:lnSpc>
            </a:pPr>
            <a:r>
              <a:rPr lang="en-US" altLang="zh-CN" sz="2400" dirty="0" smtClean="0">
                <a:latin typeface="宋体" panose="02010600030101010101" pitchFamily="2" charset="-122"/>
                <a:ea typeface="宋体" panose="02010600030101010101" pitchFamily="2" charset="-122"/>
              </a:rPr>
              <a:t>1</a:t>
            </a:r>
            <a:r>
              <a:rPr lang="zh-CN" altLang="zh-CN" sz="2400" dirty="0" smtClean="0">
                <a:latin typeface="宋体" panose="02010600030101010101" pitchFamily="2" charset="-122"/>
                <a:ea typeface="宋体" panose="02010600030101010101" pitchFamily="2" charset="-122"/>
              </a:rPr>
              <a:t>、杭州购</a:t>
            </a:r>
            <a:r>
              <a:rPr lang="en-US" altLang="zh-CN" sz="2400" dirty="0" smtClean="0">
                <a:latin typeface="宋体" panose="02010600030101010101" pitchFamily="2" charset="-122"/>
                <a:ea typeface="宋体" panose="02010600030101010101" pitchFamily="2" charset="-122"/>
              </a:rPr>
              <a:t>100</a:t>
            </a:r>
            <a:r>
              <a:rPr lang="zh-CN" altLang="zh-CN" sz="2400" dirty="0" smtClean="0">
                <a:latin typeface="宋体" panose="02010600030101010101" pitchFamily="2" charset="-122"/>
                <a:ea typeface="宋体" panose="02010600030101010101" pitchFamily="2" charset="-122"/>
              </a:rPr>
              <a:t>箱鞋子运往江阴销售。采用一辆</a:t>
            </a:r>
            <a:r>
              <a:rPr lang="en-US" altLang="zh-CN" sz="2400" dirty="0" smtClean="0">
                <a:latin typeface="宋体" panose="02010600030101010101" pitchFamily="2" charset="-122"/>
                <a:ea typeface="宋体" panose="02010600030101010101" pitchFamily="2" charset="-122"/>
              </a:rPr>
              <a:t>15</a:t>
            </a:r>
            <a:r>
              <a:rPr lang="zh-CN" altLang="zh-CN" sz="2400" dirty="0" smtClean="0">
                <a:latin typeface="宋体" panose="02010600030101010101" pitchFamily="2" charset="-122"/>
                <a:ea typeface="宋体" panose="02010600030101010101" pitchFamily="2" charset="-122"/>
              </a:rPr>
              <a:t>吨的载货汽车运输。</a:t>
            </a:r>
          </a:p>
          <a:p>
            <a:pPr>
              <a:lnSpc>
                <a:spcPts val="3200"/>
              </a:lnSpc>
            </a:pPr>
            <a:r>
              <a:rPr lang="en-US" altLang="zh-CN" sz="2400" dirty="0" smtClean="0">
                <a:latin typeface="宋体" panose="02010600030101010101" pitchFamily="2" charset="-122"/>
                <a:ea typeface="宋体" panose="02010600030101010101" pitchFamily="2" charset="-122"/>
              </a:rPr>
              <a:t>2</a:t>
            </a:r>
            <a:r>
              <a:rPr lang="zh-CN" altLang="zh-CN" sz="2400" dirty="0" smtClean="0">
                <a:latin typeface="宋体" panose="02010600030101010101" pitchFamily="2" charset="-122"/>
                <a:ea typeface="宋体" panose="02010600030101010101" pitchFamily="2" charset="-122"/>
              </a:rPr>
              <a:t>、重庆运送</a:t>
            </a:r>
            <a:r>
              <a:rPr lang="en-US" altLang="zh-CN" sz="2400" dirty="0" smtClean="0">
                <a:latin typeface="宋体" panose="02010600030101010101" pitchFamily="2" charset="-122"/>
                <a:ea typeface="宋体" panose="02010600030101010101" pitchFamily="2" charset="-122"/>
              </a:rPr>
              <a:t>200t</a:t>
            </a:r>
            <a:r>
              <a:rPr lang="zh-CN" altLang="zh-CN" sz="2400" dirty="0" smtClean="0">
                <a:latin typeface="宋体" panose="02010600030101010101" pitchFamily="2" charset="-122"/>
                <a:ea typeface="宋体" panose="02010600030101010101" pitchFamily="2" charset="-122"/>
              </a:rPr>
              <a:t>土产杂品到上海，采用铁路运输方式。 </a:t>
            </a:r>
          </a:p>
          <a:p>
            <a:pPr>
              <a:lnSpc>
                <a:spcPts val="3200"/>
              </a:lnSpc>
            </a:pPr>
            <a:r>
              <a:rPr lang="en-US" altLang="zh-CN" sz="2400" dirty="0" smtClean="0">
                <a:latin typeface="宋体" panose="02010600030101010101" pitchFamily="2" charset="-122"/>
                <a:ea typeface="宋体" panose="02010600030101010101" pitchFamily="2" charset="-122"/>
              </a:rPr>
              <a:t>3</a:t>
            </a:r>
            <a:r>
              <a:rPr lang="zh-CN" altLang="zh-CN" sz="2400" dirty="0" smtClean="0">
                <a:latin typeface="宋体" panose="02010600030101010101" pitchFamily="2" charset="-122"/>
                <a:ea typeface="宋体" panose="02010600030101010101" pitchFamily="2" charset="-122"/>
              </a:rPr>
              <a:t>、从南昌运</a:t>
            </a:r>
            <a:r>
              <a:rPr lang="en-US" altLang="zh-CN" sz="2400" dirty="0" smtClean="0">
                <a:latin typeface="宋体" panose="02010600030101010101" pitchFamily="2" charset="-122"/>
                <a:ea typeface="宋体" panose="02010600030101010101" pitchFamily="2" charset="-122"/>
              </a:rPr>
              <a:t>50</a:t>
            </a:r>
            <a:r>
              <a:rPr lang="zh-CN" altLang="zh-CN" sz="2400" dirty="0" smtClean="0">
                <a:latin typeface="宋体" panose="02010600030101010101" pitchFamily="2" charset="-122"/>
                <a:ea typeface="宋体" panose="02010600030101010101" pitchFamily="2" charset="-122"/>
              </a:rPr>
              <a:t>头生猪到南京，公路运输，走南昌—鹰潭—杭州—南京线。</a:t>
            </a:r>
          </a:p>
          <a:p>
            <a:pPr>
              <a:lnSpc>
                <a:spcPts val="3200"/>
              </a:lnSpc>
            </a:pPr>
            <a:r>
              <a:rPr lang="en-US" altLang="zh-CN" sz="2400" dirty="0" smtClean="0">
                <a:latin typeface="宋体" panose="02010600030101010101" pitchFamily="2" charset="-122"/>
                <a:ea typeface="宋体" panose="02010600030101010101" pitchFamily="2" charset="-122"/>
              </a:rPr>
              <a:t>4</a:t>
            </a:r>
            <a:r>
              <a:rPr lang="zh-CN" altLang="zh-CN" sz="2400" dirty="0" smtClean="0">
                <a:latin typeface="宋体" panose="02010600030101010101" pitchFamily="2" charset="-122"/>
                <a:ea typeface="宋体" panose="02010600030101010101" pitchFamily="2" charset="-122"/>
              </a:rPr>
              <a:t>、陕西榆林某企业从山西大同采购了一批煤炭。 </a:t>
            </a:r>
            <a:endParaRPr lang="en-US" altLang="zh-CN" sz="2400" dirty="0" smtClean="0">
              <a:latin typeface="宋体" panose="02010600030101010101" pitchFamily="2" charset="-122"/>
              <a:ea typeface="宋体" panose="02010600030101010101" pitchFamily="2" charset="-122"/>
            </a:endParaRPr>
          </a:p>
          <a:p>
            <a:pPr>
              <a:lnSpc>
                <a:spcPts val="3200"/>
              </a:lnSpc>
            </a:pPr>
            <a:r>
              <a:rPr lang="zh-CN" altLang="zh-CN" sz="2400" u="sng" dirty="0" smtClean="0">
                <a:solidFill>
                  <a:srgbClr val="00B050"/>
                </a:solidFill>
                <a:latin typeface="华文新魏" panose="02010800040101010101" pitchFamily="2" charset="-122"/>
                <a:ea typeface="华文新魏" panose="02010800040101010101" pitchFamily="2" charset="-122"/>
              </a:rPr>
              <a:t>请指出上述实例中运输组织形式是否合理？不合理是属于哪种形式？为什么？</a:t>
            </a:r>
            <a:r>
              <a:rPr lang="en-US" altLang="zh-CN" sz="2400" u="sng" dirty="0" smtClean="0">
                <a:solidFill>
                  <a:srgbClr val="00B050"/>
                </a:solidFill>
                <a:latin typeface="华文新魏" panose="02010800040101010101" pitchFamily="2" charset="-122"/>
                <a:ea typeface="华文新魏" panose="02010800040101010101" pitchFamily="2" charset="-122"/>
              </a:rPr>
              <a:t> </a:t>
            </a:r>
            <a:endParaRPr lang="zh-CN" altLang="en-US" sz="2400" dirty="0"/>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999183" y="985292"/>
            <a:ext cx="923330"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务三：运输合理化方案的初步制定</a:t>
            </a: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906489"/>
            <a:ext cx="4104456" cy="2677656"/>
          </a:xfrm>
          <a:prstGeom prst="rect">
            <a:avLst/>
          </a:prstGeom>
          <a:noFill/>
        </p:spPr>
        <p:txBody>
          <a:bodyPr wrap="square" rtlCol="0">
            <a:spAutoFit/>
          </a:bodyPr>
          <a:lstStyle/>
          <a:p>
            <a:r>
              <a:rPr lang="zh-CN" altLang="en-US" sz="2400" dirty="0" smtClean="0"/>
              <a:t>合理运输的定义</a:t>
            </a:r>
            <a:endParaRPr lang="en-US" altLang="zh-CN" sz="2400" dirty="0" smtClean="0"/>
          </a:p>
          <a:p>
            <a:endParaRPr lang="en-US" altLang="zh-CN" sz="2400" dirty="0"/>
          </a:p>
          <a:p>
            <a:r>
              <a:rPr lang="zh-CN" altLang="en-US" sz="2400" dirty="0" smtClean="0"/>
              <a:t>影响合理运输的主要因素</a:t>
            </a:r>
            <a:endParaRPr lang="en-US" altLang="zh-CN" sz="2400" dirty="0" smtClean="0"/>
          </a:p>
          <a:p>
            <a:endParaRPr lang="en-US" altLang="zh-CN" sz="2400" dirty="0"/>
          </a:p>
          <a:p>
            <a:r>
              <a:rPr lang="zh-CN" altLang="en-US" sz="2400" dirty="0" smtClean="0"/>
              <a:t>不合理运输</a:t>
            </a:r>
            <a:endParaRPr lang="en-US" altLang="zh-CN" sz="2400" dirty="0" smtClean="0"/>
          </a:p>
          <a:p>
            <a:endParaRPr lang="en-US" altLang="zh-CN" sz="2400" dirty="0"/>
          </a:p>
          <a:p>
            <a:r>
              <a:rPr lang="zh-CN" altLang="en-US" sz="2400" dirty="0"/>
              <a:t>运</a:t>
            </a:r>
            <a:r>
              <a:rPr lang="zh-CN" altLang="en-US" sz="2400" dirty="0" smtClean="0"/>
              <a:t>输合理化的途径</a:t>
            </a:r>
            <a:endParaRPr lang="zh-CN" altLang="en-US"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728841"/>
            <a:ext cx="336691" cy="344683"/>
          </a:xfrm>
          <a:prstGeom prst="rect">
            <a:avLst/>
          </a:prstGeom>
        </p:spPr>
      </p:pic>
      <p:pic>
        <p:nvPicPr>
          <p:cNvPr id="28" name="图形 27" descr="枞树">
            <a:extLst>
              <a:ext uri="{FF2B5EF4-FFF2-40B4-BE49-F238E27FC236}">
                <a16:creationId xmlns="" xmlns:a16="http://schemas.microsoft.com/office/drawing/2014/main" id="{1AF2ED81-338E-49F5-BE72-D68A9F0D1D5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2380" y="3448921"/>
            <a:ext cx="336691" cy="344683"/>
          </a:xfrm>
          <a:prstGeom prst="rect">
            <a:avLst/>
          </a:prstGeom>
        </p:spPr>
      </p:pic>
      <p:pic>
        <p:nvPicPr>
          <p:cNvPr id="29" name="图形 28" descr="枞树">
            <a:extLst>
              <a:ext uri="{FF2B5EF4-FFF2-40B4-BE49-F238E27FC236}">
                <a16:creationId xmlns="" xmlns:a16="http://schemas.microsoft.com/office/drawing/2014/main" id="{3BEDA0AC-4316-4071-A7CC-29183D762396}"/>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80360" y="4153644"/>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565FED19-5CB8-4D2C-97E4-2466DD3CC68C}"/>
              </a:ext>
            </a:extLst>
          </p:cNvPr>
          <p:cNvSpPr txBox="1"/>
          <p:nvPr/>
        </p:nvSpPr>
        <p:spPr>
          <a:xfrm>
            <a:off x="2915816" y="1849388"/>
            <a:ext cx="5184576" cy="2093522"/>
          </a:xfrm>
          <a:prstGeom prst="rect">
            <a:avLst/>
          </a:prstGeom>
          <a:noFill/>
        </p:spPr>
        <p:txBody>
          <a:bodyPr wrap="square" rtlCol="0">
            <a:spAutoFit/>
          </a:bodyPr>
          <a:lstStyle/>
          <a:p>
            <a:pPr indent="468000">
              <a:lnSpc>
                <a:spcPts val="3200"/>
              </a:lnSpc>
            </a:pPr>
            <a:r>
              <a:rPr lang="zh-CN" altLang="zh-CN" sz="2400" dirty="0">
                <a:latin typeface="宋体" panose="02010600030101010101" pitchFamily="2" charset="-122"/>
                <a:ea typeface="宋体" panose="02010600030101010101" pitchFamily="2" charset="-122"/>
              </a:rPr>
              <a:t>凡是在一定的产销条件下，货物的运量、运距、流向和中转环节合理，能以最少的运力、最少的费用支出、最快的速度进行的运输，均属于合理运输。</a:t>
            </a:r>
            <a:endParaRPr lang="zh-CN" altLang="en-US" sz="2400" dirty="0">
              <a:latin typeface="宋体" panose="02010600030101010101" pitchFamily="2" charset="-122"/>
              <a:ea typeface="宋体" panose="02010600030101010101" pitchFamily="2" charset="-122"/>
            </a:endParaRPr>
          </a:p>
        </p:txBody>
      </p:sp>
      <p:pic>
        <p:nvPicPr>
          <p:cNvPr id="4" name="图片 3">
            <a:extLst>
              <a:ext uri="{FF2B5EF4-FFF2-40B4-BE49-F238E27FC236}">
                <a16:creationId xmlns="" xmlns:a16="http://schemas.microsoft.com/office/drawing/2014/main" id="{8A9BCE8A-2C17-4ED9-ACF1-0152B3F62B8A}"/>
              </a:ext>
            </a:extLst>
          </p:cNvPr>
          <p:cNvPicPr>
            <a:picLocks noChangeAspect="1"/>
          </p:cNvPicPr>
          <p:nvPr/>
        </p:nvPicPr>
        <p:blipFill>
          <a:blip r:embed="rId2" cstate="print"/>
          <a:stretch>
            <a:fillRect/>
          </a:stretch>
        </p:blipFill>
        <p:spPr>
          <a:xfrm>
            <a:off x="7928" y="1681303"/>
            <a:ext cx="2979896" cy="2802648"/>
          </a:xfrm>
          <a:prstGeom prst="rect">
            <a:avLst/>
          </a:prstGeom>
        </p:spPr>
      </p:pic>
      <p:sp>
        <p:nvSpPr>
          <p:cNvPr id="5" name="矩形 4">
            <a:extLst>
              <a:ext uri="{FF2B5EF4-FFF2-40B4-BE49-F238E27FC236}">
                <a16:creationId xmlns="" xmlns:a16="http://schemas.microsoft.com/office/drawing/2014/main" id="{6E921932-90AF-4EED-BD0D-1ED54E40F8F0}"/>
              </a:ext>
            </a:extLst>
          </p:cNvPr>
          <p:cNvSpPr/>
          <p:nvPr/>
        </p:nvSpPr>
        <p:spPr>
          <a:xfrm rot="21009495">
            <a:off x="3197600" y="4344561"/>
            <a:ext cx="4801314" cy="461665"/>
          </a:xfrm>
          <a:prstGeom prst="rect">
            <a:avLst/>
          </a:prstGeom>
          <a:noFill/>
        </p:spPr>
        <p:txBody>
          <a:bodyPr wrap="none" lIns="91440" tIns="45720" rIns="91440" bIns="45720">
            <a:spAutoFit/>
          </a:bodyPr>
          <a:lstStyle/>
          <a:p>
            <a:pPr algn="ctr"/>
            <a:r>
              <a:rPr lang="zh-CN" altLang="en-US" sz="2400" dirty="0">
                <a:ln w="0"/>
                <a:solidFill>
                  <a:srgbClr val="00B050"/>
                </a:solidFill>
                <a:latin typeface="华文行楷" panose="02010800040101010101" pitchFamily="2" charset="-122"/>
                <a:ea typeface="华文行楷" panose="02010800040101010101" pitchFamily="2" charset="-122"/>
              </a:rPr>
              <a:t>里程短、环节少、速度快、费用低</a:t>
            </a:r>
          </a:p>
        </p:txBody>
      </p:sp>
      <p:pic>
        <p:nvPicPr>
          <p:cNvPr id="6" name="图片 5">
            <a:extLst>
              <a:ext uri="{FF2B5EF4-FFF2-40B4-BE49-F238E27FC236}">
                <a16:creationId xmlns="" xmlns:a16="http://schemas.microsoft.com/office/drawing/2014/main" id="{C6A1E687-1AD5-4EC3-9999-8F57C6C3EFEA}"/>
              </a:ext>
            </a:extLst>
          </p:cNvPr>
          <p:cNvPicPr>
            <a:picLocks noChangeAspect="1"/>
          </p:cNvPicPr>
          <p:nvPr/>
        </p:nvPicPr>
        <p:blipFill>
          <a:blip r:embed="rId3" cstate="print"/>
          <a:stretch>
            <a:fillRect/>
          </a:stretch>
        </p:blipFill>
        <p:spPr>
          <a:xfrm>
            <a:off x="6948264" y="651766"/>
            <a:ext cx="2007999" cy="1238348"/>
          </a:xfrm>
          <a:prstGeom prst="rect">
            <a:avLst/>
          </a:prstGeom>
        </p:spPr>
      </p:pic>
      <p:sp>
        <p:nvSpPr>
          <p:cNvPr id="9" name="文本框 2">
            <a:extLst>
              <a:ext uri="{FF2B5EF4-FFF2-40B4-BE49-F238E27FC236}">
                <a16:creationId xmlns:a16="http://schemas.microsoft.com/office/drawing/2014/main" xmlns="" id="{C495479F-8938-467C-B6A1-5D2B4DC4F2A9}"/>
              </a:ext>
            </a:extLst>
          </p:cNvPr>
          <p:cNvSpPr txBox="1"/>
          <p:nvPr/>
        </p:nvSpPr>
        <p:spPr>
          <a:xfrm>
            <a:off x="629816" y="481236"/>
            <a:ext cx="415820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、合理运</a:t>
            </a:r>
            <a:r>
              <a:rPr lang="zh-CN" altLang="en-US" sz="3200" b="1" dirty="0">
                <a:solidFill>
                  <a:srgbClr val="7030A0"/>
                </a:solidFill>
                <a:latin typeface="宋体" pitchFamily="2" charset="-122"/>
                <a:ea typeface="宋体" pitchFamily="2" charset="-122"/>
              </a:rPr>
              <a:t>输的涵义</a:t>
            </a:r>
          </a:p>
        </p:txBody>
      </p:sp>
    </p:spTree>
    <p:extLst>
      <p:ext uri="{BB962C8B-B14F-4D97-AF65-F5344CB8AC3E}">
        <p14:creationId xmlns="" xmlns:p14="http://schemas.microsoft.com/office/powerpoint/2010/main" val="2914243682"/>
      </p:ext>
    </p:extLst>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A45D0DD-384D-4852-8964-9B26BC5D6879}"/>
              </a:ext>
            </a:extLst>
          </p:cNvPr>
          <p:cNvSpPr/>
          <p:nvPr/>
        </p:nvSpPr>
        <p:spPr>
          <a:xfrm>
            <a:off x="1475656" y="1489348"/>
            <a:ext cx="6696744" cy="2775760"/>
          </a:xfrm>
          <a:prstGeom prst="rect">
            <a:avLst/>
          </a:prstGeom>
        </p:spPr>
        <p:txBody>
          <a:bodyPr wrap="square">
            <a:spAutoFit/>
          </a:bodyPr>
          <a:lstStyle/>
          <a:p>
            <a:pPr algn="just">
              <a:lnSpc>
                <a:spcPct val="150000"/>
              </a:lnSpc>
              <a:buFont typeface="Wingdings" pitchFamily="2" charset="2"/>
              <a:buChar char="Ø"/>
            </a:pP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运</a:t>
            </a:r>
            <a:r>
              <a:rPr lang="zh-CN" altLang="zh-CN" sz="2400" b="1" kern="100" dirty="0">
                <a:solidFill>
                  <a:srgbClr val="00B0F0"/>
                </a:solidFill>
                <a:latin typeface="宋体" pitchFamily="2" charset="-122"/>
                <a:ea typeface="宋体" pitchFamily="2" charset="-122"/>
                <a:cs typeface="Times New Roman" panose="02020603050405020304" pitchFamily="18" charset="0"/>
              </a:rPr>
              <a:t>输距</a:t>
            </a: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离</a:t>
            </a:r>
            <a:r>
              <a:rPr lang="zh-CN" altLang="en-US" sz="2400" b="1" kern="100" dirty="0" smtClean="0">
                <a:solidFill>
                  <a:srgbClr val="00B0F0"/>
                </a:solidFill>
                <a:latin typeface="宋体" pitchFamily="2" charset="-122"/>
                <a:ea typeface="宋体" pitchFamily="2" charset="-122"/>
                <a:cs typeface="Times New Roman" panose="02020603050405020304" pitchFamily="18" charset="0"/>
              </a:rPr>
              <a:t>（</a:t>
            </a:r>
            <a:r>
              <a:rPr lang="zh-CN" altLang="en-US" sz="2400" b="1" kern="100" dirty="0" smtClean="0">
                <a:solidFill>
                  <a:srgbClr val="FF9900"/>
                </a:solidFill>
                <a:latin typeface="宋体" pitchFamily="2" charset="-122"/>
                <a:ea typeface="宋体" pitchFamily="2" charset="-122"/>
                <a:cs typeface="Times New Roman" panose="02020603050405020304" pitchFamily="18" charset="0"/>
              </a:rPr>
              <a:t>最基础因素</a:t>
            </a:r>
            <a:r>
              <a:rPr lang="zh-CN" altLang="en-US" sz="2400" b="1" kern="100" dirty="0" smtClean="0">
                <a:solidFill>
                  <a:srgbClr val="00B0F0"/>
                </a:solidFill>
                <a:latin typeface="宋体" pitchFamily="2" charset="-122"/>
                <a:ea typeface="宋体" pitchFamily="2" charset="-122"/>
                <a:cs typeface="Times New Roman" panose="02020603050405020304" pitchFamily="18" charset="0"/>
              </a:rPr>
              <a:t>）</a:t>
            </a:r>
            <a:endParaRPr lang="zh-CN" altLang="zh-CN" sz="2400" kern="100" dirty="0">
              <a:latin typeface="宋体" pitchFamily="2" charset="-122"/>
              <a:ea typeface="宋体" pitchFamily="2" charset="-122"/>
              <a:cs typeface="Times New Roman" panose="02020603050405020304" pitchFamily="18" charset="0"/>
            </a:endParaRPr>
          </a:p>
          <a:p>
            <a:pPr algn="just">
              <a:lnSpc>
                <a:spcPct val="150000"/>
              </a:lnSpc>
              <a:spcAft>
                <a:spcPts val="0"/>
              </a:spcAft>
              <a:buFont typeface="Wingdings" pitchFamily="2" charset="2"/>
              <a:buChar char="Ø"/>
            </a:pP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运</a:t>
            </a:r>
            <a:r>
              <a:rPr lang="zh-CN" altLang="zh-CN" sz="2400" b="1" kern="100" dirty="0">
                <a:solidFill>
                  <a:srgbClr val="00B0F0"/>
                </a:solidFill>
                <a:latin typeface="宋体" pitchFamily="2" charset="-122"/>
                <a:ea typeface="宋体" pitchFamily="2" charset="-122"/>
                <a:cs typeface="Times New Roman" panose="02020603050405020304" pitchFamily="18" charset="0"/>
              </a:rPr>
              <a:t>输环</a:t>
            </a: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节</a:t>
            </a:r>
            <a:endParaRPr lang="en-US" altLang="zh-CN" sz="2400" b="1" kern="100" dirty="0">
              <a:solidFill>
                <a:srgbClr val="00B0F0"/>
              </a:solidFill>
              <a:latin typeface="宋体" pitchFamily="2" charset="-122"/>
              <a:ea typeface="宋体" pitchFamily="2" charset="-122"/>
              <a:cs typeface="Times New Roman" panose="02020603050405020304" pitchFamily="18" charset="0"/>
            </a:endParaRPr>
          </a:p>
          <a:p>
            <a:pPr algn="just">
              <a:lnSpc>
                <a:spcPct val="150000"/>
              </a:lnSpc>
              <a:spcAft>
                <a:spcPts val="0"/>
              </a:spcAft>
              <a:buFont typeface="Wingdings" pitchFamily="2" charset="2"/>
              <a:buChar char="Ø"/>
            </a:pP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运</a:t>
            </a:r>
            <a:r>
              <a:rPr lang="zh-CN" altLang="zh-CN" sz="2400" b="1" kern="100" dirty="0">
                <a:solidFill>
                  <a:srgbClr val="00B0F0"/>
                </a:solidFill>
                <a:latin typeface="宋体" pitchFamily="2" charset="-122"/>
                <a:ea typeface="宋体" pitchFamily="2" charset="-122"/>
                <a:cs typeface="Times New Roman" panose="02020603050405020304" pitchFamily="18" charset="0"/>
              </a:rPr>
              <a:t>输工具（运输方</a:t>
            </a: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式</a:t>
            </a:r>
            <a:r>
              <a:rPr lang="zh-CN" altLang="en-US" sz="2400" b="1" kern="100" dirty="0" smtClean="0">
                <a:solidFill>
                  <a:srgbClr val="00B0F0"/>
                </a:solidFill>
                <a:latin typeface="宋体" pitchFamily="2" charset="-122"/>
                <a:ea typeface="宋体" pitchFamily="2" charset="-122"/>
                <a:cs typeface="Times New Roman" panose="02020603050405020304" pitchFamily="18" charset="0"/>
              </a:rPr>
              <a:t>）</a:t>
            </a:r>
            <a:endParaRPr lang="zh-CN" altLang="zh-CN" sz="2400" kern="100" dirty="0">
              <a:latin typeface="宋体" pitchFamily="2" charset="-122"/>
              <a:ea typeface="宋体" pitchFamily="2" charset="-122"/>
              <a:cs typeface="Times New Roman" panose="02020603050405020304" pitchFamily="18" charset="0"/>
            </a:endParaRPr>
          </a:p>
          <a:p>
            <a:pPr algn="just">
              <a:lnSpc>
                <a:spcPct val="150000"/>
              </a:lnSpc>
              <a:spcAft>
                <a:spcPts val="0"/>
              </a:spcAft>
              <a:buFont typeface="Wingdings" pitchFamily="2" charset="2"/>
              <a:buChar char="Ø"/>
            </a:pP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运</a:t>
            </a:r>
            <a:r>
              <a:rPr lang="zh-CN" altLang="zh-CN" sz="2400" b="1" kern="100" dirty="0">
                <a:solidFill>
                  <a:srgbClr val="00B0F0"/>
                </a:solidFill>
                <a:latin typeface="宋体" pitchFamily="2" charset="-122"/>
                <a:ea typeface="宋体" pitchFamily="2" charset="-122"/>
                <a:cs typeface="Times New Roman" panose="02020603050405020304" pitchFamily="18" charset="0"/>
              </a:rPr>
              <a:t>输时</a:t>
            </a: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间</a:t>
            </a:r>
            <a:endParaRPr lang="en-US" altLang="zh-CN" sz="2400" b="1" kern="100" dirty="0" smtClean="0">
              <a:solidFill>
                <a:srgbClr val="00B0F0"/>
              </a:solidFill>
              <a:latin typeface="宋体" pitchFamily="2" charset="-122"/>
              <a:ea typeface="宋体" pitchFamily="2" charset="-122"/>
              <a:cs typeface="Times New Roman" panose="02020603050405020304" pitchFamily="18" charset="0"/>
            </a:endParaRPr>
          </a:p>
          <a:p>
            <a:pPr algn="just">
              <a:lnSpc>
                <a:spcPct val="150000"/>
              </a:lnSpc>
              <a:spcAft>
                <a:spcPts val="0"/>
              </a:spcAft>
              <a:buFont typeface="Wingdings" pitchFamily="2" charset="2"/>
              <a:buChar char="Ø"/>
            </a:pP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运</a:t>
            </a:r>
            <a:r>
              <a:rPr lang="zh-CN" altLang="zh-CN" sz="2400" b="1" kern="100" dirty="0">
                <a:solidFill>
                  <a:srgbClr val="00B0F0"/>
                </a:solidFill>
                <a:latin typeface="宋体" pitchFamily="2" charset="-122"/>
                <a:ea typeface="宋体" pitchFamily="2" charset="-122"/>
                <a:cs typeface="Times New Roman" panose="02020603050405020304" pitchFamily="18" charset="0"/>
              </a:rPr>
              <a:t>输费</a:t>
            </a:r>
            <a:r>
              <a:rPr lang="zh-CN" altLang="zh-CN" sz="2400" b="1" kern="100" dirty="0" smtClean="0">
                <a:solidFill>
                  <a:srgbClr val="00B0F0"/>
                </a:solidFill>
                <a:latin typeface="宋体" pitchFamily="2" charset="-122"/>
                <a:ea typeface="宋体" pitchFamily="2" charset="-122"/>
                <a:cs typeface="Times New Roman" panose="02020603050405020304" pitchFamily="18" charset="0"/>
              </a:rPr>
              <a:t>用</a:t>
            </a:r>
            <a:endParaRPr lang="zh-CN" altLang="en-US" sz="2400" dirty="0">
              <a:latin typeface="宋体" pitchFamily="2" charset="-122"/>
              <a:ea typeface="宋体" pitchFamily="2" charset="-122"/>
            </a:endParaRPr>
          </a:p>
        </p:txBody>
      </p:sp>
      <p:sp>
        <p:nvSpPr>
          <p:cNvPr id="4" name="文本框 2">
            <a:extLst>
              <a:ext uri="{FF2B5EF4-FFF2-40B4-BE49-F238E27FC236}">
                <a16:creationId xmlns:a16="http://schemas.microsoft.com/office/drawing/2014/main" xmlns="" id="{C495479F-8938-467C-B6A1-5D2B4DC4F2A9}"/>
              </a:ext>
            </a:extLst>
          </p:cNvPr>
          <p:cNvSpPr txBox="1"/>
          <p:nvPr/>
        </p:nvSpPr>
        <p:spPr>
          <a:xfrm>
            <a:off x="629816"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、影响合理运</a:t>
            </a:r>
            <a:r>
              <a:rPr lang="zh-CN" altLang="en-US" sz="3200" b="1" dirty="0">
                <a:solidFill>
                  <a:srgbClr val="7030A0"/>
                </a:solidFill>
                <a:latin typeface="宋体" pitchFamily="2" charset="-122"/>
                <a:ea typeface="宋体" pitchFamily="2" charset="-122"/>
              </a:rPr>
              <a:t>输</a:t>
            </a:r>
            <a:r>
              <a:rPr lang="zh-CN" altLang="en-US" sz="3200" b="1" dirty="0" smtClean="0">
                <a:solidFill>
                  <a:srgbClr val="7030A0"/>
                </a:solidFill>
                <a:latin typeface="宋体" pitchFamily="2" charset="-122"/>
                <a:ea typeface="宋体" pitchFamily="2" charset="-122"/>
              </a:rPr>
              <a:t>的主要因素</a:t>
            </a:r>
            <a:endParaRPr lang="zh-CN" altLang="en-US" sz="3200" b="1" dirty="0">
              <a:solidFill>
                <a:srgbClr val="7030A0"/>
              </a:solidFill>
              <a:latin typeface="宋体" pitchFamily="2" charset="-122"/>
              <a:ea typeface="宋体" pitchFamily="2" charset="-122"/>
            </a:endParaRPr>
          </a:p>
        </p:txBody>
      </p:sp>
      <p:pic>
        <p:nvPicPr>
          <p:cNvPr id="5" name="图片 4">
            <a:extLst>
              <a:ext uri="{FF2B5EF4-FFF2-40B4-BE49-F238E27FC236}">
                <a16:creationId xmlns="" xmlns:a16="http://schemas.microsoft.com/office/drawing/2014/main" id="{A684D935-6A3C-4257-BBFD-42E0B4BDBFBE}"/>
              </a:ext>
            </a:extLst>
          </p:cNvPr>
          <p:cNvPicPr>
            <a:picLocks noChangeAspect="1"/>
          </p:cNvPicPr>
          <p:nvPr/>
        </p:nvPicPr>
        <p:blipFill>
          <a:blip r:embed="rId3" cstate="print"/>
          <a:stretch>
            <a:fillRect/>
          </a:stretch>
        </p:blipFill>
        <p:spPr>
          <a:xfrm>
            <a:off x="5652120" y="1489348"/>
            <a:ext cx="2952381" cy="3200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双波形 5">
            <a:extLst>
              <a:ext uri="{FF2B5EF4-FFF2-40B4-BE49-F238E27FC236}">
                <a16:creationId xmlns="" xmlns:a16="http://schemas.microsoft.com/office/drawing/2014/main" id="{77D32A8D-9741-4057-926E-A967E1DB38C2}"/>
              </a:ext>
            </a:extLst>
          </p:cNvPr>
          <p:cNvSpPr/>
          <p:nvPr/>
        </p:nvSpPr>
        <p:spPr>
          <a:xfrm>
            <a:off x="1907704" y="1489348"/>
            <a:ext cx="6048672" cy="2940424"/>
          </a:xfrm>
          <a:prstGeom prst="doubleWave">
            <a:avLst/>
          </a:prstGeom>
          <a:noFill/>
          <a:ln>
            <a:solidFill>
              <a:srgbClr val="FFC000"/>
            </a:solidFill>
          </a:ln>
          <a:effectLst>
            <a:outerShdw blurRad="50800" dist="50800" dir="5400000" algn="ctr" rotWithShape="0">
              <a:srgbClr val="FFFF00"/>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71E57FD5-0720-4585-A872-88A776D762F2}"/>
              </a:ext>
            </a:extLst>
          </p:cNvPr>
          <p:cNvSpPr txBox="1"/>
          <p:nvPr/>
        </p:nvSpPr>
        <p:spPr>
          <a:xfrm>
            <a:off x="2123728" y="1921396"/>
            <a:ext cx="5760640" cy="2308324"/>
          </a:xfrm>
          <a:prstGeom prst="rect">
            <a:avLst/>
          </a:prstGeom>
          <a:noFill/>
        </p:spPr>
        <p:txBody>
          <a:bodyPr wrap="square" rtlCol="0">
            <a:spAutoFit/>
          </a:bodyPr>
          <a:lstStyle/>
          <a:p>
            <a:pPr indent="468000">
              <a:lnSpc>
                <a:spcPct val="150000"/>
              </a:lnSpc>
            </a:pPr>
            <a:r>
              <a:rPr lang="zh-CN" altLang="zh-CN" sz="2400" dirty="0">
                <a:latin typeface="宋体" panose="02010600030101010101" pitchFamily="2" charset="-122"/>
                <a:ea typeface="宋体" panose="02010600030101010101" pitchFamily="2" charset="-122"/>
              </a:rPr>
              <a:t>不合理运输是在现有条件下可以达到的运输水平而末达到，从而造成了运力浪费、运输时间增加、运费超支等问题的运输形式。</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629816" y="481236"/>
            <a:ext cx="415820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、不合理运输</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7B830A7B-B220-4034-883D-9B7D5AD1DD46}"/>
              </a:ext>
            </a:extLst>
          </p:cNvPr>
          <p:cNvSpPr txBox="1"/>
          <p:nvPr/>
        </p:nvSpPr>
        <p:spPr>
          <a:xfrm>
            <a:off x="1691680" y="423700"/>
            <a:ext cx="5472608"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不合理运输常见的几种形式</a:t>
            </a:r>
          </a:p>
        </p:txBody>
      </p:sp>
      <p:pic>
        <p:nvPicPr>
          <p:cNvPr id="8" name="图片 7">
            <a:extLst>
              <a:ext uri="{FF2B5EF4-FFF2-40B4-BE49-F238E27FC236}">
                <a16:creationId xmlns="" xmlns:a16="http://schemas.microsoft.com/office/drawing/2014/main" id="{01894819-C0FB-4579-8347-3E21C713690C}"/>
              </a:ext>
            </a:extLst>
          </p:cNvPr>
          <p:cNvPicPr>
            <a:picLocks noChangeAspect="1"/>
          </p:cNvPicPr>
          <p:nvPr/>
        </p:nvPicPr>
        <p:blipFill>
          <a:blip r:embed="rId2" cstate="print"/>
          <a:stretch>
            <a:fillRect/>
          </a:stretch>
        </p:blipFill>
        <p:spPr>
          <a:xfrm>
            <a:off x="238612" y="193204"/>
            <a:ext cx="1224136" cy="1248233"/>
          </a:xfrm>
          <a:prstGeom prst="rect">
            <a:avLst/>
          </a:prstGeom>
        </p:spPr>
      </p:pic>
      <p:sp>
        <p:nvSpPr>
          <p:cNvPr id="9" name="Rectangle 4"/>
          <p:cNvSpPr>
            <a:spLocks noChangeArrowheads="1"/>
          </p:cNvSpPr>
          <p:nvPr/>
        </p:nvSpPr>
        <p:spPr bwMode="auto">
          <a:xfrm>
            <a:off x="990600" y="1273324"/>
            <a:ext cx="10736263" cy="3785652"/>
          </a:xfrm>
          <a:prstGeom prst="rect">
            <a:avLst/>
          </a:prstGeom>
          <a:noFill/>
          <a:ln w="9525">
            <a:noFill/>
            <a:miter lim="800000"/>
            <a:headEnd/>
            <a:tailEnd/>
          </a:ln>
        </p:spPr>
        <p:txBody>
          <a:bodyPr anchor="ctr">
            <a:spAutoFit/>
          </a:bodyPr>
          <a:lstStyle/>
          <a:p>
            <a:pPr indent="457200">
              <a:lnSpc>
                <a:spcPct val="150000"/>
              </a:lnSpc>
              <a:buFont typeface="Wingdings" pitchFamily="2" charset="2"/>
              <a:buChar char="p"/>
            </a:pPr>
            <a:r>
              <a:rPr lang="zh-CN" altLang="en-US" sz="2000" b="1" dirty="0">
                <a:latin typeface="华文新魏"/>
                <a:ea typeface="华文新魏"/>
                <a:cs typeface="华文新魏"/>
              </a:rPr>
              <a:t>与运输方向有关的不合理运输</a:t>
            </a:r>
            <a:endParaRPr lang="en-US" altLang="zh-CN" sz="2000" b="1" dirty="0">
              <a:latin typeface="华文新魏"/>
              <a:ea typeface="华文新魏"/>
              <a:cs typeface="华文新魏"/>
            </a:endParaRPr>
          </a:p>
          <a:p>
            <a:pPr indent="457200">
              <a:lnSpc>
                <a:spcPct val="150000"/>
              </a:lnSpc>
              <a:buFont typeface="Wingdings" pitchFamily="2" charset="2"/>
              <a:buChar char="p"/>
            </a:pPr>
            <a:endParaRPr lang="en-US" altLang="zh-CN" sz="2000" b="1" dirty="0" smtClean="0">
              <a:latin typeface="华文新魏"/>
              <a:ea typeface="华文新魏"/>
              <a:cs typeface="华文新魏"/>
            </a:endParaRPr>
          </a:p>
          <a:p>
            <a:pPr indent="457200">
              <a:lnSpc>
                <a:spcPct val="150000"/>
              </a:lnSpc>
              <a:buFont typeface="Wingdings" pitchFamily="2" charset="2"/>
              <a:buChar char="p"/>
            </a:pPr>
            <a:endParaRPr lang="en-US" altLang="zh-CN" sz="2000" b="1" dirty="0" smtClean="0">
              <a:latin typeface="华文新魏"/>
              <a:ea typeface="华文新魏"/>
              <a:cs typeface="华文新魏"/>
            </a:endParaRPr>
          </a:p>
          <a:p>
            <a:pPr indent="457200">
              <a:lnSpc>
                <a:spcPct val="150000"/>
              </a:lnSpc>
              <a:buFont typeface="Wingdings" pitchFamily="2" charset="2"/>
              <a:buChar char="p"/>
            </a:pPr>
            <a:r>
              <a:rPr lang="zh-CN" altLang="en-US" sz="2000" b="1" dirty="0" smtClean="0">
                <a:latin typeface="华文新魏"/>
                <a:ea typeface="华文新魏"/>
                <a:cs typeface="华文新魏"/>
              </a:rPr>
              <a:t>与</a:t>
            </a:r>
            <a:r>
              <a:rPr lang="zh-CN" altLang="en-US" sz="2000" b="1" dirty="0">
                <a:latin typeface="华文新魏"/>
                <a:ea typeface="华文新魏"/>
                <a:cs typeface="华文新魏"/>
              </a:rPr>
              <a:t>运输距离有关的不合理运输</a:t>
            </a:r>
            <a:endParaRPr lang="en-US" altLang="zh-CN" sz="2000" b="1" dirty="0">
              <a:latin typeface="华文新魏"/>
              <a:ea typeface="华文新魏"/>
              <a:cs typeface="华文新魏"/>
            </a:endParaRPr>
          </a:p>
          <a:p>
            <a:pPr indent="457200">
              <a:lnSpc>
                <a:spcPct val="150000"/>
              </a:lnSpc>
            </a:pPr>
            <a:endParaRPr lang="en-US" altLang="zh-CN" sz="2000" b="1" dirty="0">
              <a:latin typeface="华文新魏"/>
              <a:ea typeface="华文新魏"/>
              <a:cs typeface="华文新魏"/>
            </a:endParaRPr>
          </a:p>
          <a:p>
            <a:pPr indent="457200">
              <a:lnSpc>
                <a:spcPct val="150000"/>
              </a:lnSpc>
              <a:buFont typeface="Wingdings" pitchFamily="2" charset="2"/>
              <a:buChar char="p"/>
            </a:pPr>
            <a:r>
              <a:rPr lang="zh-CN" altLang="en-US" sz="2000" b="1" dirty="0">
                <a:latin typeface="华文新魏"/>
                <a:ea typeface="华文新魏"/>
                <a:cs typeface="华文新魏"/>
              </a:rPr>
              <a:t>与运量有关的不合理运输</a:t>
            </a:r>
            <a:endParaRPr lang="en-US" altLang="zh-CN" sz="2000" b="1" dirty="0">
              <a:latin typeface="华文新魏"/>
              <a:ea typeface="华文新魏"/>
              <a:cs typeface="华文新魏"/>
            </a:endParaRPr>
          </a:p>
          <a:p>
            <a:pPr indent="457200">
              <a:lnSpc>
                <a:spcPct val="150000"/>
              </a:lnSpc>
              <a:buFont typeface="Wingdings" pitchFamily="2" charset="2"/>
              <a:buChar char="p"/>
            </a:pPr>
            <a:endParaRPr lang="en-US" altLang="zh-CN" sz="2000" b="1" dirty="0">
              <a:latin typeface="华文新魏"/>
              <a:ea typeface="华文新魏"/>
              <a:cs typeface="华文新魏"/>
            </a:endParaRPr>
          </a:p>
          <a:p>
            <a:pPr indent="457200">
              <a:lnSpc>
                <a:spcPct val="150000"/>
              </a:lnSpc>
              <a:buFont typeface="Wingdings" pitchFamily="2" charset="2"/>
              <a:buChar char="p"/>
            </a:pPr>
            <a:r>
              <a:rPr lang="zh-CN" altLang="en-US" sz="2000" b="1" dirty="0" smtClean="0">
                <a:latin typeface="华文新魏"/>
                <a:ea typeface="华文新魏"/>
                <a:cs typeface="华文新魏"/>
              </a:rPr>
              <a:t>与运力有关的</a:t>
            </a:r>
            <a:r>
              <a:rPr lang="zh-CN" altLang="en-US" sz="2000" b="1" dirty="0">
                <a:latin typeface="华文新魏"/>
                <a:ea typeface="华文新魏"/>
                <a:cs typeface="华文新魏"/>
              </a:rPr>
              <a:t>不合理运输</a:t>
            </a:r>
          </a:p>
        </p:txBody>
      </p:sp>
      <p:sp>
        <p:nvSpPr>
          <p:cNvPr id="10" name="AutoShape 4"/>
          <p:cNvSpPr>
            <a:spLocks noChangeArrowheads="1"/>
          </p:cNvSpPr>
          <p:nvPr/>
        </p:nvSpPr>
        <p:spPr bwMode="auto">
          <a:xfrm>
            <a:off x="5803974" y="409228"/>
            <a:ext cx="2570162" cy="5334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对流运输</a:t>
            </a:r>
          </a:p>
        </p:txBody>
      </p:sp>
      <p:sp>
        <p:nvSpPr>
          <p:cNvPr id="11" name="AutoShape 7"/>
          <p:cNvSpPr>
            <a:spLocks noChangeArrowheads="1"/>
          </p:cNvSpPr>
          <p:nvPr/>
        </p:nvSpPr>
        <p:spPr bwMode="auto">
          <a:xfrm>
            <a:off x="5803974" y="1407989"/>
            <a:ext cx="2584450"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smtClean="0">
                <a:solidFill>
                  <a:srgbClr val="000099"/>
                </a:solidFill>
                <a:effectLst>
                  <a:outerShdw blurRad="38100" dist="38100" dir="2700000" algn="tl">
                    <a:srgbClr val="000000"/>
                  </a:outerShdw>
                </a:effectLst>
                <a:latin typeface="楷体_GB2312" pitchFamily="49" charset="-122"/>
                <a:ea typeface="楷体_GB2312" pitchFamily="49" charset="-122"/>
              </a:rPr>
              <a:t>返程或启程空驶</a:t>
            </a:r>
          </a:p>
        </p:txBody>
      </p:sp>
      <p:sp>
        <p:nvSpPr>
          <p:cNvPr id="12" name="AutoShape 12"/>
          <p:cNvSpPr>
            <a:spLocks/>
          </p:cNvSpPr>
          <p:nvPr/>
        </p:nvSpPr>
        <p:spPr bwMode="auto">
          <a:xfrm>
            <a:off x="5516637" y="510580"/>
            <a:ext cx="191243" cy="1780059"/>
          </a:xfrm>
          <a:prstGeom prst="leftBrace">
            <a:avLst>
              <a:gd name="adj1" fmla="val 27819"/>
              <a:gd name="adj2" fmla="val 50000"/>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000" b="1" kern="0">
              <a:solidFill>
                <a:sysClr val="windowText" lastClr="000000"/>
              </a:solidFill>
            </a:endParaRPr>
          </a:p>
        </p:txBody>
      </p:sp>
      <p:sp>
        <p:nvSpPr>
          <p:cNvPr id="13" name="AutoShape 7"/>
          <p:cNvSpPr>
            <a:spLocks noChangeArrowheads="1"/>
          </p:cNvSpPr>
          <p:nvPr/>
        </p:nvSpPr>
        <p:spPr bwMode="auto">
          <a:xfrm>
            <a:off x="5797624" y="1850901"/>
            <a:ext cx="2590800"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smtClean="0">
                <a:solidFill>
                  <a:srgbClr val="000099"/>
                </a:solidFill>
                <a:effectLst>
                  <a:outerShdw blurRad="38100" dist="38100" dir="2700000" algn="tl">
                    <a:srgbClr val="000000"/>
                  </a:outerShdw>
                </a:effectLst>
                <a:latin typeface="楷体_GB2312" pitchFamily="49" charset="-122"/>
                <a:ea typeface="楷体_GB2312" pitchFamily="49" charset="-122"/>
              </a:rPr>
              <a:t>倒流运输</a:t>
            </a:r>
          </a:p>
        </p:txBody>
      </p:sp>
      <p:sp>
        <p:nvSpPr>
          <p:cNvPr id="14" name="AutoShape 4"/>
          <p:cNvSpPr>
            <a:spLocks noChangeArrowheads="1"/>
          </p:cNvSpPr>
          <p:nvPr/>
        </p:nvSpPr>
        <p:spPr bwMode="auto">
          <a:xfrm>
            <a:off x="5299918" y="2355775"/>
            <a:ext cx="2568575" cy="5334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过远运输</a:t>
            </a:r>
          </a:p>
        </p:txBody>
      </p:sp>
      <p:sp>
        <p:nvSpPr>
          <p:cNvPr id="15" name="AutoShape 7"/>
          <p:cNvSpPr>
            <a:spLocks noChangeArrowheads="1"/>
          </p:cNvSpPr>
          <p:nvPr/>
        </p:nvSpPr>
        <p:spPr bwMode="auto">
          <a:xfrm>
            <a:off x="5299918" y="2859013"/>
            <a:ext cx="2584450"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迂回运输</a:t>
            </a:r>
          </a:p>
        </p:txBody>
      </p:sp>
      <p:sp>
        <p:nvSpPr>
          <p:cNvPr id="16" name="AutoShape 12"/>
          <p:cNvSpPr>
            <a:spLocks/>
          </p:cNvSpPr>
          <p:nvPr/>
        </p:nvSpPr>
        <p:spPr bwMode="auto">
          <a:xfrm>
            <a:off x="5012581" y="2471663"/>
            <a:ext cx="197594" cy="781620"/>
          </a:xfrm>
          <a:prstGeom prst="leftBrace">
            <a:avLst>
              <a:gd name="adj1" fmla="val 27819"/>
              <a:gd name="adj2" fmla="val 50000"/>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000" b="1" kern="0">
              <a:solidFill>
                <a:sysClr val="windowText" lastClr="000000"/>
              </a:solidFill>
            </a:endParaRPr>
          </a:p>
        </p:txBody>
      </p:sp>
      <p:sp>
        <p:nvSpPr>
          <p:cNvPr id="17" name="AutoShape 7"/>
          <p:cNvSpPr>
            <a:spLocks noChangeArrowheads="1"/>
          </p:cNvSpPr>
          <p:nvPr/>
        </p:nvSpPr>
        <p:spPr bwMode="auto">
          <a:xfrm>
            <a:off x="5868144" y="4657700"/>
            <a:ext cx="2592388"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铁路、大型船舶的过近运输</a:t>
            </a:r>
          </a:p>
        </p:txBody>
      </p:sp>
      <p:sp>
        <p:nvSpPr>
          <p:cNvPr id="18" name="AutoShape 4"/>
          <p:cNvSpPr>
            <a:spLocks noChangeArrowheads="1"/>
          </p:cNvSpPr>
          <p:nvPr/>
        </p:nvSpPr>
        <p:spPr bwMode="auto">
          <a:xfrm>
            <a:off x="4716016" y="3265214"/>
            <a:ext cx="2570163" cy="5334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重复运输</a:t>
            </a:r>
          </a:p>
        </p:txBody>
      </p:sp>
      <p:sp>
        <p:nvSpPr>
          <p:cNvPr id="19" name="AutoShape 7"/>
          <p:cNvSpPr>
            <a:spLocks noChangeArrowheads="1"/>
          </p:cNvSpPr>
          <p:nvPr/>
        </p:nvSpPr>
        <p:spPr bwMode="auto">
          <a:xfrm>
            <a:off x="4715073" y="3768452"/>
            <a:ext cx="2584450"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无效运输</a:t>
            </a:r>
          </a:p>
        </p:txBody>
      </p:sp>
      <p:sp>
        <p:nvSpPr>
          <p:cNvPr id="20" name="AutoShape 12"/>
          <p:cNvSpPr>
            <a:spLocks/>
          </p:cNvSpPr>
          <p:nvPr/>
        </p:nvSpPr>
        <p:spPr bwMode="auto">
          <a:xfrm>
            <a:off x="5588645" y="4225652"/>
            <a:ext cx="279499" cy="1512168"/>
          </a:xfrm>
          <a:prstGeom prst="leftBrace">
            <a:avLst>
              <a:gd name="adj1" fmla="val 27819"/>
              <a:gd name="adj2" fmla="val 50000"/>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000" b="1" kern="0">
              <a:solidFill>
                <a:sysClr val="windowText" lastClr="000000"/>
              </a:solidFill>
            </a:endParaRPr>
          </a:p>
        </p:txBody>
      </p:sp>
      <p:sp>
        <p:nvSpPr>
          <p:cNvPr id="21" name="AutoShape 7"/>
          <p:cNvSpPr>
            <a:spLocks noChangeArrowheads="1"/>
          </p:cNvSpPr>
          <p:nvPr/>
        </p:nvSpPr>
        <p:spPr bwMode="auto">
          <a:xfrm>
            <a:off x="5869632" y="4225652"/>
            <a:ext cx="2590800" cy="4572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弃水走路</a:t>
            </a:r>
          </a:p>
        </p:txBody>
      </p:sp>
      <p:sp>
        <p:nvSpPr>
          <p:cNvPr id="22" name="AutoShape 4"/>
          <p:cNvSpPr>
            <a:spLocks noChangeArrowheads="1"/>
          </p:cNvSpPr>
          <p:nvPr/>
        </p:nvSpPr>
        <p:spPr bwMode="auto">
          <a:xfrm>
            <a:off x="5868144" y="5160268"/>
            <a:ext cx="2570163" cy="5334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承载能力选择不当</a:t>
            </a:r>
          </a:p>
        </p:txBody>
      </p:sp>
      <p:sp>
        <p:nvSpPr>
          <p:cNvPr id="24" name="AutoShape 4"/>
          <p:cNvSpPr>
            <a:spLocks noChangeArrowheads="1"/>
          </p:cNvSpPr>
          <p:nvPr/>
        </p:nvSpPr>
        <p:spPr bwMode="auto">
          <a:xfrm>
            <a:off x="5803974" y="904751"/>
            <a:ext cx="2570162" cy="533400"/>
          </a:xfrm>
          <a:prstGeom prst="bevel">
            <a:avLst>
              <a:gd name="adj" fmla="val 12500"/>
            </a:avLst>
          </a:prstGeom>
          <a:solidFill>
            <a:srgbClr val="EAEAEA"/>
          </a:solidFill>
          <a:ln w="9525">
            <a:noFill/>
            <a:miter lim="800000"/>
            <a:headEnd/>
            <a:tailEnd/>
          </a:ln>
        </p:spPr>
        <p:txBody>
          <a:bodyPr wrap="none" anchor="ctr"/>
          <a:lstStyle/>
          <a:p>
            <a:pPr>
              <a:defRPr/>
            </a:pPr>
            <a:r>
              <a:rPr lang="zh-CN" altLang="en-US" sz="2000" b="1" dirty="0" smtClean="0">
                <a:solidFill>
                  <a:srgbClr val="000099"/>
                </a:solidFill>
                <a:effectLst>
                  <a:outerShdw blurRad="38100" dist="38100" dir="2700000" algn="tl">
                    <a:srgbClr val="000000"/>
                  </a:outerShdw>
                </a:effectLst>
                <a:latin typeface="楷体_GB2312" pitchFamily="49" charset="-122"/>
                <a:ea typeface="楷体_GB2312" pitchFamily="49" charset="-122"/>
              </a:rPr>
              <a:t>交叉运</a:t>
            </a:r>
            <a:r>
              <a:rPr lang="zh-CN" altLang="en-US" sz="2000" b="1" dirty="0">
                <a:solidFill>
                  <a:srgbClr val="000099"/>
                </a:solidFill>
                <a:effectLst>
                  <a:outerShdw blurRad="38100" dist="38100" dir="2700000" algn="tl">
                    <a:srgbClr val="000000"/>
                  </a:outerShdw>
                </a:effectLst>
                <a:latin typeface="楷体_GB2312" pitchFamily="49" charset="-122"/>
                <a:ea typeface="楷体_GB2312" pitchFamily="49" charset="-122"/>
              </a:rPr>
              <a:t>输</a:t>
            </a:r>
          </a:p>
        </p:txBody>
      </p:sp>
      <p:sp>
        <p:nvSpPr>
          <p:cNvPr id="25" name="AutoShape 12"/>
          <p:cNvSpPr>
            <a:spLocks/>
          </p:cNvSpPr>
          <p:nvPr/>
        </p:nvSpPr>
        <p:spPr bwMode="auto">
          <a:xfrm>
            <a:off x="4499992" y="3337222"/>
            <a:ext cx="216024" cy="864096"/>
          </a:xfrm>
          <a:prstGeom prst="leftBrace">
            <a:avLst>
              <a:gd name="adj1" fmla="val 27819"/>
              <a:gd name="adj2" fmla="val 50000"/>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zh-CN" altLang="en-US" sz="2000" b="1" kern="0">
              <a:solidFill>
                <a:sysClr val="windowText" lastClr="000000"/>
              </a:solidFill>
            </a:endParaRPr>
          </a:p>
        </p:txBody>
      </p:sp>
    </p:spTree>
    <p:extLst>
      <p:ext uri="{BB962C8B-B14F-4D97-AF65-F5344CB8AC3E}">
        <p14:creationId xmlns="" xmlns:p14="http://schemas.microsoft.com/office/powerpoint/2010/main" val="2323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down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downRigh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down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trips(downRigh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autoUpdateAnimBg="0"/>
      <p:bldP spid="11" grpId="0" bldLvl="0" animBg="1" autoUpdateAnimBg="0"/>
      <p:bldP spid="13" grpId="0" bldLvl="0" animBg="1" autoUpdateAnimBg="0"/>
      <p:bldP spid="14" grpId="0" bldLvl="0" animBg="1" autoUpdateAnimBg="0"/>
      <p:bldP spid="15" grpId="0" bldLvl="0" animBg="1" autoUpdateAnimBg="0"/>
      <p:bldP spid="17" grpId="0" bldLvl="0" animBg="1" autoUpdateAnimBg="0"/>
      <p:bldP spid="18" grpId="0" bldLvl="0" animBg="1" autoUpdateAnimBg="0"/>
      <p:bldP spid="19" grpId="0" bldLvl="0" animBg="1" autoUpdateAnimBg="0"/>
      <p:bldP spid="21" grpId="0" bldLvl="0" animBg="1" autoUpdateAnimBg="0"/>
      <p:bldP spid="22" grpId="0" bldLvl="0" animBg="1" autoUpdateAnimBg="0"/>
      <p:bldP spid="24" grpId="0" bldLvl="0" animBg="1" autoUpdateAnimBg="0"/>
    </p:bld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1628</Words>
  <Application>Microsoft Office PowerPoint</Application>
  <PresentationFormat>全屏显示(16:10)</PresentationFormat>
  <Paragraphs>165</Paragraphs>
  <Slides>25</Slides>
  <Notes>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uu</vt:lpstr>
      <vt:lpstr>幻灯片 1</vt:lpstr>
      <vt:lpstr>项目一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568</cp:revision>
  <dcterms:created xsi:type="dcterms:W3CDTF">2014-09-04T05:16:00Z</dcterms:created>
  <dcterms:modified xsi:type="dcterms:W3CDTF">2017-08-03T06:10:32Z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