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588" r:id="rId2"/>
    <p:sldId id="578" r:id="rId3"/>
    <p:sldId id="261" r:id="rId4"/>
    <p:sldId id="324" r:id="rId5"/>
    <p:sldId id="617" r:id="rId6"/>
    <p:sldId id="618" r:id="rId7"/>
    <p:sldId id="619" r:id="rId8"/>
    <p:sldId id="382" r:id="rId9"/>
    <p:sldId id="381" r:id="rId10"/>
    <p:sldId id="620" r:id="rId11"/>
    <p:sldId id="621" r:id="rId12"/>
    <p:sldId id="622" r:id="rId13"/>
    <p:sldId id="623" r:id="rId14"/>
    <p:sldId id="624" r:id="rId15"/>
    <p:sldId id="625" r:id="rId16"/>
    <p:sldId id="626" r:id="rId17"/>
    <p:sldId id="628" r:id="rId18"/>
    <p:sldId id="627" r:id="rId19"/>
    <p:sldId id="629" r:id="rId20"/>
    <p:sldId id="630" r:id="rId21"/>
    <p:sldId id="631" r:id="rId22"/>
    <p:sldId id="632" r:id="rId23"/>
    <p:sldId id="633" r:id="rId24"/>
    <p:sldId id="634" r:id="rId25"/>
    <p:sldId id="635" r:id="rId26"/>
    <p:sldId id="636" r:id="rId27"/>
    <p:sldId id="637" r:id="rId28"/>
    <p:sldId id="638" r:id="rId29"/>
    <p:sldId id="639" r:id="rId30"/>
    <p:sldId id="640" r:id="rId31"/>
    <p:sldId id="641" r:id="rId32"/>
    <p:sldId id="642" r:id="rId33"/>
    <p:sldId id="643" r:id="rId34"/>
    <p:sldId id="644" r:id="rId35"/>
    <p:sldId id="645" r:id="rId36"/>
    <p:sldId id="646" r:id="rId37"/>
    <p:sldId id="647" r:id="rId38"/>
    <p:sldId id="648" r:id="rId39"/>
    <p:sldId id="649" r:id="rId40"/>
    <p:sldId id="650" r:id="rId41"/>
    <p:sldId id="651" r:id="rId42"/>
    <p:sldId id="653" r:id="rId43"/>
    <p:sldId id="652" r:id="rId44"/>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1129308"/>
            <a:ext cx="5667895" cy="3829281"/>
          </a:xfrm>
          <a:prstGeom prst="rect">
            <a:avLst/>
          </a:prstGeom>
          <a:noFill/>
          <a:ln w="9525">
            <a:noFill/>
            <a:miter lim="800000"/>
            <a:headEnd/>
            <a:tailEnd/>
          </a:ln>
        </p:spPr>
      </p:pic>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二、物流运输纠纷</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331640" y="1273324"/>
            <a:ext cx="3672408" cy="2954655"/>
          </a:xfrm>
          <a:prstGeom prst="rect">
            <a:avLst/>
          </a:prstGeom>
        </p:spPr>
        <p:txBody>
          <a:bodyPr wrap="square">
            <a:spAutoFit/>
          </a:bodyPr>
          <a:lstStyle/>
          <a:p>
            <a:pPr indent="304800" algn="just">
              <a:lnSpc>
                <a:spcPct val="150000"/>
              </a:lnSpc>
            </a:pPr>
            <a:r>
              <a:rPr lang="zh-CN" altLang="en-US" sz="2400" kern="100" dirty="0" smtClean="0">
                <a:solidFill>
                  <a:srgbClr val="FF0000"/>
                </a:solidFill>
                <a:latin typeface="宋体" pitchFamily="2" charset="-122"/>
                <a:ea typeface="宋体" pitchFamily="2" charset="-122"/>
                <a:cs typeface="Times New Roman" panose="02020603050405020304" pitchFamily="18" charset="0"/>
              </a:rPr>
              <a:t> </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2</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、运输纠纷的类型</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marL="812800" indent="88900" algn="just">
              <a:lnSpc>
                <a:spcPct val="150000"/>
              </a:lnSpc>
              <a:buFont typeface="Wingdings" pitchFamily="2" charset="2"/>
              <a:buChar char="u"/>
            </a:pPr>
            <a:r>
              <a:rPr lang="zh-CN" altLang="en-US" sz="2000" b="1" kern="100" dirty="0" smtClean="0">
                <a:latin typeface="宋体" pitchFamily="2" charset="-122"/>
                <a:ea typeface="宋体" pitchFamily="2" charset="-122"/>
                <a:cs typeface="Times New Roman" panose="02020603050405020304" pitchFamily="18" charset="0"/>
              </a:rPr>
              <a:t>货物灭失纠纷</a:t>
            </a:r>
            <a:endParaRPr lang="en-US" altLang="zh-CN" sz="2000" b="1" kern="100" dirty="0" smtClean="0">
              <a:latin typeface="宋体" pitchFamily="2" charset="-122"/>
              <a:ea typeface="宋体" pitchFamily="2" charset="-122"/>
              <a:cs typeface="Times New Roman" panose="02020603050405020304" pitchFamily="18" charset="0"/>
            </a:endParaRPr>
          </a:p>
          <a:p>
            <a:pPr marL="812800" indent="88900" algn="just">
              <a:lnSpc>
                <a:spcPct val="150000"/>
              </a:lnSpc>
              <a:buFont typeface="Wingdings" pitchFamily="2" charset="2"/>
              <a:buChar char="u"/>
            </a:pPr>
            <a:r>
              <a:rPr lang="zh-CN" altLang="en-US" sz="2000" b="1" kern="100" dirty="0" smtClean="0">
                <a:latin typeface="宋体" pitchFamily="2" charset="-122"/>
                <a:ea typeface="宋体" pitchFamily="2" charset="-122"/>
                <a:cs typeface="Times New Roman" panose="02020603050405020304" pitchFamily="18" charset="0"/>
              </a:rPr>
              <a:t>货损、货差纠纷</a:t>
            </a:r>
            <a:endParaRPr lang="en-US" altLang="zh-CN" sz="2000" b="1" kern="100" dirty="0" smtClean="0">
              <a:latin typeface="宋体" pitchFamily="2" charset="-122"/>
              <a:ea typeface="宋体" pitchFamily="2" charset="-122"/>
              <a:cs typeface="Times New Roman" panose="02020603050405020304" pitchFamily="18" charset="0"/>
            </a:endParaRPr>
          </a:p>
          <a:p>
            <a:pPr marL="812800" indent="88900" algn="just">
              <a:lnSpc>
                <a:spcPct val="150000"/>
              </a:lnSpc>
              <a:buFont typeface="Wingdings" pitchFamily="2" charset="2"/>
              <a:buChar char="u"/>
            </a:pPr>
            <a:r>
              <a:rPr lang="zh-CN" altLang="en-US" sz="2000" b="1" kern="100" dirty="0" smtClean="0">
                <a:latin typeface="宋体" pitchFamily="2" charset="-122"/>
                <a:ea typeface="宋体" pitchFamily="2" charset="-122"/>
                <a:cs typeface="Times New Roman" panose="02020603050405020304" pitchFamily="18" charset="0"/>
              </a:rPr>
              <a:t>货物延迟交付纠纷</a:t>
            </a:r>
            <a:endParaRPr lang="en-US" altLang="zh-CN" sz="2000" b="1" kern="100" dirty="0" smtClean="0">
              <a:latin typeface="宋体" pitchFamily="2" charset="-122"/>
              <a:ea typeface="宋体" pitchFamily="2" charset="-122"/>
              <a:cs typeface="Times New Roman" panose="02020603050405020304" pitchFamily="18" charset="0"/>
            </a:endParaRPr>
          </a:p>
          <a:p>
            <a:pPr marL="812800" indent="88900" algn="just">
              <a:lnSpc>
                <a:spcPct val="150000"/>
              </a:lnSpc>
              <a:buFont typeface="Wingdings" pitchFamily="2" charset="2"/>
              <a:buChar char="u"/>
            </a:pPr>
            <a:r>
              <a:rPr lang="zh-CN" altLang="en-US" sz="2000" b="1" kern="100" dirty="0" smtClean="0">
                <a:latin typeface="宋体" pitchFamily="2" charset="-122"/>
                <a:ea typeface="宋体" pitchFamily="2" charset="-122"/>
                <a:cs typeface="Times New Roman" panose="02020603050405020304" pitchFamily="18" charset="0"/>
              </a:rPr>
              <a:t>单证纠纷</a:t>
            </a:r>
            <a:endParaRPr lang="en-US" altLang="zh-CN" sz="2000" b="1" kern="100" dirty="0" smtClean="0">
              <a:latin typeface="宋体" pitchFamily="2" charset="-122"/>
              <a:ea typeface="宋体" pitchFamily="2" charset="-122"/>
              <a:cs typeface="Times New Roman" panose="02020603050405020304" pitchFamily="18" charset="0"/>
            </a:endParaRPr>
          </a:p>
          <a:p>
            <a:pPr marL="812800" indent="88900" algn="just">
              <a:lnSpc>
                <a:spcPct val="150000"/>
              </a:lnSpc>
              <a:buFont typeface="Wingdings" pitchFamily="2" charset="2"/>
              <a:buChar char="u"/>
            </a:pPr>
            <a:r>
              <a:rPr lang="zh-CN" altLang="en-US" sz="2000" b="1" kern="100" dirty="0" smtClean="0">
                <a:latin typeface="宋体" pitchFamily="2" charset="-122"/>
                <a:ea typeface="宋体" pitchFamily="2" charset="-122"/>
                <a:cs typeface="Times New Roman" panose="02020603050405020304" pitchFamily="18" charset="0"/>
              </a:rPr>
              <a:t>其他纠纷</a:t>
            </a:r>
            <a:endParaRPr lang="en-US" altLang="zh-CN" sz="2400" b="1" kern="100" dirty="0" smtClean="0">
              <a:latin typeface="宋体" pitchFamily="2" charset="-122"/>
              <a:ea typeface="宋体"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二、物流运输纠纷</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331640" y="1129308"/>
            <a:ext cx="6552728" cy="5078313"/>
          </a:xfrm>
          <a:prstGeom prst="rect">
            <a:avLst/>
          </a:prstGeom>
        </p:spPr>
        <p:txBody>
          <a:bodyPr wrap="square">
            <a:spAutoFit/>
          </a:bodyPr>
          <a:lstStyle/>
          <a:p>
            <a:pPr indent="304800" algn="just">
              <a:lnSpc>
                <a:spcPct val="150000"/>
              </a:lnSpc>
            </a:pPr>
            <a:r>
              <a:rPr lang="zh-CN" altLang="en-US" sz="2400" kern="100" dirty="0" smtClean="0">
                <a:solidFill>
                  <a:srgbClr val="FF0000"/>
                </a:solidFill>
                <a:latin typeface="宋体" pitchFamily="2" charset="-122"/>
                <a:ea typeface="宋体" pitchFamily="2" charset="-122"/>
                <a:cs typeface="Times New Roman" panose="02020603050405020304" pitchFamily="18" charset="0"/>
              </a:rPr>
              <a:t> </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1</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）货物灭失纠纷</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交通事故造成货物灭失：船舶沉没、触礁，飞机失事、车辆发生交通事故等</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因政府法令禁止和没收、战争行为造成货物灭失 </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因盗窃造成灭失（涉及环节多）    </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承运人的管货过失造成灭失 </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故意行为</a:t>
            </a:r>
          </a:p>
          <a:p>
            <a:pPr indent="304800" algn="just">
              <a:lnSpc>
                <a:spcPct val="150000"/>
              </a:lnSpc>
            </a:pPr>
            <a:endParaRPr lang="en-US" altLang="zh-CN" sz="2400" kern="100" dirty="0" smtClean="0">
              <a:solidFill>
                <a:srgbClr val="FF0000"/>
              </a:solidFill>
              <a:latin typeface="宋体" pitchFamily="2" charset="-122"/>
              <a:ea typeface="宋体" pitchFamily="2" charset="-122"/>
              <a:cs typeface="Times New Roman" panose="02020603050405020304"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0" y="2209428"/>
            <a:ext cx="1704975" cy="28098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1493912"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1</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331640" y="1129308"/>
            <a:ext cx="6552728" cy="3970318"/>
          </a:xfrm>
          <a:prstGeom prst="rect">
            <a:avLst/>
          </a:prstGeom>
        </p:spPr>
        <p:txBody>
          <a:bodyPr wrap="square">
            <a:spAutoFit/>
          </a:bodyPr>
          <a:lstStyle/>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 海运精选矿粉：含水精选矿粉以及大量含水的散矿货物，在海上运输时产生矿、水游离现象，当矿粉及矿产品含水率达到或超过百分之八时，矿粉及含水矿产品受船舶航行摇摆、振动后，会在货物面上产生大量泥水而形成一个自由液面，降低船舶稳性，甚至导致船舶侧倾、翻沉。</a:t>
            </a:r>
            <a:endParaRPr lang="en-US" altLang="zh-CN" sz="2400" kern="100" dirty="0" smtClean="0">
              <a:latin typeface="宋体" pitchFamily="2" charset="-122"/>
              <a:ea typeface="宋体"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1493912"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2</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15616" y="1057300"/>
            <a:ext cx="6984776" cy="4524315"/>
          </a:xfrm>
          <a:prstGeom prst="rect">
            <a:avLst/>
          </a:prstGeom>
        </p:spPr>
        <p:txBody>
          <a:bodyPr wrap="square">
            <a:spAutoFit/>
          </a:bodyPr>
          <a:lstStyle/>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 </a:t>
            </a:r>
            <a:r>
              <a:rPr lang="en-US" altLang="zh-CN" sz="2400" kern="100" dirty="0" smtClean="0">
                <a:latin typeface="宋体" pitchFamily="2" charset="-122"/>
                <a:ea typeface="宋体" pitchFamily="2" charset="-122"/>
                <a:cs typeface="Times New Roman" panose="02020603050405020304" pitchFamily="18" charset="0"/>
              </a:rPr>
              <a:t>2004</a:t>
            </a:r>
            <a:r>
              <a:rPr lang="zh-CN" altLang="en-US" sz="2400" kern="100" dirty="0" smtClean="0">
                <a:latin typeface="宋体" pitchFamily="2" charset="-122"/>
                <a:ea typeface="宋体" pitchFamily="2" charset="-122"/>
                <a:cs typeface="Times New Roman" panose="02020603050405020304" pitchFamily="18" charset="0"/>
              </a:rPr>
              <a:t>年</a:t>
            </a:r>
            <a:r>
              <a:rPr lang="en-US" altLang="zh-CN" sz="2400" kern="100" dirty="0" smtClean="0">
                <a:latin typeface="宋体" pitchFamily="2" charset="-122"/>
                <a:ea typeface="宋体" pitchFamily="2" charset="-122"/>
                <a:cs typeface="Times New Roman" panose="02020603050405020304" pitchFamily="18" charset="0"/>
              </a:rPr>
              <a:t>2</a:t>
            </a:r>
            <a:r>
              <a:rPr lang="zh-CN" altLang="en-US" sz="2400" kern="100" dirty="0" smtClean="0">
                <a:latin typeface="宋体" pitchFamily="2" charset="-122"/>
                <a:ea typeface="宋体" pitchFamily="2" charset="-122"/>
                <a:cs typeface="Times New Roman" panose="02020603050405020304" pitchFamily="18" charset="0"/>
              </a:rPr>
              <a:t>月</a:t>
            </a:r>
            <a:r>
              <a:rPr lang="en-US" altLang="zh-CN" sz="2400" kern="100" dirty="0" smtClean="0">
                <a:latin typeface="宋体" pitchFamily="2" charset="-122"/>
                <a:ea typeface="宋体" pitchFamily="2" charset="-122"/>
                <a:cs typeface="Times New Roman" panose="02020603050405020304" pitchFamily="18" charset="0"/>
              </a:rPr>
              <a:t>19</a:t>
            </a:r>
            <a:r>
              <a:rPr lang="zh-CN" altLang="en-US" sz="2400" kern="100" dirty="0" smtClean="0">
                <a:latin typeface="宋体" pitchFamily="2" charset="-122"/>
                <a:ea typeface="宋体" pitchFamily="2" charset="-122"/>
                <a:cs typeface="Times New Roman" panose="02020603050405020304" pitchFamily="18" charset="0"/>
              </a:rPr>
              <a:t>日，经加拿大卫生部证实，加拿大西部一个养鸡场发生禽流感，疑为</a:t>
            </a:r>
            <a:r>
              <a:rPr lang="en-US" altLang="zh-CN" sz="2400" kern="100" dirty="0" smtClean="0">
                <a:latin typeface="宋体" pitchFamily="2" charset="-122"/>
                <a:ea typeface="宋体" pitchFamily="2" charset="-122"/>
                <a:cs typeface="Times New Roman" panose="02020603050405020304" pitchFamily="18" charset="0"/>
              </a:rPr>
              <a:t>H7</a:t>
            </a:r>
            <a:r>
              <a:rPr lang="zh-CN" altLang="en-US" sz="2400" kern="100" dirty="0" smtClean="0">
                <a:latin typeface="宋体" pitchFamily="2" charset="-122"/>
                <a:ea typeface="宋体" pitchFamily="2" charset="-122"/>
                <a:cs typeface="Times New Roman" panose="02020603050405020304" pitchFamily="18" charset="0"/>
              </a:rPr>
              <a:t>病毒。对此，</a:t>
            </a:r>
            <a:r>
              <a:rPr lang="en-US" altLang="zh-CN" sz="2400" kern="100" dirty="0" smtClean="0">
                <a:latin typeface="宋体" pitchFamily="2" charset="-122"/>
                <a:ea typeface="宋体" pitchFamily="2" charset="-122"/>
                <a:cs typeface="Times New Roman" panose="02020603050405020304" pitchFamily="18" charset="0"/>
              </a:rPr>
              <a:t>2004</a:t>
            </a:r>
            <a:r>
              <a:rPr lang="zh-CN" altLang="en-US" sz="2400" kern="100" dirty="0" smtClean="0">
                <a:latin typeface="宋体" pitchFamily="2" charset="-122"/>
                <a:ea typeface="宋体" pitchFamily="2" charset="-122"/>
                <a:cs typeface="Times New Roman" panose="02020603050405020304" pitchFamily="18" charset="0"/>
              </a:rPr>
              <a:t>年</a:t>
            </a:r>
            <a:r>
              <a:rPr lang="en-US" altLang="zh-CN" sz="2400" kern="100" dirty="0" smtClean="0">
                <a:latin typeface="宋体" pitchFamily="2" charset="-122"/>
                <a:ea typeface="宋体" pitchFamily="2" charset="-122"/>
                <a:cs typeface="Times New Roman" panose="02020603050405020304" pitchFamily="18" charset="0"/>
              </a:rPr>
              <a:t>2</a:t>
            </a:r>
            <a:r>
              <a:rPr lang="zh-CN" altLang="en-US" sz="2400" kern="100" dirty="0" smtClean="0">
                <a:latin typeface="宋体" pitchFamily="2" charset="-122"/>
                <a:ea typeface="宋体" pitchFamily="2" charset="-122"/>
                <a:cs typeface="Times New Roman" panose="02020603050405020304" pitchFamily="18" charset="0"/>
              </a:rPr>
              <a:t>月</a:t>
            </a:r>
            <a:r>
              <a:rPr lang="en-US" altLang="zh-CN" sz="2400" kern="100" dirty="0" smtClean="0">
                <a:latin typeface="宋体" pitchFamily="2" charset="-122"/>
                <a:ea typeface="宋体" pitchFamily="2" charset="-122"/>
                <a:cs typeface="Times New Roman" panose="02020603050405020304" pitchFamily="18" charset="0"/>
              </a:rPr>
              <a:t>22</a:t>
            </a:r>
            <a:r>
              <a:rPr lang="zh-CN" altLang="en-US" sz="2400" kern="100" dirty="0" smtClean="0">
                <a:latin typeface="宋体" pitchFamily="2" charset="-122"/>
                <a:ea typeface="宋体" pitchFamily="2" charset="-122"/>
                <a:cs typeface="Times New Roman" panose="02020603050405020304" pitchFamily="18" charset="0"/>
              </a:rPr>
              <a:t>日，中国国家质检总局发出公告，暂停直接或间接从加拿大进口禽类及其产品，以防止新近发生于该国的禽流感疫情传入中国。</a:t>
            </a:r>
            <a:endParaRPr lang="en-US" altLang="zh-CN" sz="2400" kern="100" dirty="0" smtClean="0">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公告要求，已经运抵我国口岸尚未报检的，一律退回或销毁；已经接受报检的，增加禽流感检测项目，检验结构合格方可放行。</a:t>
            </a:r>
            <a:endParaRPr lang="en-US" altLang="zh-CN" sz="2400" kern="100" dirty="0" smtClean="0">
              <a:latin typeface="宋体" pitchFamily="2" charset="-122"/>
              <a:ea typeface="宋体"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251520" y="1657171"/>
            <a:ext cx="432048" cy="1200329"/>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3</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755576" y="697260"/>
            <a:ext cx="7920880" cy="5078313"/>
          </a:xfrm>
          <a:prstGeom prst="rect">
            <a:avLst/>
          </a:prstGeom>
        </p:spPr>
        <p:txBody>
          <a:bodyPr wrap="square">
            <a:spAutoFit/>
          </a:bodyPr>
          <a:lstStyle/>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 郑先生是笔记本电脑维修人员，</a:t>
            </a:r>
            <a:r>
              <a:rPr lang="en-US" altLang="zh-CN" sz="2400" kern="100" dirty="0" smtClean="0">
                <a:latin typeface="宋体" pitchFamily="2" charset="-122"/>
                <a:ea typeface="宋体" pitchFamily="2" charset="-122"/>
                <a:cs typeface="Times New Roman" panose="02020603050405020304" pitchFamily="18" charset="0"/>
              </a:rPr>
              <a:t>10</a:t>
            </a:r>
            <a:r>
              <a:rPr lang="zh-CN" altLang="en-US" sz="2400" kern="100" dirty="0" smtClean="0">
                <a:latin typeface="宋体" pitchFamily="2" charset="-122"/>
                <a:ea typeface="宋体" pitchFamily="2" charset="-122"/>
                <a:cs typeface="Times New Roman" panose="02020603050405020304" pitchFamily="18" charset="0"/>
              </a:rPr>
              <a:t>月</a:t>
            </a:r>
            <a:r>
              <a:rPr lang="en-US" altLang="zh-CN" sz="2400" kern="100" dirty="0" smtClean="0">
                <a:latin typeface="宋体" pitchFamily="2" charset="-122"/>
                <a:ea typeface="宋体" pitchFamily="2" charset="-122"/>
                <a:cs typeface="Times New Roman" panose="02020603050405020304" pitchFamily="18" charset="0"/>
              </a:rPr>
              <a:t>16</a:t>
            </a:r>
            <a:r>
              <a:rPr lang="zh-CN" altLang="en-US" sz="2400" kern="100" dirty="0" smtClean="0">
                <a:latin typeface="宋体" pitchFamily="2" charset="-122"/>
                <a:ea typeface="宋体" pitchFamily="2" charset="-122"/>
                <a:cs typeface="Times New Roman" panose="02020603050405020304" pitchFamily="18" charset="0"/>
              </a:rPr>
              <a:t>日，他委托福州宅急送快递公司把一台价值</a:t>
            </a:r>
            <a:r>
              <a:rPr lang="en-US" altLang="zh-CN" sz="2400" kern="100" dirty="0" smtClean="0">
                <a:latin typeface="宋体" pitchFamily="2" charset="-122"/>
                <a:ea typeface="宋体" pitchFamily="2" charset="-122"/>
                <a:cs typeface="Times New Roman" panose="02020603050405020304" pitchFamily="18" charset="0"/>
              </a:rPr>
              <a:t>5000</a:t>
            </a:r>
            <a:r>
              <a:rPr lang="zh-CN" altLang="en-US" sz="2400" kern="100" dirty="0" smtClean="0">
                <a:latin typeface="宋体" pitchFamily="2" charset="-122"/>
                <a:ea typeface="宋体" pitchFamily="2" charset="-122"/>
                <a:cs typeface="Times New Roman" panose="02020603050405020304" pitchFamily="18" charset="0"/>
              </a:rPr>
              <a:t>多元的笔记本电脑递送给上海徐汇区客户王先生，当时快递公司来了一个叫张虎的业务员。在张虎的帮助下，郑先生包装好电脑，但没有保价，张虎核查完后，也办好了一切手续并签名。但到了</a:t>
            </a:r>
            <a:r>
              <a:rPr lang="en-US" altLang="zh-CN" sz="2400" kern="100" dirty="0" smtClean="0">
                <a:latin typeface="宋体" pitchFamily="2" charset="-122"/>
                <a:ea typeface="宋体" pitchFamily="2" charset="-122"/>
                <a:cs typeface="Times New Roman" panose="02020603050405020304" pitchFamily="18" charset="0"/>
              </a:rPr>
              <a:t>17</a:t>
            </a:r>
            <a:r>
              <a:rPr lang="zh-CN" altLang="en-US" sz="2400" kern="100" dirty="0" smtClean="0">
                <a:latin typeface="宋体" pitchFamily="2" charset="-122"/>
                <a:ea typeface="宋体" pitchFamily="2" charset="-122"/>
                <a:cs typeface="Times New Roman" panose="02020603050405020304" pitchFamily="18" charset="0"/>
              </a:rPr>
              <a:t>日下午，上海的王先生收到货物时发现，郑先生寄给他的盒子是空的。快递员张虎承认，当时他收到的是电脑，但中途怎么丢失的，他不知道。</a:t>
            </a:r>
            <a:endParaRPr lang="en-US" altLang="zh-CN" sz="2400" kern="100" dirty="0" smtClean="0">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快递公司只肯按照邮费的</a:t>
            </a:r>
            <a:r>
              <a:rPr lang="en-US" altLang="zh-CN" sz="2400" kern="100" dirty="0" smtClean="0">
                <a:latin typeface="宋体" pitchFamily="2" charset="-122"/>
                <a:ea typeface="宋体" pitchFamily="2" charset="-122"/>
                <a:cs typeface="Times New Roman" panose="02020603050405020304" pitchFamily="18" charset="0"/>
              </a:rPr>
              <a:t>5</a:t>
            </a:r>
            <a:r>
              <a:rPr lang="zh-CN" altLang="en-US" sz="2400" kern="100" dirty="0" smtClean="0">
                <a:latin typeface="宋体" pitchFamily="2" charset="-122"/>
                <a:ea typeface="宋体" pitchFamily="2" charset="-122"/>
                <a:cs typeface="Times New Roman" panose="02020603050405020304" pitchFamily="18" charset="0"/>
              </a:rPr>
              <a:t>倍赔偿，也就是</a:t>
            </a:r>
            <a:r>
              <a:rPr lang="en-US" altLang="zh-CN" sz="2400" kern="100" dirty="0" smtClean="0">
                <a:latin typeface="宋体" pitchFamily="2" charset="-122"/>
                <a:ea typeface="宋体" pitchFamily="2" charset="-122"/>
                <a:cs typeface="Times New Roman" panose="02020603050405020304" pitchFamily="18" charset="0"/>
              </a:rPr>
              <a:t>80</a:t>
            </a:r>
            <a:r>
              <a:rPr lang="zh-CN" altLang="en-US" sz="2400" kern="100" dirty="0" smtClean="0">
                <a:latin typeface="宋体" pitchFamily="2" charset="-122"/>
                <a:ea typeface="宋体" pitchFamily="2" charset="-122"/>
                <a:cs typeface="Times New Roman" panose="02020603050405020304" pitchFamily="18" charset="0"/>
              </a:rPr>
              <a:t>元。</a:t>
            </a:r>
            <a:endParaRPr lang="en-US" altLang="zh-CN" sz="2400" kern="100" dirty="0" smtClean="0">
              <a:latin typeface="宋体" pitchFamily="2" charset="-122"/>
              <a:ea typeface="宋体"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1493912"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4</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15616" y="1057300"/>
            <a:ext cx="6984776" cy="2308324"/>
          </a:xfrm>
          <a:prstGeom prst="rect">
            <a:avLst/>
          </a:prstGeom>
        </p:spPr>
        <p:txBody>
          <a:bodyPr wrap="square">
            <a:spAutoFit/>
          </a:bodyPr>
          <a:lstStyle/>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 </a:t>
            </a:r>
            <a:r>
              <a:rPr lang="en-US" altLang="zh-CN" sz="2400" kern="100" dirty="0" smtClean="0">
                <a:latin typeface="宋体" pitchFamily="2" charset="-122"/>
                <a:ea typeface="宋体" pitchFamily="2" charset="-122"/>
                <a:cs typeface="Times New Roman" panose="02020603050405020304" pitchFamily="18" charset="0"/>
              </a:rPr>
              <a:t>2003</a:t>
            </a:r>
            <a:r>
              <a:rPr lang="zh-CN" altLang="en-US" sz="2400" kern="100" dirty="0" smtClean="0">
                <a:latin typeface="宋体" pitchFamily="2" charset="-122"/>
                <a:ea typeface="宋体" pitchFamily="2" charset="-122"/>
                <a:cs typeface="Times New Roman" panose="02020603050405020304" pitchFamily="18" charset="0"/>
              </a:rPr>
              <a:t>年</a:t>
            </a:r>
            <a:r>
              <a:rPr lang="en-US" altLang="zh-CN" sz="2400" kern="100" dirty="0" smtClean="0">
                <a:latin typeface="宋体" pitchFamily="2" charset="-122"/>
                <a:ea typeface="宋体" pitchFamily="2" charset="-122"/>
                <a:cs typeface="Times New Roman" panose="02020603050405020304" pitchFamily="18" charset="0"/>
              </a:rPr>
              <a:t>9</a:t>
            </a:r>
            <a:r>
              <a:rPr lang="zh-CN" altLang="en-US" sz="2400" kern="100" dirty="0" smtClean="0">
                <a:latin typeface="宋体" pitchFamily="2" charset="-122"/>
                <a:ea typeface="宋体" pitchFamily="2" charset="-122"/>
                <a:cs typeface="Times New Roman" panose="02020603050405020304" pitchFamily="18" charset="0"/>
              </a:rPr>
              <a:t>月</a:t>
            </a:r>
            <a:r>
              <a:rPr lang="en-US" altLang="zh-CN" sz="2400" kern="100" dirty="0" smtClean="0">
                <a:latin typeface="宋体" pitchFamily="2" charset="-122"/>
                <a:ea typeface="宋体" pitchFamily="2" charset="-122"/>
                <a:cs typeface="Times New Roman" panose="02020603050405020304" pitchFamily="18" charset="0"/>
              </a:rPr>
              <a:t>18</a:t>
            </a:r>
            <a:r>
              <a:rPr lang="zh-CN" altLang="en-US" sz="2400" kern="100" dirty="0" smtClean="0">
                <a:latin typeface="宋体" pitchFamily="2" charset="-122"/>
                <a:ea typeface="宋体" pitchFamily="2" charset="-122"/>
                <a:cs typeface="Times New Roman" panose="02020603050405020304" pitchFamily="18" charset="0"/>
              </a:rPr>
              <a:t>日，香港一位消费者委托深圳爱普司运输公司转运一批灯箱到香港，可是，一年过去了，还没有收到货物，经查证，根本没有该运输公司的登记资料。</a:t>
            </a:r>
            <a:endParaRPr lang="en-US" altLang="zh-CN" sz="2400" kern="100" dirty="0" smtClean="0">
              <a:latin typeface="宋体" pitchFamily="2" charset="-122"/>
              <a:ea typeface="宋体" pitchFamily="2" charset="-122"/>
              <a:cs typeface="Times New Roman" panose="02020603050405020304"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5724128" y="2785492"/>
            <a:ext cx="2952328" cy="251134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331640" y="481236"/>
            <a:ext cx="6768752" cy="5078313"/>
          </a:xfrm>
          <a:prstGeom prst="rect">
            <a:avLst/>
          </a:prstGeom>
        </p:spPr>
        <p:txBody>
          <a:bodyPr wrap="square">
            <a:spAutoFit/>
          </a:bodyPr>
          <a:lstStyle/>
          <a:p>
            <a:pPr indent="304800" algn="just">
              <a:lnSpc>
                <a:spcPct val="150000"/>
              </a:lnSpc>
            </a:pPr>
            <a:r>
              <a:rPr lang="zh-CN" altLang="en-US" sz="2400" kern="100" dirty="0" smtClean="0">
                <a:solidFill>
                  <a:srgbClr val="FF0000"/>
                </a:solidFill>
                <a:latin typeface="宋体" pitchFamily="2" charset="-122"/>
                <a:ea typeface="宋体" pitchFamily="2" charset="-122"/>
                <a:cs typeface="Times New Roman" panose="02020603050405020304" pitchFamily="18" charset="0"/>
              </a:rPr>
              <a:t> </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2</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）货损、货差纠纷</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未装船、车等运输工具前已受损或已存在潜伏的致损因素。</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装卸作业中受损（粗鲁装卸碰撞挤压所致）    </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受载场所条件不符合要求</a:t>
            </a:r>
            <a:endParaRPr lang="en-US" altLang="zh-CN" sz="2400" kern="100" dirty="0" smtClean="0">
              <a:latin typeface="宋体" pitchFamily="2" charset="-122"/>
              <a:ea typeface="宋体" pitchFamily="2" charset="-122"/>
              <a:cs typeface="Times New Roman" panose="02020603050405020304" pitchFamily="18" charset="0"/>
            </a:endParaRP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运载工具上积载不当</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装运后与途中及卸货前的期间保管不当 </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自然灾害（如台风、海啸、泥石流等）  </a:t>
            </a:r>
          </a:p>
          <a:p>
            <a:pPr marL="355600" indent="635000" algn="just">
              <a:lnSpc>
                <a:spcPct val="150000"/>
              </a:lnSpc>
              <a:buFont typeface="Wingdings" pitchFamily="2" charset="2"/>
              <a:buChar char="p"/>
            </a:pPr>
            <a:r>
              <a:rPr lang="zh-CN" altLang="en-US" sz="2400" kern="100" dirty="0" smtClean="0">
                <a:latin typeface="宋体" pitchFamily="2" charset="-122"/>
                <a:ea typeface="宋体" pitchFamily="2" charset="-122"/>
                <a:cs typeface="Times New Roman" panose="02020603050405020304" pitchFamily="18" charset="0"/>
              </a:rPr>
              <a:t>其他   </a:t>
            </a:r>
            <a:endParaRPr lang="en-US" altLang="zh-CN" sz="2400" kern="100" dirty="0" smtClean="0">
              <a:solidFill>
                <a:srgbClr val="FF0000"/>
              </a:solidFill>
              <a:latin typeface="宋体" pitchFamily="2" charset="-122"/>
              <a:ea typeface="宋体" pitchFamily="2" charset="-122"/>
              <a:cs typeface="Times New Roman" panose="02020603050405020304"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107504" y="3721596"/>
            <a:ext cx="1619672" cy="170386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1493912"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5</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15616" y="1057300"/>
            <a:ext cx="6984776" cy="3970318"/>
          </a:xfrm>
          <a:prstGeom prst="rect">
            <a:avLst/>
          </a:prstGeom>
        </p:spPr>
        <p:txBody>
          <a:bodyPr wrap="square">
            <a:spAutoFit/>
          </a:bodyPr>
          <a:lstStyle/>
          <a:p>
            <a:pPr indent="304800" algn="just">
              <a:lnSpc>
                <a:spcPct val="150000"/>
              </a:lnSpc>
            </a:pPr>
            <a:r>
              <a:rPr lang="en-US" altLang="zh-CN" sz="2400" kern="100" dirty="0" smtClean="0">
                <a:latin typeface="宋体" pitchFamily="2" charset="-122"/>
                <a:ea typeface="宋体" pitchFamily="2" charset="-122"/>
                <a:cs typeface="Times New Roman" panose="02020603050405020304" pitchFamily="18" charset="0"/>
              </a:rPr>
              <a:t>1987</a:t>
            </a:r>
            <a:r>
              <a:rPr lang="zh-CN" altLang="en-US" sz="2400" kern="100" dirty="0" smtClean="0">
                <a:latin typeface="宋体" pitchFamily="2" charset="-122"/>
                <a:ea typeface="宋体" pitchFamily="2" charset="-122"/>
                <a:cs typeface="Times New Roman" panose="02020603050405020304" pitchFamily="18" charset="0"/>
              </a:rPr>
              <a:t>年，发货人中国土产畜产进出口公司浙江茶叶分公司委托浙江省钱塘对外贸易运输公司将</a:t>
            </a:r>
            <a:r>
              <a:rPr lang="en-US" altLang="zh-CN" sz="2400" kern="100" dirty="0" smtClean="0">
                <a:latin typeface="宋体" pitchFamily="2" charset="-122"/>
                <a:ea typeface="宋体" pitchFamily="2" charset="-122"/>
                <a:cs typeface="Times New Roman" panose="02020603050405020304" pitchFamily="18" charset="0"/>
              </a:rPr>
              <a:t>750</a:t>
            </a:r>
            <a:r>
              <a:rPr lang="zh-CN" altLang="en-US" sz="2400" kern="100" dirty="0" smtClean="0">
                <a:latin typeface="宋体" pitchFamily="2" charset="-122"/>
                <a:ea typeface="宋体" pitchFamily="2" charset="-122"/>
                <a:cs typeface="Times New Roman" panose="02020603050405020304" pitchFamily="18" charset="0"/>
              </a:rPr>
              <a:t>箱红茶从上海出口运往西德汉堡港。钱塘外运公司又转委托被告中国对外贸易运输总公司上海分公司代理出口。上海分公司接受委托后，通过上海外轮代理公司申请舱位，作为被告广州远洋运输公司代理人的上海外轮公司指派了</a:t>
            </a:r>
            <a:r>
              <a:rPr lang="en-US" altLang="zh-CN" sz="2400" kern="100" dirty="0" smtClean="0">
                <a:latin typeface="宋体" pitchFamily="2" charset="-122"/>
                <a:ea typeface="宋体" pitchFamily="2" charset="-122"/>
                <a:cs typeface="Times New Roman" panose="02020603050405020304" pitchFamily="18" charset="0"/>
              </a:rPr>
              <a:t>3</a:t>
            </a:r>
            <a:r>
              <a:rPr lang="zh-CN" altLang="en-US" sz="2400" kern="100" dirty="0" smtClean="0">
                <a:latin typeface="宋体" pitchFamily="2" charset="-122"/>
                <a:ea typeface="宋体" pitchFamily="2" charset="-122"/>
                <a:cs typeface="Times New Roman" panose="02020603050405020304" pitchFamily="18" charset="0"/>
              </a:rPr>
              <a:t>个集装箱。</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1493912"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5</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475656" y="913284"/>
            <a:ext cx="6984776" cy="3883755"/>
          </a:xfrm>
          <a:prstGeom prst="rect">
            <a:avLst/>
          </a:prstGeom>
        </p:spPr>
        <p:txBody>
          <a:bodyPr wrap="square">
            <a:spAutoFit/>
          </a:bodyPr>
          <a:lstStyle/>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由于运输条件是</a:t>
            </a:r>
            <a:r>
              <a:rPr lang="en-US" altLang="zh-CN" sz="2400" kern="100" dirty="0" smtClean="0">
                <a:latin typeface="宋体" pitchFamily="2" charset="-122"/>
                <a:ea typeface="宋体" pitchFamily="2" charset="-122"/>
                <a:cs typeface="Times New Roman" panose="02020603050405020304" pitchFamily="18" charset="0"/>
              </a:rPr>
              <a:t>FCL</a:t>
            </a:r>
            <a:r>
              <a:rPr lang="zh-CN" altLang="en-US" sz="2400" kern="100" dirty="0" smtClean="0">
                <a:latin typeface="宋体" pitchFamily="2" charset="-122"/>
                <a:ea typeface="宋体" pitchFamily="2" charset="-122"/>
                <a:cs typeface="Times New Roman" panose="02020603050405020304" pitchFamily="18" charset="0"/>
              </a:rPr>
              <a:t>（整箱货），因此，上海分公司作为发货人的代理人全权负责对货物的点数、积载，对集装箱检查、铅封。当年</a:t>
            </a:r>
            <a:r>
              <a:rPr lang="en-US" altLang="zh-CN" sz="2400" kern="100" dirty="0" smtClean="0">
                <a:latin typeface="宋体" pitchFamily="2" charset="-122"/>
                <a:ea typeface="宋体" pitchFamily="2" charset="-122"/>
                <a:cs typeface="Times New Roman" panose="02020603050405020304" pitchFamily="18" charset="0"/>
              </a:rPr>
              <a:t>10</a:t>
            </a:r>
            <a:r>
              <a:rPr lang="zh-CN" altLang="en-US" sz="2400" kern="100" dirty="0" smtClean="0">
                <a:latin typeface="宋体" pitchFamily="2" charset="-122"/>
                <a:ea typeface="宋体" pitchFamily="2" charset="-122"/>
                <a:cs typeface="Times New Roman" panose="02020603050405020304" pitchFamily="18" charset="0"/>
              </a:rPr>
              <a:t>月</a:t>
            </a:r>
            <a:r>
              <a:rPr lang="en-US" altLang="zh-CN" sz="2400" kern="100" dirty="0" smtClean="0">
                <a:latin typeface="宋体" pitchFamily="2" charset="-122"/>
                <a:ea typeface="宋体" pitchFamily="2" charset="-122"/>
                <a:cs typeface="Times New Roman" panose="02020603050405020304" pitchFamily="18" charset="0"/>
              </a:rPr>
              <a:t>15</a:t>
            </a:r>
            <a:r>
              <a:rPr lang="zh-CN" altLang="en-US" sz="2400" kern="100" dirty="0" smtClean="0">
                <a:latin typeface="宋体" pitchFamily="2" charset="-122"/>
                <a:ea typeface="宋体" pitchFamily="2" charset="-122"/>
                <a:cs typeface="Times New Roman" panose="02020603050405020304" pitchFamily="18" charset="0"/>
              </a:rPr>
              <a:t>日，上海外轮代理公司收到</a:t>
            </a:r>
            <a:r>
              <a:rPr lang="en-US" altLang="zh-CN" sz="2400" kern="100" dirty="0" smtClean="0">
                <a:latin typeface="宋体" pitchFamily="2" charset="-122"/>
                <a:ea typeface="宋体" pitchFamily="2" charset="-122"/>
                <a:cs typeface="Times New Roman" panose="02020603050405020304" pitchFamily="18" charset="0"/>
              </a:rPr>
              <a:t>3</a:t>
            </a:r>
            <a:r>
              <a:rPr lang="zh-CN" altLang="en-US" sz="2400" kern="100" dirty="0" smtClean="0">
                <a:latin typeface="宋体" pitchFamily="2" charset="-122"/>
                <a:ea typeface="宋体" pitchFamily="2" charset="-122"/>
                <a:cs typeface="Times New Roman" panose="02020603050405020304" pitchFamily="18" charset="0"/>
              </a:rPr>
              <a:t>个满载集装箱后代船方签发了清洁提单。货物运抵汉堡，收货人拆箱后发现部分茶叶串味变质，即向原告在汉堡的代 理人申请查勘。检验表明，</a:t>
            </a:r>
            <a:r>
              <a:rPr lang="en-US" altLang="zh-CN" sz="2400" kern="100" dirty="0" smtClean="0">
                <a:latin typeface="宋体" pitchFamily="2" charset="-122"/>
                <a:ea typeface="宋体" pitchFamily="2" charset="-122"/>
                <a:cs typeface="Times New Roman" panose="02020603050405020304" pitchFamily="18" charset="0"/>
              </a:rPr>
              <a:t>250</a:t>
            </a:r>
            <a:r>
              <a:rPr lang="zh-CN" altLang="en-US" sz="2400" kern="100" dirty="0" smtClean="0">
                <a:latin typeface="宋体" pitchFamily="2" charset="-122"/>
                <a:ea typeface="宋体" pitchFamily="2" charset="-122"/>
                <a:cs typeface="Times New Roman" panose="02020603050405020304" pitchFamily="18" charset="0"/>
              </a:rPr>
              <a:t>箱茶叶受精萘污染。  </a:t>
            </a:r>
          </a:p>
        </p:txBody>
      </p:sp>
      <p:pic>
        <p:nvPicPr>
          <p:cNvPr id="8194" name="Picture 2"/>
          <p:cNvPicPr>
            <a:picLocks noChangeAspect="1" noChangeArrowheads="1"/>
          </p:cNvPicPr>
          <p:nvPr/>
        </p:nvPicPr>
        <p:blipFill>
          <a:blip r:embed="rId2" cstate="print"/>
          <a:srcRect/>
          <a:stretch>
            <a:fillRect/>
          </a:stretch>
        </p:blipFill>
        <p:spPr bwMode="auto">
          <a:xfrm>
            <a:off x="0" y="3649588"/>
            <a:ext cx="1447800" cy="15811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1493912"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6</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15616" y="1057300"/>
            <a:ext cx="6984776" cy="3329758"/>
          </a:xfrm>
          <a:prstGeom prst="rect">
            <a:avLst/>
          </a:prstGeom>
        </p:spPr>
        <p:txBody>
          <a:bodyPr wrap="square">
            <a:spAutoFit/>
          </a:bodyPr>
          <a:lstStyle/>
          <a:p>
            <a:pPr indent="304800" algn="just">
              <a:lnSpc>
                <a:spcPct val="150000"/>
              </a:lnSpc>
            </a:pPr>
            <a:r>
              <a:rPr lang="en-US" altLang="zh-CN" sz="2400" kern="100" dirty="0" smtClean="0">
                <a:latin typeface="宋体" pitchFamily="2" charset="-122"/>
                <a:ea typeface="宋体" pitchFamily="2" charset="-122"/>
                <a:cs typeface="Times New Roman" panose="02020603050405020304" pitchFamily="18" charset="0"/>
              </a:rPr>
              <a:t>1982</a:t>
            </a:r>
            <a:r>
              <a:rPr lang="zh-CN" altLang="en-US" sz="2400" kern="100" dirty="0" smtClean="0">
                <a:latin typeface="宋体" pitchFamily="2" charset="-122"/>
                <a:ea typeface="宋体" pitchFamily="2" charset="-122"/>
                <a:cs typeface="Times New Roman" panose="02020603050405020304" pitchFamily="18" charset="0"/>
              </a:rPr>
              <a:t>年</a:t>
            </a:r>
            <a:r>
              <a:rPr lang="en-US" altLang="zh-CN" sz="2400" kern="100" dirty="0" smtClean="0">
                <a:latin typeface="宋体" pitchFamily="2" charset="-122"/>
                <a:ea typeface="宋体" pitchFamily="2" charset="-122"/>
                <a:cs typeface="Times New Roman" panose="02020603050405020304" pitchFamily="18" charset="0"/>
              </a:rPr>
              <a:t>1</a:t>
            </a:r>
            <a:r>
              <a:rPr lang="zh-CN" altLang="en-US" sz="2400" kern="100" dirty="0" smtClean="0">
                <a:latin typeface="宋体" pitchFamily="2" charset="-122"/>
                <a:ea typeface="宋体" pitchFamily="2" charset="-122"/>
                <a:cs typeface="Times New Roman" panose="02020603050405020304" pitchFamily="18" charset="0"/>
              </a:rPr>
              <a:t>月</a:t>
            </a:r>
            <a:r>
              <a:rPr lang="en-US" altLang="zh-CN" sz="2400" kern="100" dirty="0" smtClean="0">
                <a:latin typeface="宋体" pitchFamily="2" charset="-122"/>
                <a:ea typeface="宋体" pitchFamily="2" charset="-122"/>
                <a:cs typeface="Times New Roman" panose="02020603050405020304" pitchFamily="18" charset="0"/>
              </a:rPr>
              <a:t>8</a:t>
            </a:r>
            <a:r>
              <a:rPr lang="zh-CN" altLang="en-US" sz="2400" kern="100" dirty="0" smtClean="0">
                <a:latin typeface="宋体" pitchFamily="2" charset="-122"/>
                <a:ea typeface="宋体" pitchFamily="2" charset="-122"/>
                <a:cs typeface="Times New Roman" panose="02020603050405020304" pitchFamily="18" charset="0"/>
              </a:rPr>
              <a:t>日，</a:t>
            </a:r>
            <a:r>
              <a:rPr lang="en-US" altLang="zh-CN" sz="2400" kern="100" dirty="0" smtClean="0">
                <a:latin typeface="宋体" pitchFamily="2" charset="-122"/>
                <a:ea typeface="宋体" pitchFamily="2" charset="-122"/>
                <a:cs typeface="Times New Roman" panose="02020603050405020304" pitchFamily="18" charset="0"/>
              </a:rPr>
              <a:t>"</a:t>
            </a:r>
            <a:r>
              <a:rPr lang="zh-CN" altLang="en-US" sz="2400" kern="100" dirty="0" smtClean="0">
                <a:latin typeface="宋体" pitchFamily="2" charset="-122"/>
                <a:ea typeface="宋体" pitchFamily="2" charset="-122"/>
                <a:cs typeface="Times New Roman" panose="02020603050405020304" pitchFamily="18" charset="0"/>
              </a:rPr>
              <a:t>樱桃花</a:t>
            </a:r>
            <a:r>
              <a:rPr lang="en-US" altLang="zh-CN" sz="2400" kern="100" dirty="0" smtClean="0">
                <a:latin typeface="宋体" pitchFamily="2" charset="-122"/>
                <a:ea typeface="宋体" pitchFamily="2" charset="-122"/>
                <a:cs typeface="Times New Roman" panose="02020603050405020304" pitchFamily="18" charset="0"/>
              </a:rPr>
              <a:t>"</a:t>
            </a:r>
            <a:r>
              <a:rPr lang="zh-CN" altLang="en-US" sz="2400" kern="100" dirty="0" smtClean="0">
                <a:latin typeface="宋体" pitchFamily="2" charset="-122"/>
                <a:ea typeface="宋体" pitchFamily="2" charset="-122"/>
                <a:cs typeface="Times New Roman" panose="02020603050405020304" pitchFamily="18" charset="0"/>
              </a:rPr>
              <a:t>号轮由美国装载纤维棉和地毯编织机械设备</a:t>
            </a:r>
            <a:r>
              <a:rPr lang="en-US" altLang="zh-CN" sz="2400" kern="100" dirty="0" smtClean="0">
                <a:latin typeface="宋体" pitchFamily="2" charset="-122"/>
                <a:ea typeface="宋体" pitchFamily="2" charset="-122"/>
                <a:cs typeface="Times New Roman" panose="02020603050405020304" pitchFamily="18" charset="0"/>
              </a:rPr>
              <a:t>30</a:t>
            </a:r>
            <a:r>
              <a:rPr lang="zh-CN" altLang="en-US" sz="2400" kern="100" dirty="0" smtClean="0">
                <a:latin typeface="宋体" pitchFamily="2" charset="-122"/>
                <a:ea typeface="宋体" pitchFamily="2" charset="-122"/>
                <a:cs typeface="Times New Roman" panose="02020603050405020304" pitchFamily="18" charset="0"/>
              </a:rPr>
              <a:t>箱， 运往上海、天津。</a:t>
            </a:r>
            <a:r>
              <a:rPr lang="en-US" altLang="zh-CN" sz="2400" kern="100" dirty="0" smtClean="0">
                <a:latin typeface="宋体" pitchFamily="2" charset="-122"/>
                <a:ea typeface="宋体" pitchFamily="2" charset="-122"/>
                <a:cs typeface="Times New Roman" panose="02020603050405020304" pitchFamily="18" charset="0"/>
              </a:rPr>
              <a:t>2</a:t>
            </a:r>
            <a:r>
              <a:rPr lang="zh-CN" altLang="en-US" sz="2400" kern="100" dirty="0" smtClean="0">
                <a:latin typeface="宋体" pitchFamily="2" charset="-122"/>
                <a:ea typeface="宋体" pitchFamily="2" charset="-122"/>
                <a:cs typeface="Times New Roman" panose="02020603050405020304" pitchFamily="18" charset="0"/>
              </a:rPr>
              <a:t>月抵上海卸下部分纤维棉，剩余部分连同地毯织机设备于</a:t>
            </a:r>
            <a:r>
              <a:rPr lang="en-US" altLang="zh-CN" sz="2400" kern="100" dirty="0" smtClean="0">
                <a:latin typeface="宋体" pitchFamily="2" charset="-122"/>
                <a:ea typeface="宋体" pitchFamily="2" charset="-122"/>
                <a:cs typeface="Times New Roman" panose="02020603050405020304" pitchFamily="18" charset="0"/>
              </a:rPr>
              <a:t>3</a:t>
            </a:r>
            <a:r>
              <a:rPr lang="zh-CN" altLang="en-US" sz="2400" kern="100" dirty="0" smtClean="0">
                <a:latin typeface="宋体" pitchFamily="2" charset="-122"/>
                <a:ea typeface="宋体" pitchFamily="2" charset="-122"/>
                <a:cs typeface="Times New Roman" panose="02020603050405020304" pitchFamily="18" charset="0"/>
              </a:rPr>
              <a:t>月</a:t>
            </a:r>
            <a:r>
              <a:rPr lang="en-US" altLang="zh-CN" sz="2400" kern="100" dirty="0" smtClean="0">
                <a:latin typeface="宋体" pitchFamily="2" charset="-122"/>
                <a:ea typeface="宋体" pitchFamily="2" charset="-122"/>
                <a:cs typeface="Times New Roman" panose="02020603050405020304" pitchFamily="18" charset="0"/>
              </a:rPr>
              <a:t>1</a:t>
            </a:r>
            <a:r>
              <a:rPr lang="zh-CN" altLang="en-US" sz="2400" kern="100" dirty="0" smtClean="0">
                <a:latin typeface="宋体" pitchFamily="2" charset="-122"/>
                <a:ea typeface="宋体" pitchFamily="2" charset="-122"/>
                <a:cs typeface="Times New Roman" panose="02020603050405020304" pitchFamily="18" charset="0"/>
              </a:rPr>
              <a:t>日抵天津新港。根据船方签具的清洁提单，这些货物在美国装船是完好无损的，但卸货过程中发现地毯织机设备有</a:t>
            </a:r>
            <a:r>
              <a:rPr lang="en-US" altLang="zh-CN" sz="2400" kern="100" dirty="0" smtClean="0">
                <a:latin typeface="宋体" pitchFamily="2" charset="-122"/>
                <a:ea typeface="宋体" pitchFamily="2" charset="-122"/>
                <a:cs typeface="Times New Roman" panose="02020603050405020304" pitchFamily="18" charset="0"/>
              </a:rPr>
              <a:t>22</a:t>
            </a:r>
            <a:r>
              <a:rPr lang="zh-CN" altLang="en-US" sz="2400" kern="100" dirty="0" smtClean="0">
                <a:latin typeface="宋体" pitchFamily="2" charset="-122"/>
                <a:ea typeface="宋体" pitchFamily="2" charset="-122"/>
                <a:cs typeface="Times New Roman" panose="02020603050405020304" pitchFamily="18" charset="0"/>
              </a:rPr>
              <a:t>箱严重残损。</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3600" dirty="0" smtClean="0">
                <a:solidFill>
                  <a:srgbClr val="FF0000"/>
                </a:solidFill>
                <a:latin typeface="宋体" pitchFamily="2" charset="-122"/>
                <a:ea typeface="宋体" pitchFamily="2" charset="-122"/>
              </a:rPr>
              <a:t>项目九   物流运输纠纷解决</a:t>
            </a:r>
            <a:endParaRPr lang="zh-CN" altLang="en-US" sz="3600" dirty="0">
              <a:solidFill>
                <a:srgbClr val="FF0000"/>
              </a:solidFill>
              <a:latin typeface="宋体" pitchFamily="2" charset="-122"/>
              <a:ea typeface="宋体" pitchFamily="2" charset="-122"/>
            </a:endParaRPr>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2627785" y="1489348"/>
            <a:ext cx="4467784" cy="3834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1493912"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6</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251520" y="985292"/>
            <a:ext cx="6984776" cy="3416320"/>
          </a:xfrm>
          <a:prstGeom prst="rect">
            <a:avLst/>
          </a:prstGeom>
        </p:spPr>
        <p:txBody>
          <a:bodyPr wrap="square">
            <a:spAutoFit/>
          </a:bodyPr>
          <a:lstStyle/>
          <a:p>
            <a:pPr indent="304800" algn="just">
              <a:lnSpc>
                <a:spcPct val="150000"/>
              </a:lnSpc>
            </a:pPr>
            <a:r>
              <a:rPr lang="en-US" altLang="zh-CN" sz="2400" kern="100" dirty="0" smtClean="0">
                <a:latin typeface="宋体" pitchFamily="2" charset="-122"/>
                <a:ea typeface="宋体" pitchFamily="2" charset="-122"/>
                <a:cs typeface="Times New Roman" panose="02020603050405020304" pitchFamily="18" charset="0"/>
              </a:rPr>
              <a:t>3</a:t>
            </a:r>
            <a:r>
              <a:rPr lang="zh-CN" altLang="en-US" sz="2400" kern="100" dirty="0" smtClean="0">
                <a:latin typeface="宋体" pitchFamily="2" charset="-122"/>
                <a:ea typeface="宋体" pitchFamily="2" charset="-122"/>
                <a:cs typeface="Times New Roman" panose="02020603050405020304" pitchFamily="18" charset="0"/>
              </a:rPr>
              <a:t>月</a:t>
            </a:r>
            <a:r>
              <a:rPr lang="en-US" altLang="zh-CN" sz="2400" kern="100" dirty="0" smtClean="0">
                <a:latin typeface="宋体" pitchFamily="2" charset="-122"/>
                <a:ea typeface="宋体" pitchFamily="2" charset="-122"/>
                <a:cs typeface="Times New Roman" panose="02020603050405020304" pitchFamily="18" charset="0"/>
              </a:rPr>
              <a:t>20</a:t>
            </a:r>
            <a:r>
              <a:rPr lang="zh-CN" altLang="en-US" sz="2400" kern="100" dirty="0" smtClean="0">
                <a:latin typeface="宋体" pitchFamily="2" charset="-122"/>
                <a:ea typeface="宋体" pitchFamily="2" charset="-122"/>
                <a:cs typeface="Times New Roman" panose="02020603050405020304" pitchFamily="18" charset="0"/>
              </a:rPr>
              <a:t>日，中国外轮理货公司制作</a:t>
            </a:r>
            <a:r>
              <a:rPr lang="en-US" altLang="zh-CN" sz="2400" kern="100" dirty="0" smtClean="0">
                <a:latin typeface="宋体" pitchFamily="2" charset="-122"/>
                <a:ea typeface="宋体" pitchFamily="2" charset="-122"/>
                <a:cs typeface="Times New Roman" panose="02020603050405020304" pitchFamily="18" charset="0"/>
              </a:rPr>
              <a:t>22</a:t>
            </a:r>
            <a:r>
              <a:rPr lang="zh-CN" altLang="en-US" sz="2400" kern="100" dirty="0" smtClean="0">
                <a:latin typeface="宋体" pitchFamily="2" charset="-122"/>
                <a:ea typeface="宋体" pitchFamily="2" charset="-122"/>
                <a:cs typeface="Times New Roman" panose="02020603050405020304" pitchFamily="18" charset="0"/>
              </a:rPr>
              <a:t>箱货物残损清单，船方也予以签认。卸货后，收货人北京燕山石油化学总公司请天津进出口商品检验局鉴定。鉴定结果，货损原因系由于</a:t>
            </a:r>
            <a:r>
              <a:rPr lang="en-US" altLang="zh-CN" sz="2400" kern="100" dirty="0" smtClean="0">
                <a:latin typeface="宋体" pitchFamily="2" charset="-122"/>
                <a:ea typeface="宋体" pitchFamily="2" charset="-122"/>
                <a:cs typeface="Times New Roman" panose="02020603050405020304" pitchFamily="18" charset="0"/>
              </a:rPr>
              <a:t>"</a:t>
            </a:r>
            <a:r>
              <a:rPr lang="zh-CN" altLang="en-US" sz="2400" kern="100" dirty="0" smtClean="0">
                <a:latin typeface="宋体" pitchFamily="2" charset="-122"/>
                <a:ea typeface="宋体" pitchFamily="2" charset="-122"/>
                <a:cs typeface="Times New Roman" panose="02020603050405020304" pitchFamily="18" charset="0"/>
              </a:rPr>
              <a:t>樱桃花</a:t>
            </a:r>
            <a:r>
              <a:rPr lang="en-US" altLang="zh-CN" sz="2400" kern="100" dirty="0" smtClean="0">
                <a:latin typeface="宋体" pitchFamily="2" charset="-122"/>
                <a:ea typeface="宋体" pitchFamily="2" charset="-122"/>
                <a:cs typeface="Times New Roman" panose="02020603050405020304" pitchFamily="18" charset="0"/>
              </a:rPr>
              <a:t>"</a:t>
            </a:r>
            <a:r>
              <a:rPr lang="zh-CN" altLang="en-US" sz="2400" kern="100" dirty="0" smtClean="0">
                <a:latin typeface="宋体" pitchFamily="2" charset="-122"/>
                <a:ea typeface="宋体" pitchFamily="2" charset="-122"/>
                <a:cs typeface="Times New Roman" panose="02020603050405020304" pitchFamily="18" charset="0"/>
              </a:rPr>
              <a:t>轮货舱没有分层隔板，货箱不适当地装载于货垛中层，货箱遭受上层货物的重压所致。初步确定货损约达</a:t>
            </a:r>
            <a:r>
              <a:rPr lang="en-US" altLang="zh-CN" sz="2400" kern="100" dirty="0" smtClean="0">
                <a:latin typeface="宋体" pitchFamily="2" charset="-122"/>
                <a:ea typeface="宋体" pitchFamily="2" charset="-122"/>
                <a:cs typeface="Times New Roman" panose="02020603050405020304" pitchFamily="18" charset="0"/>
              </a:rPr>
              <a:t>30</a:t>
            </a:r>
            <a:r>
              <a:rPr lang="zh-CN" altLang="en-US" sz="2400" kern="100" dirty="0" smtClean="0">
                <a:latin typeface="宋体" pitchFamily="2" charset="-122"/>
                <a:ea typeface="宋体" pitchFamily="2" charset="-122"/>
                <a:cs typeface="Times New Roman" panose="02020603050405020304" pitchFamily="18" charset="0"/>
              </a:rPr>
              <a:t>万美元。</a:t>
            </a:r>
          </a:p>
        </p:txBody>
      </p:sp>
      <p:pic>
        <p:nvPicPr>
          <p:cNvPr id="7170" name="Picture 2"/>
          <p:cNvPicPr>
            <a:picLocks noChangeAspect="1" noChangeArrowheads="1"/>
          </p:cNvPicPr>
          <p:nvPr/>
        </p:nvPicPr>
        <p:blipFill>
          <a:blip r:embed="rId2" cstate="print"/>
          <a:srcRect/>
          <a:stretch>
            <a:fillRect/>
          </a:stretch>
        </p:blipFill>
        <p:spPr bwMode="auto">
          <a:xfrm>
            <a:off x="5806455" y="4189177"/>
            <a:ext cx="2870001" cy="152582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516216" y="3721596"/>
            <a:ext cx="2304256" cy="1800755"/>
          </a:xfrm>
          <a:prstGeom prst="rect">
            <a:avLst/>
          </a:prstGeom>
          <a:noFill/>
          <a:ln w="9525">
            <a:noFill/>
            <a:miter lim="800000"/>
            <a:headEnd/>
            <a:tailEnd/>
          </a:ln>
        </p:spPr>
      </p:pic>
      <p:sp>
        <p:nvSpPr>
          <p:cNvPr id="4" name="矩形 3">
            <a:extLst>
              <a:ext uri="{FF2B5EF4-FFF2-40B4-BE49-F238E27FC236}">
                <a16:creationId xmlns="" xmlns:a16="http://schemas.microsoft.com/office/drawing/2014/main" id="{17274AA4-C536-4ADE-8C23-1CC6EC0A0C92}"/>
              </a:ext>
            </a:extLst>
          </p:cNvPr>
          <p:cNvSpPr/>
          <p:nvPr/>
        </p:nvSpPr>
        <p:spPr>
          <a:xfrm>
            <a:off x="251520" y="985292"/>
            <a:ext cx="7056784" cy="3970318"/>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 （</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3</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）货物延迟交付纠纷</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marL="355600" indent="635000" algn="just">
              <a:lnSpc>
                <a:spcPct val="150000"/>
              </a:lnSpc>
            </a:pPr>
            <a:r>
              <a:rPr lang="en-US" altLang="zh-CN" sz="2400" kern="100" dirty="0" smtClean="0">
                <a:latin typeface="宋体" pitchFamily="2" charset="-122"/>
                <a:ea typeface="宋体" pitchFamily="2" charset="-122"/>
                <a:cs typeface="Times New Roman" panose="02020603050405020304" pitchFamily="18" charset="0"/>
              </a:rPr>
              <a:t>2005</a:t>
            </a:r>
            <a:r>
              <a:rPr lang="zh-CN" altLang="en-US" sz="2400" kern="100" dirty="0" smtClean="0">
                <a:latin typeface="宋体" pitchFamily="2" charset="-122"/>
                <a:ea typeface="宋体" pitchFamily="2" charset="-122"/>
                <a:cs typeface="Times New Roman" panose="02020603050405020304" pitchFamily="18" charset="0"/>
              </a:rPr>
              <a:t>年</a:t>
            </a:r>
            <a:r>
              <a:rPr lang="en-US" altLang="zh-CN" sz="2400" kern="100" dirty="0" smtClean="0">
                <a:latin typeface="宋体" pitchFamily="2" charset="-122"/>
                <a:ea typeface="宋体" pitchFamily="2" charset="-122"/>
                <a:cs typeface="Times New Roman" panose="02020603050405020304" pitchFamily="18" charset="0"/>
              </a:rPr>
              <a:t>8</a:t>
            </a:r>
            <a:r>
              <a:rPr lang="zh-CN" altLang="en-US" sz="2400" kern="100" dirty="0" smtClean="0">
                <a:latin typeface="宋体" pitchFamily="2" charset="-122"/>
                <a:ea typeface="宋体" pitchFamily="2" charset="-122"/>
                <a:cs typeface="Times New Roman" panose="02020603050405020304" pitchFamily="18" charset="0"/>
              </a:rPr>
              <a:t>月，王某与张某签订窗框买卖合同，合同约定分三批交货，第一批价值</a:t>
            </a:r>
            <a:r>
              <a:rPr lang="en-US" altLang="zh-CN" sz="2400" kern="100" dirty="0" smtClean="0">
                <a:latin typeface="宋体" pitchFamily="2" charset="-122"/>
                <a:ea typeface="宋体" pitchFamily="2" charset="-122"/>
                <a:cs typeface="Times New Roman" panose="02020603050405020304" pitchFamily="18" charset="0"/>
              </a:rPr>
              <a:t>4</a:t>
            </a:r>
            <a:r>
              <a:rPr lang="zh-CN" altLang="en-US" sz="2400" kern="100" dirty="0" smtClean="0">
                <a:latin typeface="宋体" pitchFamily="2" charset="-122"/>
                <a:ea typeface="宋体" pitchFamily="2" charset="-122"/>
                <a:cs typeface="Times New Roman" panose="02020603050405020304" pitchFamily="18" charset="0"/>
              </a:rPr>
              <a:t>万元，第二批价值</a:t>
            </a:r>
            <a:r>
              <a:rPr lang="en-US" altLang="zh-CN" sz="2400" kern="100" dirty="0" smtClean="0">
                <a:latin typeface="宋体" pitchFamily="2" charset="-122"/>
                <a:ea typeface="宋体" pitchFamily="2" charset="-122"/>
                <a:cs typeface="Times New Roman" panose="02020603050405020304" pitchFamily="18" charset="0"/>
              </a:rPr>
              <a:t>6</a:t>
            </a:r>
            <a:r>
              <a:rPr lang="zh-CN" altLang="en-US" sz="2400" kern="100" dirty="0" smtClean="0">
                <a:latin typeface="宋体" pitchFamily="2" charset="-122"/>
                <a:ea typeface="宋体" pitchFamily="2" charset="-122"/>
                <a:cs typeface="Times New Roman" panose="02020603050405020304" pitchFamily="18" charset="0"/>
              </a:rPr>
              <a:t>万元，第三批价值</a:t>
            </a:r>
            <a:r>
              <a:rPr lang="en-US" altLang="zh-CN" sz="2400" kern="100" dirty="0" smtClean="0">
                <a:latin typeface="宋体" pitchFamily="2" charset="-122"/>
                <a:ea typeface="宋体" pitchFamily="2" charset="-122"/>
                <a:cs typeface="Times New Roman" panose="02020603050405020304" pitchFamily="18" charset="0"/>
              </a:rPr>
              <a:t>10</a:t>
            </a:r>
            <a:r>
              <a:rPr lang="zh-CN" altLang="en-US" sz="2400" kern="100" dirty="0" smtClean="0">
                <a:latin typeface="宋体" pitchFamily="2" charset="-122"/>
                <a:ea typeface="宋体" pitchFamily="2" charset="-122"/>
                <a:cs typeface="Times New Roman" panose="02020603050405020304" pitchFamily="18" charset="0"/>
              </a:rPr>
              <a:t>万元，分期到货分期付款。第二批货物交付时双方结账未发生争议。第二批货物王某延迟交货</a:t>
            </a:r>
            <a:r>
              <a:rPr lang="en-US" altLang="zh-CN" sz="2400" kern="100" dirty="0" smtClean="0">
                <a:latin typeface="宋体" pitchFamily="2" charset="-122"/>
                <a:ea typeface="宋体" pitchFamily="2" charset="-122"/>
                <a:cs typeface="Times New Roman" panose="02020603050405020304" pitchFamily="18" charset="0"/>
              </a:rPr>
              <a:t>5</a:t>
            </a:r>
            <a:r>
              <a:rPr lang="zh-CN" altLang="en-US" sz="2400" kern="100" dirty="0" smtClean="0">
                <a:latin typeface="宋体" pitchFamily="2" charset="-122"/>
                <a:ea typeface="宋体" pitchFamily="2" charset="-122"/>
                <a:cs typeface="Times New Roman" panose="02020603050405020304" pitchFamily="18" charset="0"/>
              </a:rPr>
              <a:t>天，价值</a:t>
            </a:r>
            <a:r>
              <a:rPr lang="en-US" altLang="zh-CN" sz="2400" kern="100" dirty="0" smtClean="0">
                <a:latin typeface="宋体" pitchFamily="2" charset="-122"/>
                <a:ea typeface="宋体" pitchFamily="2" charset="-122"/>
                <a:cs typeface="Times New Roman" panose="02020603050405020304" pitchFamily="18" charset="0"/>
              </a:rPr>
              <a:t>6</a:t>
            </a:r>
            <a:r>
              <a:rPr lang="zh-CN" altLang="en-US" sz="2400" kern="100" dirty="0" smtClean="0">
                <a:latin typeface="宋体" pitchFamily="2" charset="-122"/>
                <a:ea typeface="宋体" pitchFamily="2" charset="-122"/>
                <a:cs typeface="Times New Roman" panose="02020603050405020304" pitchFamily="18" charset="0"/>
              </a:rPr>
              <a:t>万元的货物按当时市场价仅值</a:t>
            </a:r>
            <a:r>
              <a:rPr lang="en-US" altLang="zh-CN" sz="2400" kern="100" dirty="0" smtClean="0">
                <a:latin typeface="宋体" pitchFamily="2" charset="-122"/>
                <a:ea typeface="宋体" pitchFamily="2" charset="-122"/>
                <a:cs typeface="Times New Roman" panose="02020603050405020304" pitchFamily="18" charset="0"/>
              </a:rPr>
              <a:t>5</a:t>
            </a:r>
            <a:r>
              <a:rPr lang="zh-CN" altLang="en-US" sz="2400" kern="100" dirty="0" smtClean="0">
                <a:latin typeface="宋体" pitchFamily="2" charset="-122"/>
                <a:ea typeface="宋体" pitchFamily="2" charset="-122"/>
                <a:cs typeface="Times New Roman" panose="02020603050405020304" pitchFamily="18" charset="0"/>
              </a:rPr>
              <a:t>万元，双方为此发生纠纷。</a:t>
            </a:r>
            <a:endParaRPr lang="en-US" altLang="zh-CN" sz="2400" kern="100" dirty="0" smtClean="0">
              <a:solidFill>
                <a:srgbClr val="FF0000"/>
              </a:solidFill>
              <a:latin typeface="宋体" pitchFamily="2" charset="-122"/>
              <a:ea typeface="宋体"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697260"/>
            <a:ext cx="7056784" cy="4524315"/>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 （</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4</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）单证纠纷</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marL="355600" indent="6350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①承运人未及时签发提单</a:t>
            </a:r>
            <a:endParaRPr lang="en-US" altLang="zh-CN" sz="2400" kern="100" dirty="0" smtClean="0">
              <a:latin typeface="宋体" pitchFamily="2" charset="-122"/>
              <a:ea typeface="宋体" pitchFamily="2" charset="-122"/>
              <a:cs typeface="Times New Roman" panose="02020603050405020304" pitchFamily="18" charset="0"/>
            </a:endParaRPr>
          </a:p>
          <a:p>
            <a:pPr marL="355600" indent="6350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②托运人未要求签发提单</a:t>
            </a:r>
            <a:endParaRPr lang="en-US" altLang="zh-CN" sz="2400" kern="100" dirty="0" smtClean="0">
              <a:latin typeface="宋体" pitchFamily="2" charset="-122"/>
              <a:ea typeface="宋体" pitchFamily="2" charset="-122"/>
              <a:cs typeface="Times New Roman" panose="02020603050405020304" pitchFamily="18" charset="0"/>
            </a:endParaRPr>
          </a:p>
          <a:p>
            <a:pPr marL="355600" indent="6350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③承运人应托运人的要求倒签、预借提单</a:t>
            </a:r>
            <a:endParaRPr lang="en-US" altLang="zh-CN" sz="2400" kern="100" dirty="0" smtClean="0">
              <a:latin typeface="宋体" pitchFamily="2" charset="-122"/>
              <a:ea typeface="宋体" pitchFamily="2" charset="-122"/>
              <a:cs typeface="Times New Roman" panose="02020603050405020304" pitchFamily="18" charset="0"/>
            </a:endParaRPr>
          </a:p>
          <a:p>
            <a:pPr marL="355600" indent="6350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④承运人在单证签发时的失误</a:t>
            </a:r>
            <a:endParaRPr lang="en-US" altLang="zh-CN" sz="2400" kern="100" dirty="0" smtClean="0">
              <a:latin typeface="宋体" pitchFamily="2" charset="-122"/>
              <a:ea typeface="宋体" pitchFamily="2" charset="-122"/>
              <a:cs typeface="Times New Roman" panose="02020603050405020304" pitchFamily="18" charset="0"/>
            </a:endParaRPr>
          </a:p>
          <a:p>
            <a:pPr marL="355600" indent="6350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⑤货物托运过程中一方伪造单证</a:t>
            </a:r>
            <a:endParaRPr lang="en-US" altLang="zh-CN" sz="2400" kern="100" dirty="0" smtClean="0">
              <a:latin typeface="宋体" pitchFamily="2" charset="-122"/>
              <a:ea typeface="宋体" pitchFamily="2" charset="-122"/>
              <a:cs typeface="Times New Roman" panose="02020603050405020304" pitchFamily="18" charset="0"/>
            </a:endParaRPr>
          </a:p>
          <a:p>
            <a:pPr marL="355600" indent="6350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⑥货运租金、运费纠纷</a:t>
            </a:r>
            <a:endParaRPr lang="en-US" altLang="zh-CN" sz="2400" kern="100" dirty="0" smtClean="0">
              <a:latin typeface="宋体" pitchFamily="2" charset="-122"/>
              <a:ea typeface="宋体" pitchFamily="2" charset="-122"/>
              <a:cs typeface="Times New Roman" panose="02020603050405020304" pitchFamily="18" charset="0"/>
            </a:endParaRPr>
          </a:p>
          <a:p>
            <a:pPr marL="355600" indent="6350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⑦运输工具损害纠纷等</a:t>
            </a:r>
            <a:endParaRPr lang="en-US" altLang="zh-CN" sz="2400" kern="100" dirty="0" smtClean="0">
              <a:solidFill>
                <a:srgbClr val="FF0000"/>
              </a:solidFill>
              <a:latin typeface="宋体" pitchFamily="2" charset="-122"/>
              <a:ea typeface="宋体" pitchFamily="2" charset="-122"/>
              <a:cs typeface="Times New Roman" panose="02020603050405020304" pitchFamily="18" charset="0"/>
            </a:endParaRPr>
          </a:p>
        </p:txBody>
      </p:sp>
      <p:sp>
        <p:nvSpPr>
          <p:cNvPr id="5" name="矩形: 圆角 8">
            <a:extLst>
              <a:ext uri="{FF2B5EF4-FFF2-40B4-BE49-F238E27FC236}">
                <a16:creationId xmlns:a16="http://schemas.microsoft.com/office/drawing/2014/main" xmlns="" id="{EBE884AC-5D10-4A3D-BC83-FC812FBB7226}"/>
              </a:ext>
            </a:extLst>
          </p:cNvPr>
          <p:cNvSpPr/>
          <p:nvPr/>
        </p:nvSpPr>
        <p:spPr>
          <a:xfrm>
            <a:off x="1403648" y="1283203"/>
            <a:ext cx="6192688" cy="3960440"/>
          </a:xfrm>
          <a:prstGeom prst="roundRect">
            <a:avLst/>
          </a:prstGeom>
          <a:noFill/>
          <a:ln w="47625" cmpd="thinThick">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1493912"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案例</a:t>
            </a:r>
            <a:r>
              <a:rPr lang="en-US" altLang="zh-CN" sz="2400" b="1" dirty="0" smtClean="0">
                <a:solidFill>
                  <a:srgbClr val="FF0000"/>
                </a:solidFill>
                <a:latin typeface="宋体" pitchFamily="2" charset="-122"/>
                <a:ea typeface="宋体" pitchFamily="2" charset="-122"/>
              </a:rPr>
              <a:t>7</a:t>
            </a:r>
            <a:endParaRPr lang="zh-CN" altLang="en-US" sz="2400" b="1" dirty="0">
              <a:solidFill>
                <a:srgbClr val="FF000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755576" y="1057300"/>
            <a:ext cx="5688632" cy="4247317"/>
          </a:xfrm>
          <a:prstGeom prst="rect">
            <a:avLst/>
          </a:prstGeom>
        </p:spPr>
        <p:txBody>
          <a:bodyPr wrap="square">
            <a:spAutoFit/>
          </a:bodyPr>
          <a:lstStyle/>
          <a:p>
            <a:pPr indent="304800" algn="just">
              <a:lnSpc>
                <a:spcPct val="150000"/>
              </a:lnSpc>
            </a:pPr>
            <a:r>
              <a:rPr lang="zh-CN" altLang="en-US" sz="2000" kern="100" dirty="0" smtClean="0">
                <a:latin typeface="宋体" pitchFamily="2" charset="-122"/>
                <a:ea typeface="宋体" pitchFamily="2" charset="-122"/>
                <a:cs typeface="Times New Roman" panose="02020603050405020304" pitchFamily="18" charset="0"/>
              </a:rPr>
              <a:t>广州某外贸公司与日本某公司签订了一份出口</a:t>
            </a:r>
            <a:r>
              <a:rPr lang="en-US" altLang="zh-CN" sz="2000" kern="100" dirty="0" smtClean="0">
                <a:latin typeface="宋体" pitchFamily="2" charset="-122"/>
                <a:ea typeface="宋体" pitchFamily="2" charset="-122"/>
                <a:cs typeface="Times New Roman" panose="02020603050405020304" pitchFamily="18" charset="0"/>
              </a:rPr>
              <a:t>150</a:t>
            </a:r>
            <a:r>
              <a:rPr lang="zh-CN" altLang="en-US" sz="2000" kern="100" dirty="0" smtClean="0">
                <a:latin typeface="宋体" pitchFamily="2" charset="-122"/>
                <a:ea typeface="宋体" pitchFamily="2" charset="-122"/>
                <a:cs typeface="Times New Roman" panose="02020603050405020304" pitchFamily="18" charset="0"/>
              </a:rPr>
              <a:t>公吨冷冻食品的合同。合同规定：</a:t>
            </a:r>
            <a:r>
              <a:rPr lang="en-US" altLang="zh-CN" sz="2000" kern="100" dirty="0" smtClean="0">
                <a:latin typeface="宋体" pitchFamily="2" charset="-122"/>
                <a:ea typeface="宋体" pitchFamily="2" charset="-122"/>
                <a:cs typeface="Times New Roman" panose="02020603050405020304" pitchFamily="18" charset="0"/>
              </a:rPr>
              <a:t>3-7</a:t>
            </a:r>
            <a:r>
              <a:rPr lang="zh-CN" altLang="en-US" sz="2000" kern="100" dirty="0" smtClean="0">
                <a:latin typeface="宋体" pitchFamily="2" charset="-122"/>
                <a:ea typeface="宋体" pitchFamily="2" charset="-122"/>
                <a:cs typeface="Times New Roman" panose="02020603050405020304" pitchFamily="18" charset="0"/>
              </a:rPr>
              <a:t>月份，每月平均装运</a:t>
            </a:r>
            <a:r>
              <a:rPr lang="en-US" altLang="zh-CN" sz="2000" kern="100" dirty="0" smtClean="0">
                <a:latin typeface="宋体" pitchFamily="2" charset="-122"/>
                <a:ea typeface="宋体" pitchFamily="2" charset="-122"/>
                <a:cs typeface="Times New Roman" panose="02020603050405020304" pitchFamily="18" charset="0"/>
              </a:rPr>
              <a:t>30</a:t>
            </a:r>
            <a:r>
              <a:rPr lang="zh-CN" altLang="en-US" sz="2000" kern="100" dirty="0" smtClean="0">
                <a:latin typeface="宋体" pitchFamily="2" charset="-122"/>
                <a:ea typeface="宋体" pitchFamily="2" charset="-122"/>
                <a:cs typeface="Times New Roman" panose="02020603050405020304" pitchFamily="18" charset="0"/>
              </a:rPr>
              <a:t>公吨，凭即期信用证支付，装运前由港口商检局出具船边测温证书作为议付单据之一。我方</a:t>
            </a:r>
            <a:r>
              <a:rPr lang="en-US" altLang="zh-CN" sz="2000" kern="100" dirty="0" smtClean="0">
                <a:latin typeface="宋体" pitchFamily="2" charset="-122"/>
                <a:ea typeface="宋体" pitchFamily="2" charset="-122"/>
                <a:cs typeface="Times New Roman" panose="02020603050405020304" pitchFamily="18" charset="0"/>
              </a:rPr>
              <a:t>3-5</a:t>
            </a:r>
            <a:r>
              <a:rPr lang="zh-CN" altLang="en-US" sz="2000" kern="100" dirty="0" smtClean="0">
                <a:latin typeface="宋体" pitchFamily="2" charset="-122"/>
                <a:ea typeface="宋体" pitchFamily="2" charset="-122"/>
                <a:cs typeface="Times New Roman" panose="02020603050405020304" pitchFamily="18" charset="0"/>
              </a:rPr>
              <a:t>月正常交货，顺利结汇。</a:t>
            </a:r>
            <a:r>
              <a:rPr lang="en-US" altLang="zh-CN" sz="2000" kern="100" dirty="0" smtClean="0">
                <a:latin typeface="宋体" pitchFamily="2" charset="-122"/>
                <a:ea typeface="宋体" pitchFamily="2" charset="-122"/>
                <a:cs typeface="Times New Roman" panose="02020603050405020304" pitchFamily="18" charset="0"/>
              </a:rPr>
              <a:t>6</a:t>
            </a:r>
            <a:r>
              <a:rPr lang="zh-CN" altLang="en-US" sz="2000" kern="100" dirty="0" smtClean="0">
                <a:latin typeface="宋体" pitchFamily="2" charset="-122"/>
                <a:ea typeface="宋体" pitchFamily="2" charset="-122"/>
                <a:cs typeface="Times New Roman" panose="02020603050405020304" pitchFamily="18" charset="0"/>
              </a:rPr>
              <a:t>月份，由于船期延误，推迟到</a:t>
            </a:r>
            <a:r>
              <a:rPr lang="en-US" altLang="zh-CN" sz="2000" kern="100" dirty="0" smtClean="0">
                <a:latin typeface="宋体" pitchFamily="2" charset="-122"/>
                <a:ea typeface="宋体" pitchFamily="2" charset="-122"/>
                <a:cs typeface="Times New Roman" panose="02020603050405020304" pitchFamily="18" charset="0"/>
              </a:rPr>
              <a:t>7</a:t>
            </a:r>
            <a:r>
              <a:rPr lang="zh-CN" altLang="en-US" sz="2000" kern="100" dirty="0" smtClean="0">
                <a:latin typeface="宋体" pitchFamily="2" charset="-122"/>
                <a:ea typeface="宋体" pitchFamily="2" charset="-122"/>
                <a:cs typeface="Times New Roman" panose="02020603050405020304" pitchFamily="18" charset="0"/>
              </a:rPr>
              <a:t>月</a:t>
            </a:r>
            <a:r>
              <a:rPr lang="en-US" altLang="zh-CN" sz="2000" kern="100" dirty="0" smtClean="0">
                <a:latin typeface="宋体" pitchFamily="2" charset="-122"/>
                <a:ea typeface="宋体" pitchFamily="2" charset="-122"/>
                <a:cs typeface="Times New Roman" panose="02020603050405020304" pitchFamily="18" charset="0"/>
              </a:rPr>
              <a:t>6</a:t>
            </a:r>
            <a:r>
              <a:rPr lang="zh-CN" altLang="en-US" sz="2000" kern="100" dirty="0" smtClean="0">
                <a:latin typeface="宋体" pitchFamily="2" charset="-122"/>
                <a:ea typeface="宋体" pitchFamily="2" charset="-122"/>
                <a:cs typeface="Times New Roman" panose="02020603050405020304" pitchFamily="18" charset="0"/>
              </a:rPr>
              <a:t>日装运出口，海运提单为</a:t>
            </a:r>
            <a:r>
              <a:rPr lang="en-US" altLang="zh-CN" sz="2000" kern="100" dirty="0" smtClean="0">
                <a:latin typeface="宋体" pitchFamily="2" charset="-122"/>
                <a:ea typeface="宋体" pitchFamily="2" charset="-122"/>
                <a:cs typeface="Times New Roman" panose="02020603050405020304" pitchFamily="18" charset="0"/>
              </a:rPr>
              <a:t>6</a:t>
            </a:r>
            <a:r>
              <a:rPr lang="zh-CN" altLang="en-US" sz="2000" kern="100" dirty="0" smtClean="0">
                <a:latin typeface="宋体" pitchFamily="2" charset="-122"/>
                <a:ea typeface="宋体" pitchFamily="2" charset="-122"/>
                <a:cs typeface="Times New Roman" panose="02020603050405020304" pitchFamily="18" charset="0"/>
              </a:rPr>
              <a:t>月</a:t>
            </a:r>
            <a:r>
              <a:rPr lang="en-US" altLang="zh-CN" sz="2000" kern="100" dirty="0" smtClean="0">
                <a:latin typeface="宋体" pitchFamily="2" charset="-122"/>
                <a:ea typeface="宋体" pitchFamily="2" charset="-122"/>
                <a:cs typeface="Times New Roman" panose="02020603050405020304" pitchFamily="18" charset="0"/>
              </a:rPr>
              <a:t>30</a:t>
            </a:r>
            <a:r>
              <a:rPr lang="zh-CN" altLang="en-US" sz="2000" kern="100" dirty="0" smtClean="0">
                <a:latin typeface="宋体" pitchFamily="2" charset="-122"/>
                <a:ea typeface="宋体" pitchFamily="2" charset="-122"/>
                <a:cs typeface="Times New Roman" panose="02020603050405020304" pitchFamily="18" charset="0"/>
              </a:rPr>
              <a:t>日，而送银行的商检证书在船边的测温日期为</a:t>
            </a:r>
            <a:r>
              <a:rPr lang="en-US" altLang="zh-CN" sz="2000" kern="100" dirty="0" smtClean="0">
                <a:latin typeface="宋体" pitchFamily="2" charset="-122"/>
                <a:ea typeface="宋体" pitchFamily="2" charset="-122"/>
                <a:cs typeface="Times New Roman" panose="02020603050405020304" pitchFamily="18" charset="0"/>
              </a:rPr>
              <a:t>7</a:t>
            </a:r>
            <a:r>
              <a:rPr lang="zh-CN" altLang="en-US" sz="2000" kern="100" dirty="0" smtClean="0">
                <a:latin typeface="宋体" pitchFamily="2" charset="-122"/>
                <a:ea typeface="宋体" pitchFamily="2" charset="-122"/>
                <a:cs typeface="Times New Roman" panose="02020603050405020304" pitchFamily="18" charset="0"/>
              </a:rPr>
              <a:t>月</a:t>
            </a:r>
            <a:r>
              <a:rPr lang="en-US" altLang="zh-CN" sz="2000" kern="100" dirty="0" smtClean="0">
                <a:latin typeface="宋体" pitchFamily="2" charset="-122"/>
                <a:ea typeface="宋体" pitchFamily="2" charset="-122"/>
                <a:cs typeface="Times New Roman" panose="02020603050405020304" pitchFamily="18" charset="0"/>
              </a:rPr>
              <a:t>6</a:t>
            </a:r>
            <a:r>
              <a:rPr lang="zh-CN" altLang="en-US" sz="2000" kern="100" dirty="0" smtClean="0">
                <a:latin typeface="宋体" pitchFamily="2" charset="-122"/>
                <a:ea typeface="宋体" pitchFamily="2" charset="-122"/>
                <a:cs typeface="Times New Roman" panose="02020603050405020304" pitchFamily="18" charset="0"/>
              </a:rPr>
              <a:t>日，开证行收到单证后来电表示拒付</a:t>
            </a:r>
            <a:r>
              <a:rPr lang="en-US" altLang="zh-CN" sz="2000" kern="100" dirty="0" smtClean="0">
                <a:latin typeface="宋体" pitchFamily="2" charset="-122"/>
                <a:ea typeface="宋体" pitchFamily="2" charset="-122"/>
                <a:cs typeface="Times New Roman" panose="02020603050405020304" pitchFamily="18" charset="0"/>
              </a:rPr>
              <a:t>6</a:t>
            </a:r>
            <a:r>
              <a:rPr lang="zh-CN" altLang="en-US" sz="2000" kern="100" dirty="0" smtClean="0">
                <a:latin typeface="宋体" pitchFamily="2" charset="-122"/>
                <a:ea typeface="宋体" pitchFamily="2" charset="-122"/>
                <a:cs typeface="Times New Roman" panose="02020603050405020304" pitchFamily="18" charset="0"/>
              </a:rPr>
              <a:t>月货款。问：开证行拒付是否合理，依据是什么？</a:t>
            </a:r>
          </a:p>
        </p:txBody>
      </p:sp>
      <p:pic>
        <p:nvPicPr>
          <p:cNvPr id="9218" name="Picture 2"/>
          <p:cNvPicPr>
            <a:picLocks noChangeAspect="1" noChangeArrowheads="1"/>
          </p:cNvPicPr>
          <p:nvPr/>
        </p:nvPicPr>
        <p:blipFill>
          <a:blip r:embed="rId2" cstate="print"/>
          <a:srcRect/>
          <a:stretch>
            <a:fillRect/>
          </a:stretch>
        </p:blipFill>
        <p:spPr bwMode="auto">
          <a:xfrm>
            <a:off x="6660232" y="1633364"/>
            <a:ext cx="2277244" cy="311171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二、承运人的责任与免责</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331640" y="1273324"/>
            <a:ext cx="6552728" cy="2862322"/>
          </a:xfrm>
          <a:prstGeom prst="rect">
            <a:avLst/>
          </a:prstGeom>
        </p:spPr>
        <p:txBody>
          <a:bodyPr wrap="square">
            <a:spAutoFit/>
          </a:bodyPr>
          <a:lstStyle/>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承运人的责任一般包括责任期间、权利和义务的具体规定、免责事项及责任限制。</a:t>
            </a:r>
            <a:endParaRPr lang="en-US" altLang="zh-CN" sz="2400" kern="100" dirty="0" smtClean="0">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海运承运人的责任与免责</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1</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、责任期间</a:t>
            </a:r>
          </a:p>
          <a:p>
            <a:pPr indent="304800" algn="just">
              <a:lnSpc>
                <a:spcPct val="150000"/>
              </a:lnSpc>
            </a:pPr>
            <a:endParaRPr lang="zh-CN" altLang="en-US" sz="2400" kern="100" dirty="0" smtClean="0">
              <a:latin typeface="宋体" pitchFamily="2" charset="-122"/>
              <a:ea typeface="宋体" pitchFamily="2" charset="-122"/>
              <a:cs typeface="Times New Roman" panose="02020603050405020304" pitchFamily="18" charset="0"/>
            </a:endParaRPr>
          </a:p>
        </p:txBody>
      </p:sp>
      <p:pic>
        <p:nvPicPr>
          <p:cNvPr id="5" name="图片 4"/>
          <p:cNvPicPr/>
          <p:nvPr/>
        </p:nvPicPr>
        <p:blipFill>
          <a:blip r:embed="rId2" cstate="print"/>
          <a:srcRect/>
          <a:stretch>
            <a:fillRect/>
          </a:stretch>
        </p:blipFill>
        <p:spPr bwMode="auto">
          <a:xfrm>
            <a:off x="2051720" y="3721596"/>
            <a:ext cx="5267325" cy="12001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二、承运人的责任与免责</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331640" y="1273324"/>
            <a:ext cx="6552728" cy="4524315"/>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海运承运人的责任与免责</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2</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、应负责任</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提供适航船舶（适航义务）</a:t>
            </a: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妥善、谨慎管理货物（管货义务）</a:t>
            </a:r>
            <a:endParaRPr lang="en-US" altLang="zh-CN" sz="2400" kern="100" dirty="0" smtClean="0">
              <a:latin typeface="宋体" pitchFamily="2" charset="-122"/>
              <a:ea typeface="宋体" pitchFamily="2" charset="-122"/>
              <a:cs typeface="Times New Roman" panose="02020603050405020304" pitchFamily="18" charset="0"/>
            </a:endParaRP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及时开航并不得无故绕航</a:t>
            </a: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交货义务</a:t>
            </a:r>
          </a:p>
          <a:p>
            <a:pPr indent="304800" algn="just">
              <a:lnSpc>
                <a:spcPct val="150000"/>
              </a:lnSpc>
            </a:pPr>
            <a:endParaRPr lang="zh-CN" altLang="en-US" sz="2400"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endParaRPr lang="zh-CN" altLang="en-US" sz="2400" kern="100" dirty="0" smtClean="0">
              <a:latin typeface="宋体" pitchFamily="2" charset="-122"/>
              <a:ea typeface="宋体" pitchFamily="2" charset="-122"/>
              <a:cs typeface="Times New Roman" panose="02020603050405020304" pitchFamily="18" charset="0"/>
            </a:endParaRPr>
          </a:p>
        </p:txBody>
      </p:sp>
      <p:sp>
        <p:nvSpPr>
          <p:cNvPr id="6" name="卷形: 水平 6">
            <a:extLst>
              <a:ext uri="{FF2B5EF4-FFF2-40B4-BE49-F238E27FC236}">
                <a16:creationId xmlns:a16="http://schemas.microsoft.com/office/drawing/2014/main" xmlns="" id="{F46EB6F7-E6B1-41CD-A512-2E42D072B911}"/>
              </a:ext>
            </a:extLst>
          </p:cNvPr>
          <p:cNvSpPr/>
          <p:nvPr/>
        </p:nvSpPr>
        <p:spPr>
          <a:xfrm>
            <a:off x="611560" y="1489348"/>
            <a:ext cx="5832648" cy="3600400"/>
          </a:xfrm>
          <a:prstGeom prst="horizontalScroll">
            <a:avLst/>
          </a:prstGeom>
          <a:noFill/>
          <a:ln w="317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二、承运人的责任与免责</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273324"/>
            <a:ext cx="6912768" cy="4524315"/>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海运承运人的责任与免责</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3</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、承运人的免责</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火灾</a:t>
            </a:r>
            <a:r>
              <a:rPr lang="en-US" altLang="zh-CN" sz="2400" kern="100" dirty="0" smtClean="0">
                <a:latin typeface="宋体" pitchFamily="2" charset="-122"/>
                <a:ea typeface="宋体" pitchFamily="2" charset="-122"/>
                <a:cs typeface="Times New Roman" panose="02020603050405020304" pitchFamily="18" charset="0"/>
              </a:rPr>
              <a:t>,</a:t>
            </a:r>
            <a:r>
              <a:rPr lang="zh-CN" altLang="en-US" sz="2400" kern="100" dirty="0" smtClean="0">
                <a:latin typeface="宋体" pitchFamily="2" charset="-122"/>
                <a:ea typeface="宋体" pitchFamily="2" charset="-122"/>
                <a:cs typeface="Times New Roman" panose="02020603050405020304" pitchFamily="18" charset="0"/>
              </a:rPr>
              <a:t>但是由于承运人本人的过失所造成的除外。    </a:t>
            </a: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不可抗力的免责。</a:t>
            </a: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由于托运人、收货人原因的免责。</a:t>
            </a: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驾驶过失的免责。</a:t>
            </a:r>
          </a:p>
          <a:p>
            <a:pPr indent="304800" algn="just">
              <a:lnSpc>
                <a:spcPct val="150000"/>
              </a:lnSpc>
            </a:pPr>
            <a:endParaRPr lang="zh-CN" altLang="en-US" sz="2400"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endParaRPr lang="zh-CN" altLang="en-US" sz="2400" kern="100" dirty="0" smtClean="0">
              <a:latin typeface="宋体" pitchFamily="2" charset="-122"/>
              <a:ea typeface="宋体" pitchFamily="2" charset="-122"/>
              <a:cs typeface="Times New Roman" panose="02020603050405020304"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6012160" y="3289548"/>
            <a:ext cx="2829495" cy="206225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三、托运人的责任</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129308"/>
            <a:ext cx="6912768" cy="4524315"/>
          </a:xfrm>
          <a:prstGeom prst="rect">
            <a:avLst/>
          </a:prstGeom>
        </p:spPr>
        <p:txBody>
          <a:bodyPr wrap="square">
            <a:spAutoFit/>
          </a:bodyPr>
          <a:lstStyle/>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妥善</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包装</a:t>
            </a:r>
            <a:r>
              <a:rPr lang="zh-CN" altLang="en-US" sz="2400" kern="100" dirty="0" smtClean="0">
                <a:latin typeface="宋体" pitchFamily="2" charset="-122"/>
                <a:ea typeface="宋体" pitchFamily="2" charset="-122"/>
                <a:cs typeface="Times New Roman" panose="02020603050405020304" pitchFamily="18" charset="0"/>
              </a:rPr>
              <a:t>货物并正确申报</a:t>
            </a: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正确办理货物运输手续     </a:t>
            </a: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托运</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危险货物</a:t>
            </a:r>
            <a:r>
              <a:rPr lang="zh-CN" altLang="en-US" sz="2400" kern="100" dirty="0" smtClean="0">
                <a:latin typeface="宋体" pitchFamily="2" charset="-122"/>
                <a:ea typeface="宋体" pitchFamily="2" charset="-122"/>
                <a:cs typeface="Times New Roman" panose="02020603050405020304" pitchFamily="18" charset="0"/>
              </a:rPr>
              <a:t>时，应按照有关危险货物运输的规定，妥善包装，制作危险品标志和标签，并书面通知承运人。</a:t>
            </a:r>
          </a:p>
          <a:p>
            <a:pPr indent="304800" algn="just">
              <a:lnSpc>
                <a:spcPct val="150000"/>
              </a:lnSpc>
              <a:buFont typeface="Wingdings" pitchFamily="2" charset="2"/>
              <a:buChar char="u"/>
            </a:pPr>
            <a:r>
              <a:rPr lang="zh-CN" altLang="en-US" sz="2400" kern="100" dirty="0" smtClean="0">
                <a:solidFill>
                  <a:srgbClr val="FF0000"/>
                </a:solidFill>
                <a:latin typeface="宋体" pitchFamily="2" charset="-122"/>
                <a:ea typeface="宋体" pitchFamily="2" charset="-122"/>
                <a:cs typeface="Times New Roman" panose="02020603050405020304" pitchFamily="18" charset="0"/>
              </a:rPr>
              <a:t>支付运费</a:t>
            </a: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托运人对共同海损的</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分摊</a:t>
            </a:r>
            <a:endParaRPr lang="en-US" altLang="zh-CN" sz="2400"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buFont typeface="Wingdings" pitchFamily="2" charset="2"/>
              <a:buChar char="u"/>
            </a:pPr>
            <a:r>
              <a:rPr lang="zh-CN" altLang="en-US" sz="2400" kern="100" dirty="0" smtClean="0">
                <a:latin typeface="宋体" pitchFamily="2" charset="-122"/>
                <a:ea typeface="宋体" pitchFamily="2" charset="-122"/>
                <a:cs typeface="Times New Roman" panose="02020603050405020304" pitchFamily="18" charset="0"/>
              </a:rPr>
              <a:t>与托运人有关的赔偿责任</a:t>
            </a:r>
          </a:p>
        </p:txBody>
      </p:sp>
      <p:pic>
        <p:nvPicPr>
          <p:cNvPr id="11266" name="Picture 2"/>
          <p:cNvPicPr>
            <a:picLocks noChangeAspect="1" noChangeArrowheads="1"/>
          </p:cNvPicPr>
          <p:nvPr/>
        </p:nvPicPr>
        <p:blipFill>
          <a:blip r:embed="rId2" cstate="print"/>
          <a:srcRect/>
          <a:stretch>
            <a:fillRect/>
          </a:stretch>
        </p:blipFill>
        <p:spPr bwMode="auto">
          <a:xfrm>
            <a:off x="6444208" y="3433564"/>
            <a:ext cx="1711077" cy="228143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341264"/>
            <a:ext cx="6912768" cy="2862322"/>
          </a:xfrm>
          <a:prstGeom prst="rect">
            <a:avLst/>
          </a:prstGeom>
        </p:spPr>
        <p:txBody>
          <a:bodyPr wrap="square">
            <a:spAutoFit/>
          </a:bodyPr>
          <a:lstStyle/>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1</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、货物索赔</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托运人、收货人或其代理人对承运人在货物运输组织全过程中，所造成的货物毁灭、破损、遗失、变质、污染、延误、内容短缺等，向承运人提出赔偿的要求。</a:t>
            </a:r>
          </a:p>
        </p:txBody>
      </p:sp>
      <p:pic>
        <p:nvPicPr>
          <p:cNvPr id="13315" name="Picture 3"/>
          <p:cNvPicPr>
            <a:picLocks noChangeAspect="1" noChangeArrowheads="1"/>
          </p:cNvPicPr>
          <p:nvPr/>
        </p:nvPicPr>
        <p:blipFill>
          <a:blip r:embed="rId2" cstate="print"/>
          <a:srcRect/>
          <a:stretch>
            <a:fillRect/>
          </a:stretch>
        </p:blipFill>
        <p:spPr bwMode="auto">
          <a:xfrm>
            <a:off x="6516216" y="3577580"/>
            <a:ext cx="2057400" cy="2057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341264"/>
            <a:ext cx="6912768" cy="559769"/>
          </a:xfrm>
          <a:prstGeom prst="rect">
            <a:avLst/>
          </a:prstGeom>
        </p:spPr>
        <p:txBody>
          <a:bodyPr wrap="square">
            <a:spAutoFit/>
          </a:bodyPr>
          <a:lstStyle/>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2</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、争议的解决方法</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p:txBody>
      </p:sp>
      <p:sp>
        <p:nvSpPr>
          <p:cNvPr id="5" name="矩形 4"/>
          <p:cNvSpPr/>
          <p:nvPr/>
        </p:nvSpPr>
        <p:spPr>
          <a:xfrm>
            <a:off x="971600" y="3505572"/>
            <a:ext cx="2376264"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争议的解决方法</a:t>
            </a:r>
            <a:endParaRPr lang="zh-CN" altLang="en-US" sz="2400" b="1" dirty="0">
              <a:latin typeface="宋体" pitchFamily="2" charset="-122"/>
              <a:ea typeface="宋体" pitchFamily="2" charset="-122"/>
            </a:endParaRPr>
          </a:p>
        </p:txBody>
      </p:sp>
      <p:sp>
        <p:nvSpPr>
          <p:cNvPr id="6" name="矩形 5"/>
          <p:cNvSpPr/>
          <p:nvPr/>
        </p:nvSpPr>
        <p:spPr>
          <a:xfrm>
            <a:off x="3779912" y="2497460"/>
            <a:ext cx="1872208"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非司法方法</a:t>
            </a:r>
            <a:endParaRPr lang="zh-CN" altLang="en-US" sz="2400" b="1" dirty="0">
              <a:latin typeface="宋体" pitchFamily="2" charset="-122"/>
              <a:ea typeface="宋体" pitchFamily="2" charset="-122"/>
            </a:endParaRPr>
          </a:p>
        </p:txBody>
      </p:sp>
      <p:sp>
        <p:nvSpPr>
          <p:cNvPr id="7" name="矩形 6"/>
          <p:cNvSpPr/>
          <p:nvPr/>
        </p:nvSpPr>
        <p:spPr>
          <a:xfrm>
            <a:off x="3779912" y="4441676"/>
            <a:ext cx="1872208"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司法方法</a:t>
            </a:r>
            <a:endParaRPr lang="zh-CN" altLang="en-US" sz="2400" b="1" dirty="0">
              <a:latin typeface="宋体" pitchFamily="2" charset="-122"/>
              <a:ea typeface="宋体" pitchFamily="2" charset="-122"/>
            </a:endParaRPr>
          </a:p>
        </p:txBody>
      </p:sp>
      <p:sp>
        <p:nvSpPr>
          <p:cNvPr id="8" name="矩形 7"/>
          <p:cNvSpPr/>
          <p:nvPr/>
        </p:nvSpPr>
        <p:spPr>
          <a:xfrm>
            <a:off x="6516216" y="1849388"/>
            <a:ext cx="100811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协商</a:t>
            </a:r>
            <a:endParaRPr lang="zh-CN" altLang="en-US" sz="2400" b="1" dirty="0">
              <a:latin typeface="宋体" pitchFamily="2" charset="-122"/>
              <a:ea typeface="宋体" pitchFamily="2" charset="-122"/>
            </a:endParaRPr>
          </a:p>
        </p:txBody>
      </p:sp>
      <p:sp>
        <p:nvSpPr>
          <p:cNvPr id="9" name="矩形 8"/>
          <p:cNvSpPr/>
          <p:nvPr/>
        </p:nvSpPr>
        <p:spPr>
          <a:xfrm>
            <a:off x="6516216" y="2713484"/>
            <a:ext cx="100811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调解</a:t>
            </a:r>
            <a:endParaRPr lang="zh-CN" altLang="en-US" sz="2400" b="1" dirty="0">
              <a:latin typeface="宋体" pitchFamily="2" charset="-122"/>
              <a:ea typeface="宋体" pitchFamily="2" charset="-122"/>
            </a:endParaRPr>
          </a:p>
        </p:txBody>
      </p:sp>
      <p:sp>
        <p:nvSpPr>
          <p:cNvPr id="10" name="矩形 9"/>
          <p:cNvSpPr/>
          <p:nvPr/>
        </p:nvSpPr>
        <p:spPr>
          <a:xfrm>
            <a:off x="6516216" y="4009628"/>
            <a:ext cx="100811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仲裁</a:t>
            </a:r>
            <a:endParaRPr lang="zh-CN" altLang="en-US" sz="2400" b="1" dirty="0">
              <a:latin typeface="宋体" pitchFamily="2" charset="-122"/>
              <a:ea typeface="宋体" pitchFamily="2" charset="-122"/>
            </a:endParaRPr>
          </a:p>
        </p:txBody>
      </p:sp>
      <p:sp>
        <p:nvSpPr>
          <p:cNvPr id="11" name="矩形 10"/>
          <p:cNvSpPr/>
          <p:nvPr/>
        </p:nvSpPr>
        <p:spPr>
          <a:xfrm>
            <a:off x="6516216" y="4873724"/>
            <a:ext cx="100811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诉讼</a:t>
            </a:r>
            <a:endParaRPr lang="zh-CN" altLang="en-US" sz="2400" b="1" dirty="0">
              <a:latin typeface="宋体" pitchFamily="2" charset="-122"/>
              <a:ea typeface="宋体" pitchFamily="2" charset="-122"/>
            </a:endParaRPr>
          </a:p>
        </p:txBody>
      </p:sp>
      <p:sp>
        <p:nvSpPr>
          <p:cNvPr id="12" name="左大括号 11"/>
          <p:cNvSpPr/>
          <p:nvPr/>
        </p:nvSpPr>
        <p:spPr>
          <a:xfrm>
            <a:off x="3491880" y="2641476"/>
            <a:ext cx="144016" cy="208823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左大括号 12"/>
          <p:cNvSpPr/>
          <p:nvPr/>
        </p:nvSpPr>
        <p:spPr>
          <a:xfrm>
            <a:off x="5940152" y="4153644"/>
            <a:ext cx="288032" cy="11521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左大括号 13"/>
          <p:cNvSpPr/>
          <p:nvPr/>
        </p:nvSpPr>
        <p:spPr>
          <a:xfrm>
            <a:off x="5940152" y="2065412"/>
            <a:ext cx="288032" cy="11521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183847"/>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873695"/>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2141712"/>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2179811"/>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任务一：物流运</a:t>
            </a:r>
            <a:r>
              <a:rPr lang="zh-CN" altLang="en-US" sz="2400" b="1" dirty="0" smtClean="0">
                <a:latin typeface="宋体" pitchFamily="2" charset="-122"/>
                <a:ea typeface="宋体" pitchFamily="2" charset="-122"/>
              </a:rPr>
              <a:t>输合同管理</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2899891"/>
            <a:ext cx="417646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任务二：物流运</a:t>
            </a:r>
            <a:r>
              <a:rPr lang="zh-CN" altLang="en-US" sz="2400" b="1" dirty="0" smtClean="0">
                <a:latin typeface="宋体" pitchFamily="2" charset="-122"/>
                <a:ea typeface="宋体" pitchFamily="2" charset="-122"/>
              </a:rPr>
              <a:t>输纠纷解决</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3238873" y="314377"/>
            <a:ext cx="2646878" cy="830997"/>
          </a:xfrm>
          <a:prstGeom prst="rect">
            <a:avLst/>
          </a:prstGeom>
          <a:noFill/>
        </p:spPr>
        <p:txBody>
          <a:bodyPr wrap="none" lIns="91440" tIns="45720" rIns="91440" bIns="45720">
            <a:spAutoFit/>
          </a:bodyPr>
          <a:lstStyle/>
          <a:p>
            <a:pPr algn="ctr"/>
            <a:r>
              <a:rPr lang="zh-CN" altLang="en-US" sz="48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341264"/>
            <a:ext cx="4824536" cy="2862322"/>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1</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）协商</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指双方在争议发生后，由争议的双方当事人在自愿互谅的基础上，直接进行磋商，自行解决争议的活动。</a:t>
            </a:r>
          </a:p>
        </p:txBody>
      </p:sp>
      <p:pic>
        <p:nvPicPr>
          <p:cNvPr id="17410" name="Picture 2"/>
          <p:cNvPicPr>
            <a:picLocks noChangeAspect="1" noChangeArrowheads="1"/>
          </p:cNvPicPr>
          <p:nvPr/>
        </p:nvPicPr>
        <p:blipFill>
          <a:blip r:embed="rId2" cstate="print"/>
          <a:srcRect/>
          <a:stretch>
            <a:fillRect/>
          </a:stretch>
        </p:blipFill>
        <p:spPr bwMode="auto">
          <a:xfrm>
            <a:off x="6228184" y="2281436"/>
            <a:ext cx="2249053" cy="210760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755576" y="1417340"/>
            <a:ext cx="5472608" cy="3416320"/>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2</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）调解</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指双方在争议发生后，经当事人各方提出申请，由法院、仲裁机构或民间组织充当第三者的主持下，通过调解说服，促使双方当事人达成谅解协议，以解决争议的活动。</a:t>
            </a:r>
          </a:p>
        </p:txBody>
      </p:sp>
      <p:pic>
        <p:nvPicPr>
          <p:cNvPr id="16386" name="Picture 2"/>
          <p:cNvPicPr>
            <a:picLocks noChangeAspect="1" noChangeArrowheads="1"/>
          </p:cNvPicPr>
          <p:nvPr/>
        </p:nvPicPr>
        <p:blipFill>
          <a:blip r:embed="rId2" cstate="print"/>
          <a:srcRect/>
          <a:stretch>
            <a:fillRect/>
          </a:stretch>
        </p:blipFill>
        <p:spPr bwMode="auto">
          <a:xfrm>
            <a:off x="6516216" y="2497460"/>
            <a:ext cx="2280831" cy="211321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341264"/>
            <a:ext cx="6912768" cy="2862322"/>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3</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）仲裁</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指争议双方在争议发生前或争议发生后达成协议，自愿将争议交给第三者作出裁决，双方有义务执行的一种解决争议的方法。</a:t>
            </a:r>
          </a:p>
          <a:p>
            <a:pPr indent="304800" algn="just">
              <a:lnSpc>
                <a:spcPct val="150000"/>
              </a:lnSpc>
            </a:pPr>
            <a:endParaRPr lang="zh-CN" altLang="en-US" sz="2400" kern="100" dirty="0" smtClean="0">
              <a:latin typeface="宋体" pitchFamily="2" charset="-122"/>
              <a:ea typeface="宋体" pitchFamily="2" charset="-122"/>
              <a:cs typeface="Times New Roman" panose="02020603050405020304" pitchFamily="18" charset="0"/>
            </a:endParaRPr>
          </a:p>
        </p:txBody>
      </p:sp>
      <p:pic>
        <p:nvPicPr>
          <p:cNvPr id="14338" name="Picture 2"/>
          <p:cNvPicPr>
            <a:picLocks noChangeAspect="1" noChangeArrowheads="1"/>
          </p:cNvPicPr>
          <p:nvPr/>
        </p:nvPicPr>
        <p:blipFill>
          <a:blip r:embed="rId2" cstate="print"/>
          <a:srcRect/>
          <a:stretch>
            <a:fillRect/>
          </a:stretch>
        </p:blipFill>
        <p:spPr bwMode="auto">
          <a:xfrm>
            <a:off x="6444208" y="3289548"/>
            <a:ext cx="2016224" cy="223955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201316"/>
            <a:ext cx="6912768" cy="4524315"/>
          </a:xfrm>
          <a:prstGeom prst="rect">
            <a:avLst/>
          </a:prstGeom>
        </p:spPr>
        <p:txBody>
          <a:bodyPr wrap="square">
            <a:spAutoFit/>
          </a:bodyPr>
          <a:lstStyle/>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1</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）仲裁的优势</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①仲裁实行</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一裁终局</a:t>
            </a:r>
            <a:r>
              <a:rPr lang="zh-CN" altLang="en-US" sz="2400" kern="100" dirty="0" smtClean="0">
                <a:latin typeface="宋体" pitchFamily="2" charset="-122"/>
                <a:ea typeface="宋体" pitchFamily="2" charset="-122"/>
                <a:cs typeface="Times New Roman" panose="02020603050405020304" pitchFamily="18" charset="0"/>
              </a:rPr>
              <a:t>。</a:t>
            </a: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②有利于</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排除</a:t>
            </a:r>
            <a:r>
              <a:rPr lang="zh-CN" altLang="en-US" sz="2400" kern="100" dirty="0" smtClean="0">
                <a:latin typeface="宋体" pitchFamily="2" charset="-122"/>
                <a:ea typeface="宋体" pitchFamily="2" charset="-122"/>
                <a:cs typeface="Times New Roman" panose="02020603050405020304" pitchFamily="18" charset="0"/>
              </a:rPr>
              <a:t>地方保护主义、行政干预、长官意志对案件审理的干预和影响。</a:t>
            </a: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③仲裁</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保密性强</a:t>
            </a:r>
            <a:r>
              <a:rPr lang="zh-CN" altLang="en-US" sz="2400" kern="100" dirty="0" smtClean="0">
                <a:latin typeface="宋体" pitchFamily="2" charset="-122"/>
                <a:ea typeface="宋体" pitchFamily="2" charset="-122"/>
                <a:cs typeface="Times New Roman" panose="02020603050405020304" pitchFamily="18" charset="0"/>
              </a:rPr>
              <a:t>。</a:t>
            </a: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④当事人在仲裁中有更大的</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自主权</a:t>
            </a:r>
            <a:r>
              <a:rPr lang="zh-CN" altLang="en-US" sz="2400" kern="100" dirty="0" smtClean="0">
                <a:latin typeface="宋体" pitchFamily="2" charset="-122"/>
                <a:ea typeface="宋体" pitchFamily="2" charset="-122"/>
                <a:cs typeface="Times New Roman" panose="02020603050405020304" pitchFamily="18" charset="0"/>
              </a:rPr>
              <a:t>。</a:t>
            </a: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⑤</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专业优势</a:t>
            </a:r>
            <a:r>
              <a:rPr lang="zh-CN" altLang="en-US" sz="2400" kern="100" dirty="0" smtClean="0">
                <a:latin typeface="宋体" pitchFamily="2" charset="-122"/>
                <a:ea typeface="宋体" pitchFamily="2" charset="-122"/>
                <a:cs typeface="Times New Roman" panose="02020603050405020304" pitchFamily="18" charset="0"/>
              </a:rPr>
              <a:t>。</a:t>
            </a: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⑥仲裁裁决能得到</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国际范围</a:t>
            </a:r>
            <a:r>
              <a:rPr lang="zh-CN" altLang="en-US" sz="2400" kern="100" dirty="0" smtClean="0">
                <a:latin typeface="宋体" pitchFamily="2" charset="-122"/>
                <a:ea typeface="宋体" pitchFamily="2" charset="-122"/>
                <a:cs typeface="Times New Roman" panose="02020603050405020304" pitchFamily="18" charset="0"/>
              </a:rPr>
              <a:t>内的承认和执行。</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201316"/>
            <a:ext cx="6912768" cy="2862322"/>
          </a:xfrm>
          <a:prstGeom prst="rect">
            <a:avLst/>
          </a:prstGeom>
        </p:spPr>
        <p:txBody>
          <a:bodyPr wrap="square">
            <a:spAutoFit/>
          </a:bodyPr>
          <a:lstStyle/>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2</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）仲裁的劣势</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①由于仲裁是一裁终局，因此，</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仲裁质量</a:t>
            </a:r>
            <a:r>
              <a:rPr lang="zh-CN" altLang="en-US" sz="2400" kern="100" dirty="0" smtClean="0">
                <a:latin typeface="宋体" pitchFamily="2" charset="-122"/>
                <a:ea typeface="宋体" pitchFamily="2" charset="-122"/>
                <a:cs typeface="Times New Roman" panose="02020603050405020304" pitchFamily="18" charset="0"/>
              </a:rPr>
              <a:t>与仲裁员品行及专业素质密切相关。</a:t>
            </a: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②仲裁范围及仲裁庭权力受到</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仲裁协议</a:t>
            </a:r>
            <a:r>
              <a:rPr lang="zh-CN" altLang="en-US" sz="2400" kern="100" dirty="0" smtClean="0">
                <a:latin typeface="宋体" pitchFamily="2" charset="-122"/>
                <a:ea typeface="宋体" pitchFamily="2" charset="-122"/>
                <a:cs typeface="Times New Roman" panose="02020603050405020304" pitchFamily="18" charset="0"/>
              </a:rPr>
              <a:t>的严格限制。</a:t>
            </a:r>
          </a:p>
        </p:txBody>
      </p:sp>
      <p:pic>
        <p:nvPicPr>
          <p:cNvPr id="18434" name="Picture 2"/>
          <p:cNvPicPr>
            <a:picLocks noChangeAspect="1" noChangeArrowheads="1"/>
          </p:cNvPicPr>
          <p:nvPr/>
        </p:nvPicPr>
        <p:blipFill>
          <a:blip r:embed="rId2" cstate="print"/>
          <a:srcRect/>
          <a:stretch>
            <a:fillRect/>
          </a:stretch>
        </p:blipFill>
        <p:spPr bwMode="auto">
          <a:xfrm>
            <a:off x="6156176" y="3577580"/>
            <a:ext cx="1809750" cy="18097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201316"/>
            <a:ext cx="6912768" cy="1754326"/>
          </a:xfrm>
          <a:prstGeom prst="rect">
            <a:avLst/>
          </a:prstGeom>
        </p:spPr>
        <p:txBody>
          <a:bodyPr wrap="square">
            <a:spAutoFit/>
          </a:bodyPr>
          <a:lstStyle/>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3</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）仲裁的机构</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根据国际商事仲裁机构的组织形式不同，仲裁机构分为</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临时仲裁机构和常设仲裁机构</a:t>
            </a:r>
            <a:r>
              <a:rPr lang="zh-CN" altLang="en-US" sz="2400" kern="100" dirty="0" smtClean="0">
                <a:latin typeface="宋体" pitchFamily="2" charset="-122"/>
                <a:ea typeface="宋体" pitchFamily="2" charset="-122"/>
                <a:cs typeface="Times New Roman" panose="02020603050405020304" pitchFamily="18" charset="0"/>
              </a:rPr>
              <a:t>。</a:t>
            </a:r>
          </a:p>
        </p:txBody>
      </p:sp>
      <p:sp>
        <p:nvSpPr>
          <p:cNvPr id="5" name="流程图: 资料带 4"/>
          <p:cNvSpPr/>
          <p:nvPr/>
        </p:nvSpPr>
        <p:spPr>
          <a:xfrm>
            <a:off x="4788024" y="3577580"/>
            <a:ext cx="2232248" cy="1152128"/>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中国海事仲裁委员会</a:t>
            </a:r>
            <a:endParaRPr lang="zh-CN" altLang="en-US" sz="2400" b="1"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201316"/>
            <a:ext cx="6912768" cy="3970318"/>
          </a:xfrm>
          <a:prstGeom prst="rect">
            <a:avLst/>
          </a:prstGeom>
        </p:spPr>
        <p:txBody>
          <a:bodyPr wrap="square">
            <a:spAutoFit/>
          </a:bodyPr>
          <a:lstStyle/>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4</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）仲裁的依据</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当事人采用仲裁方式解决纠纷，应当</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自愿达成仲裁协议</a:t>
            </a:r>
            <a:r>
              <a:rPr lang="zh-CN" altLang="en-US" sz="2400" kern="100" dirty="0" smtClean="0">
                <a:latin typeface="宋体" pitchFamily="2" charset="-122"/>
                <a:ea typeface="宋体" pitchFamily="2" charset="-122"/>
                <a:cs typeface="Times New Roman" panose="02020603050405020304" pitchFamily="18" charset="0"/>
              </a:rPr>
              <a:t>。仲裁协议包括</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合同中订立的仲裁条款和其他书面方式在纠纷发生前或者纠纷发生后达成的请求仲裁的协议</a:t>
            </a:r>
            <a:r>
              <a:rPr lang="zh-CN" altLang="en-US" sz="2400" kern="100" dirty="0" smtClean="0">
                <a:latin typeface="宋体" pitchFamily="2" charset="-122"/>
                <a:ea typeface="宋体" pitchFamily="2" charset="-122"/>
                <a:cs typeface="Times New Roman" panose="02020603050405020304" pitchFamily="18" charset="0"/>
              </a:rPr>
              <a:t>。没有仲裁协议，一方申请仲裁的，仲裁委员会不予受理；达成仲裁协议的，一方向人民法院起诉的，人民法院不予受理。 </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24" name="等腰三角形 21"/>
          <p:cNvSpPr/>
          <p:nvPr/>
        </p:nvSpPr>
        <p:spPr bwMode="auto">
          <a:xfrm rot="16200000" flipH="1">
            <a:off x="4646599" y="172002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ysClr val="window" lastClr="FFFFFF">
              <a:lumMod val="85000"/>
            </a:sysClr>
          </a:solidFill>
          <a:ln w="9525" cap="rnd">
            <a:solidFill>
              <a:srgbClr val="E6E6E6"/>
            </a:solidFill>
            <a:prstDash val="solid"/>
            <a:round/>
            <a:headEnd/>
            <a:tailEnd/>
          </a:ln>
        </p:spPr>
        <p:txBody>
          <a:bodyPr vert="eaVert" lIns="89477" tIns="44738" rIns="89477" bIns="4473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25" name="等腰三角形 21"/>
          <p:cNvSpPr/>
          <p:nvPr/>
        </p:nvSpPr>
        <p:spPr bwMode="auto">
          <a:xfrm rot="5400000">
            <a:off x="1846029" y="172002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ysClr val="window" lastClr="FFFFFF">
              <a:lumMod val="85000"/>
            </a:sysClr>
          </a:solidFill>
          <a:ln w="9525" cap="rnd">
            <a:solidFill>
              <a:srgbClr val="E6E6E6"/>
            </a:solidFill>
            <a:prstDash val="solid"/>
            <a:round/>
            <a:headEnd/>
            <a:tailEnd/>
          </a:ln>
        </p:spPr>
        <p:txBody>
          <a:bodyPr vert="eaVert" lIns="89477" tIns="44738" rIns="89477" bIns="4473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26" name="椭圆 25"/>
          <p:cNvSpPr/>
          <p:nvPr/>
        </p:nvSpPr>
        <p:spPr bwMode="auto">
          <a:xfrm>
            <a:off x="1821001" y="1510065"/>
            <a:ext cx="3565339" cy="3579683"/>
          </a:xfrm>
          <a:prstGeom prst="ellipse">
            <a:avLst/>
          </a:prstGeom>
          <a:noFill/>
          <a:ln w="25400" cap="flat" cmpd="sng" algn="ctr">
            <a:solidFill>
              <a:sysClr val="window" lastClr="FFFFFF">
                <a:lumMod val="50000"/>
              </a:sysClr>
            </a:solidFill>
            <a:prstDash val="solid"/>
          </a:ln>
          <a:effectLst/>
        </p:spPr>
        <p:txBody>
          <a:bodyPr lIns="89477" tIns="44738" rIns="89477" bIns="447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endParaRPr>
          </a:p>
        </p:txBody>
      </p:sp>
      <p:sp>
        <p:nvSpPr>
          <p:cNvPr id="27" name="椭圆 26"/>
          <p:cNvSpPr/>
          <p:nvPr/>
        </p:nvSpPr>
        <p:spPr bwMode="auto">
          <a:xfrm>
            <a:off x="3954309" y="1510065"/>
            <a:ext cx="3566890" cy="3579683"/>
          </a:xfrm>
          <a:prstGeom prst="ellipse">
            <a:avLst/>
          </a:prstGeom>
          <a:noFill/>
          <a:ln w="25400" cap="flat" cmpd="sng" algn="ctr">
            <a:solidFill>
              <a:sysClr val="window" lastClr="FFFFFF">
                <a:lumMod val="50000"/>
              </a:sysClr>
            </a:solidFill>
            <a:prstDash val="solid"/>
          </a:ln>
          <a:effectLst/>
        </p:spPr>
        <p:txBody>
          <a:bodyPr lIns="89477" tIns="44738" rIns="89477" bIns="447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endParaRPr>
          </a:p>
        </p:txBody>
      </p:sp>
      <p:cxnSp>
        <p:nvCxnSpPr>
          <p:cNvPr id="28" name="直接连接符 27"/>
          <p:cNvCxnSpPr>
            <a:cxnSpLocks noChangeShapeType="1"/>
          </p:cNvCxnSpPr>
          <p:nvPr/>
        </p:nvCxnSpPr>
        <p:spPr bwMode="auto">
          <a:xfrm>
            <a:off x="2799995" y="2383956"/>
            <a:ext cx="558539" cy="263257"/>
          </a:xfrm>
          <a:prstGeom prst="line">
            <a:avLst/>
          </a:prstGeom>
          <a:noFill/>
          <a:ln w="28575" algn="ctr">
            <a:solidFill>
              <a:sysClr val="window" lastClr="FFFFFF">
                <a:lumMod val="50000"/>
              </a:sysClr>
            </a:solidFill>
            <a:round/>
            <a:headEnd type="none" w="med" len="med"/>
            <a:tailEnd type="arrow" w="med" len="med"/>
          </a:ln>
        </p:spPr>
      </p:cxnSp>
      <p:cxnSp>
        <p:nvCxnSpPr>
          <p:cNvPr id="29" name="直接连接符 28"/>
          <p:cNvCxnSpPr>
            <a:cxnSpLocks noChangeShapeType="1"/>
          </p:cNvCxnSpPr>
          <p:nvPr/>
        </p:nvCxnSpPr>
        <p:spPr bwMode="auto">
          <a:xfrm>
            <a:off x="2502107" y="3192421"/>
            <a:ext cx="577156" cy="0"/>
          </a:xfrm>
          <a:prstGeom prst="line">
            <a:avLst/>
          </a:prstGeom>
          <a:noFill/>
          <a:ln w="28575" algn="ctr">
            <a:solidFill>
              <a:sysClr val="window" lastClr="FFFFFF">
                <a:lumMod val="50000"/>
              </a:sysClr>
            </a:solidFill>
            <a:round/>
            <a:headEnd type="none" w="med" len="med"/>
            <a:tailEnd type="arrow" w="med" len="med"/>
          </a:ln>
        </p:spPr>
      </p:cxnSp>
      <p:cxnSp>
        <p:nvCxnSpPr>
          <p:cNvPr id="30" name="直接连接符 29"/>
          <p:cNvCxnSpPr>
            <a:cxnSpLocks noChangeShapeType="1"/>
          </p:cNvCxnSpPr>
          <p:nvPr/>
        </p:nvCxnSpPr>
        <p:spPr bwMode="auto">
          <a:xfrm flipV="1">
            <a:off x="2799994" y="3715822"/>
            <a:ext cx="577156" cy="306875"/>
          </a:xfrm>
          <a:prstGeom prst="line">
            <a:avLst/>
          </a:prstGeom>
          <a:noFill/>
          <a:ln w="28575" algn="ctr">
            <a:solidFill>
              <a:sysClr val="window" lastClr="FFFFFF">
                <a:lumMod val="50000"/>
              </a:sysClr>
            </a:solidFill>
            <a:round/>
            <a:headEnd type="none" w="med" len="med"/>
            <a:tailEnd type="arrow" w="med" len="med"/>
          </a:ln>
        </p:spPr>
      </p:cxnSp>
      <p:cxnSp>
        <p:nvCxnSpPr>
          <p:cNvPr id="31" name="直接连接符 30"/>
          <p:cNvCxnSpPr>
            <a:cxnSpLocks noChangeShapeType="1"/>
          </p:cNvCxnSpPr>
          <p:nvPr/>
        </p:nvCxnSpPr>
        <p:spPr bwMode="auto">
          <a:xfrm flipH="1" flipV="1">
            <a:off x="6056585" y="3703360"/>
            <a:ext cx="577156" cy="306875"/>
          </a:xfrm>
          <a:prstGeom prst="line">
            <a:avLst/>
          </a:prstGeom>
          <a:noFill/>
          <a:ln w="28575" algn="ctr">
            <a:solidFill>
              <a:sysClr val="window" lastClr="FFFFFF">
                <a:lumMod val="50000"/>
              </a:sysClr>
            </a:solidFill>
            <a:round/>
            <a:headEnd type="none" w="med" len="med"/>
            <a:tailEnd type="arrow" w="med" len="med"/>
          </a:ln>
        </p:spPr>
      </p:cxnSp>
      <p:cxnSp>
        <p:nvCxnSpPr>
          <p:cNvPr id="32" name="直接连接符 31"/>
          <p:cNvCxnSpPr>
            <a:cxnSpLocks noChangeShapeType="1"/>
          </p:cNvCxnSpPr>
          <p:nvPr/>
        </p:nvCxnSpPr>
        <p:spPr bwMode="auto">
          <a:xfrm flipH="1">
            <a:off x="6345163" y="3189306"/>
            <a:ext cx="577156" cy="0"/>
          </a:xfrm>
          <a:prstGeom prst="line">
            <a:avLst/>
          </a:prstGeom>
          <a:noFill/>
          <a:ln w="28575" algn="ctr">
            <a:solidFill>
              <a:sysClr val="window" lastClr="FFFFFF">
                <a:lumMod val="50000"/>
              </a:sysClr>
            </a:solidFill>
            <a:round/>
            <a:headEnd type="none" w="med" len="med"/>
            <a:tailEnd type="arrow" w="med" len="med"/>
          </a:ln>
        </p:spPr>
      </p:cxnSp>
      <p:cxnSp>
        <p:nvCxnSpPr>
          <p:cNvPr id="33" name="直接连接符 32"/>
          <p:cNvCxnSpPr>
            <a:cxnSpLocks noChangeShapeType="1"/>
          </p:cNvCxnSpPr>
          <p:nvPr/>
        </p:nvCxnSpPr>
        <p:spPr bwMode="auto">
          <a:xfrm flipH="1">
            <a:off x="6075203" y="2383956"/>
            <a:ext cx="558539" cy="263257"/>
          </a:xfrm>
          <a:prstGeom prst="line">
            <a:avLst/>
          </a:prstGeom>
          <a:noFill/>
          <a:ln w="28575" algn="ctr">
            <a:solidFill>
              <a:sysClr val="window" lastClr="FFFFFF">
                <a:lumMod val="50000"/>
              </a:sysClr>
            </a:solidFill>
            <a:round/>
            <a:headEnd type="none" w="med" len="med"/>
            <a:tailEnd type="arrow" w="med" len="med"/>
          </a:ln>
        </p:spPr>
      </p:cxnSp>
      <p:grpSp>
        <p:nvGrpSpPr>
          <p:cNvPr id="34" name="组合 33"/>
          <p:cNvGrpSpPr/>
          <p:nvPr/>
        </p:nvGrpSpPr>
        <p:grpSpPr>
          <a:xfrm>
            <a:off x="3644010" y="2165872"/>
            <a:ext cx="2057283" cy="2065561"/>
            <a:chOff x="5014912" y="2584450"/>
            <a:chExt cx="2105025" cy="2105025"/>
          </a:xfrm>
        </p:grpSpPr>
        <p:sp>
          <p:nvSpPr>
            <p:cNvPr id="35" name="Oval 19"/>
            <p:cNvSpPr>
              <a:spLocks noChangeArrowheads="1"/>
            </p:cNvSpPr>
            <p:nvPr/>
          </p:nvSpPr>
          <p:spPr bwMode="auto">
            <a:xfrm>
              <a:off x="5014912" y="2584450"/>
              <a:ext cx="2105025" cy="2105025"/>
            </a:xfrm>
            <a:prstGeom prst="ellipse">
              <a:avLst/>
            </a:prstGeom>
            <a:solidFill>
              <a:srgbClr val="0070C0"/>
            </a:solidFill>
            <a:ln w="3175"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36" name="Oval 19"/>
            <p:cNvSpPr>
              <a:spLocks noChangeArrowheads="1"/>
            </p:cNvSpPr>
            <p:nvPr/>
          </p:nvSpPr>
          <p:spPr bwMode="auto">
            <a:xfrm>
              <a:off x="5497512" y="3066331"/>
              <a:ext cx="1139825" cy="1139825"/>
            </a:xfrm>
            <a:prstGeom prst="ellipse">
              <a:avLst/>
            </a:prstGeom>
            <a:solidFill>
              <a:sysClr val="window" lastClr="FFFFFF">
                <a:lumMod val="95000"/>
              </a:sysClr>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100" b="1" i="0" u="none" strike="noStrike" kern="0" cap="none" spc="0" normalizeH="0" baseline="0" noProof="0" dirty="0" smtClean="0">
                  <a:ln>
                    <a:noFill/>
                  </a:ln>
                  <a:solidFill>
                    <a:srgbClr val="FF0000"/>
                  </a:solidFill>
                  <a:effectLst/>
                  <a:uLnTx/>
                  <a:uFillTx/>
                  <a:latin typeface="Impact" pitchFamily="34" charset="0"/>
                  <a:ea typeface="微软雅黑" pitchFamily="34" charset="-122"/>
                </a:rPr>
                <a:t>仲裁程序</a:t>
              </a:r>
              <a:endParaRPr kumimoji="0" lang="zh-CN" altLang="en-US" sz="2100" b="1" i="0" u="none" strike="noStrike" kern="0" cap="none" spc="0" normalizeH="0" baseline="0" noProof="0" dirty="0">
                <a:ln>
                  <a:noFill/>
                </a:ln>
                <a:solidFill>
                  <a:srgbClr val="FF0000"/>
                </a:solidFill>
                <a:effectLst/>
                <a:uLnTx/>
                <a:uFillTx/>
                <a:latin typeface="Impact" pitchFamily="34" charset="0"/>
                <a:ea typeface="微软雅黑" pitchFamily="34" charset="-122"/>
              </a:endParaRPr>
            </a:p>
          </p:txBody>
        </p:sp>
      </p:grpSp>
      <p:sp>
        <p:nvSpPr>
          <p:cNvPr id="37" name="Oval 19"/>
          <p:cNvSpPr>
            <a:spLocks noChangeArrowheads="1"/>
          </p:cNvSpPr>
          <p:nvPr/>
        </p:nvSpPr>
        <p:spPr bwMode="auto">
          <a:xfrm>
            <a:off x="1475656" y="1273324"/>
            <a:ext cx="1332096" cy="1294445"/>
          </a:xfrm>
          <a:prstGeom prst="ellipse">
            <a:avLst/>
          </a:prstGeom>
          <a:solidFill>
            <a:srgbClr val="0070C0"/>
          </a:solidFill>
          <a:ln w="9525">
            <a:noFill/>
            <a:round/>
            <a:headEnd/>
            <a:tailEnd/>
          </a:ln>
          <a:effectLst/>
        </p:spPr>
        <p:txBody>
          <a:bodyPr lIns="89477" tIns="44738" rIns="89477" bIns="44738"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ysClr val="window" lastClr="FFFFFF"/>
                </a:solidFill>
                <a:effectLst/>
                <a:uLnTx/>
                <a:uFillTx/>
                <a:latin typeface="宋体" pitchFamily="2" charset="-122"/>
                <a:ea typeface="宋体" pitchFamily="2" charset="-122"/>
              </a:rPr>
              <a:t>仲裁申请与受理</a:t>
            </a:r>
            <a:endParaRPr kumimoji="0" lang="zh-CN" altLang="en-US" b="1" i="0" u="none" strike="noStrike" kern="0" cap="none" spc="0" normalizeH="0" baseline="0" noProof="0" dirty="0">
              <a:ln>
                <a:noFill/>
              </a:ln>
              <a:solidFill>
                <a:sysClr val="window" lastClr="FFFFFF"/>
              </a:solidFill>
              <a:effectLst/>
              <a:uLnTx/>
              <a:uFillTx/>
              <a:latin typeface="宋体" pitchFamily="2" charset="-122"/>
              <a:ea typeface="宋体" pitchFamily="2" charset="-122"/>
            </a:endParaRPr>
          </a:p>
        </p:txBody>
      </p:sp>
      <p:sp>
        <p:nvSpPr>
          <p:cNvPr id="38" name="Oval 19"/>
          <p:cNvSpPr>
            <a:spLocks noChangeArrowheads="1"/>
          </p:cNvSpPr>
          <p:nvPr/>
        </p:nvSpPr>
        <p:spPr bwMode="auto">
          <a:xfrm>
            <a:off x="6584095" y="1561356"/>
            <a:ext cx="1084249" cy="1023548"/>
          </a:xfrm>
          <a:prstGeom prst="ellipse">
            <a:avLst/>
          </a:prstGeom>
          <a:solidFill>
            <a:srgbClr val="0070C0"/>
          </a:solidFill>
          <a:ln w="9525">
            <a:noFill/>
            <a:round/>
            <a:headEnd/>
            <a:tailEnd/>
          </a:ln>
          <a:effectLst/>
        </p:spPr>
        <p:txBody>
          <a:bodyPr lIns="89477" tIns="44738" rIns="89477" bIns="44738"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宋体" pitchFamily="2" charset="-122"/>
                <a:ea typeface="宋体" pitchFamily="2" charset="-122"/>
              </a:rPr>
              <a:t>仲裁审理</a:t>
            </a:r>
            <a:endParaRPr kumimoji="0" lang="zh-CN" altLang="en-US" sz="2000" b="1" i="0" u="none" strike="noStrike" kern="0" cap="none" spc="0" normalizeH="0" baseline="0" noProof="0" dirty="0">
              <a:ln>
                <a:noFill/>
              </a:ln>
              <a:solidFill>
                <a:sysClr val="window" lastClr="FFFFFF"/>
              </a:solidFill>
              <a:effectLst/>
              <a:uLnTx/>
              <a:uFillTx/>
              <a:latin typeface="宋体" pitchFamily="2" charset="-122"/>
              <a:ea typeface="宋体" pitchFamily="2" charset="-122"/>
            </a:endParaRPr>
          </a:p>
        </p:txBody>
      </p:sp>
      <p:sp>
        <p:nvSpPr>
          <p:cNvPr id="39" name="Oval 19"/>
          <p:cNvSpPr>
            <a:spLocks noChangeArrowheads="1"/>
          </p:cNvSpPr>
          <p:nvPr/>
        </p:nvSpPr>
        <p:spPr bwMode="auto">
          <a:xfrm>
            <a:off x="7024720" y="2641476"/>
            <a:ext cx="1147680" cy="1074347"/>
          </a:xfrm>
          <a:prstGeom prst="ellipse">
            <a:avLst/>
          </a:prstGeom>
          <a:solidFill>
            <a:srgbClr val="0070C0"/>
          </a:solidFill>
          <a:ln w="9525">
            <a:noFill/>
            <a:round/>
            <a:headEnd/>
            <a:tailEnd/>
          </a:ln>
          <a:effectLst/>
        </p:spPr>
        <p:txBody>
          <a:bodyPr lIns="89477" tIns="44738" rIns="89477" bIns="44738"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宋体" pitchFamily="2" charset="-122"/>
                <a:ea typeface="宋体" pitchFamily="2" charset="-122"/>
              </a:rPr>
              <a:t>仲裁裁决</a:t>
            </a:r>
            <a:endParaRPr kumimoji="0" lang="zh-CN" altLang="en-US" sz="2000" b="1" i="0" u="none" strike="noStrike" kern="0" cap="none" spc="0" normalizeH="0" baseline="0" noProof="0" dirty="0">
              <a:ln>
                <a:noFill/>
              </a:ln>
              <a:solidFill>
                <a:sysClr val="window" lastClr="FFFFFF"/>
              </a:solidFill>
              <a:effectLst/>
              <a:uLnTx/>
              <a:uFillTx/>
              <a:latin typeface="宋体" pitchFamily="2" charset="-122"/>
              <a:ea typeface="宋体" pitchFamily="2" charset="-122"/>
            </a:endParaRPr>
          </a:p>
        </p:txBody>
      </p:sp>
      <p:sp>
        <p:nvSpPr>
          <p:cNvPr id="40" name="Oval 19"/>
          <p:cNvSpPr>
            <a:spLocks noChangeArrowheads="1"/>
          </p:cNvSpPr>
          <p:nvPr/>
        </p:nvSpPr>
        <p:spPr bwMode="auto">
          <a:xfrm>
            <a:off x="6632190" y="3859134"/>
            <a:ext cx="1612218" cy="1446638"/>
          </a:xfrm>
          <a:prstGeom prst="ellipse">
            <a:avLst/>
          </a:prstGeom>
          <a:solidFill>
            <a:srgbClr val="0070C0"/>
          </a:solidFill>
          <a:ln w="9525">
            <a:noFill/>
            <a:round/>
            <a:headEnd/>
            <a:tailEnd/>
          </a:ln>
          <a:effectLst/>
        </p:spPr>
        <p:txBody>
          <a:bodyPr lIns="89477" tIns="44738" rIns="89477" bIns="44738"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宋体" pitchFamily="2" charset="-122"/>
                <a:ea typeface="宋体" pitchFamily="2" charset="-122"/>
              </a:rPr>
              <a:t>仲裁裁决的撤销和不予执行</a:t>
            </a:r>
            <a:endParaRPr kumimoji="0" lang="zh-CN" altLang="en-US" sz="2000" b="1" i="0" u="none" strike="noStrike" kern="0" cap="none" spc="0" normalizeH="0" baseline="0" noProof="0" dirty="0">
              <a:ln>
                <a:noFill/>
              </a:ln>
              <a:solidFill>
                <a:sysClr val="window" lastClr="FFFFFF"/>
              </a:solidFill>
              <a:effectLst/>
              <a:uLnTx/>
              <a:uFillTx/>
              <a:latin typeface="宋体" pitchFamily="2" charset="-122"/>
              <a:ea typeface="宋体" pitchFamily="2" charset="-122"/>
            </a:endParaRPr>
          </a:p>
        </p:txBody>
      </p:sp>
      <p:sp>
        <p:nvSpPr>
          <p:cNvPr id="41" name="Oval 19"/>
          <p:cNvSpPr>
            <a:spLocks noChangeArrowheads="1"/>
          </p:cNvSpPr>
          <p:nvPr/>
        </p:nvSpPr>
        <p:spPr bwMode="auto">
          <a:xfrm>
            <a:off x="1331640" y="2641476"/>
            <a:ext cx="1043244" cy="1036961"/>
          </a:xfrm>
          <a:prstGeom prst="ellipse">
            <a:avLst/>
          </a:prstGeom>
          <a:solidFill>
            <a:srgbClr val="0070C0"/>
          </a:solidFill>
          <a:ln w="9525">
            <a:noFill/>
            <a:round/>
            <a:headEnd/>
            <a:tailEnd/>
          </a:ln>
          <a:effectLst/>
        </p:spPr>
        <p:txBody>
          <a:bodyPr lIns="89477" tIns="44738" rIns="89477" bIns="44738"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宋体" pitchFamily="2" charset="-122"/>
                <a:ea typeface="宋体" pitchFamily="2" charset="-122"/>
              </a:rPr>
              <a:t>仲裁证据</a:t>
            </a:r>
            <a:endParaRPr kumimoji="0" lang="zh-CN" altLang="en-US" sz="2000" b="1" i="0" u="none" strike="noStrike" kern="0" cap="none" spc="0" normalizeH="0" baseline="0" noProof="0" dirty="0">
              <a:ln>
                <a:noFill/>
              </a:ln>
              <a:solidFill>
                <a:sysClr val="window" lastClr="FFFFFF"/>
              </a:solidFill>
              <a:effectLst/>
              <a:uLnTx/>
              <a:uFillTx/>
              <a:latin typeface="宋体" pitchFamily="2" charset="-122"/>
              <a:ea typeface="宋体" pitchFamily="2" charset="-122"/>
            </a:endParaRPr>
          </a:p>
        </p:txBody>
      </p:sp>
      <p:sp>
        <p:nvSpPr>
          <p:cNvPr id="42" name="Oval 19"/>
          <p:cNvSpPr>
            <a:spLocks noChangeArrowheads="1"/>
          </p:cNvSpPr>
          <p:nvPr/>
        </p:nvSpPr>
        <p:spPr bwMode="auto">
          <a:xfrm>
            <a:off x="1619672" y="3852902"/>
            <a:ext cx="1152396" cy="1092829"/>
          </a:xfrm>
          <a:prstGeom prst="ellipse">
            <a:avLst/>
          </a:prstGeom>
          <a:solidFill>
            <a:srgbClr val="0070C0"/>
          </a:solidFill>
          <a:ln w="9525">
            <a:noFill/>
            <a:round/>
            <a:headEnd/>
            <a:tailEnd/>
          </a:ln>
          <a:effectLst/>
        </p:spPr>
        <p:txBody>
          <a:bodyPr lIns="89477" tIns="44738" rIns="89477" bIns="44738"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宋体" pitchFamily="2" charset="-122"/>
                <a:ea typeface="宋体" pitchFamily="2" charset="-122"/>
              </a:rPr>
              <a:t>仲裁庭的组成</a:t>
            </a:r>
            <a:endParaRPr kumimoji="0" lang="zh-CN" altLang="en-US" sz="2000" b="1" i="0" u="none" strike="noStrike" kern="0" cap="none" spc="0" normalizeH="0" baseline="0" noProof="0" dirty="0">
              <a:ln>
                <a:noFill/>
              </a:ln>
              <a:solidFill>
                <a:sysClr val="window" lastClr="FFFFFF"/>
              </a:solidFill>
              <a:effectLst/>
              <a:uLnTx/>
              <a:uFillTx/>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Scale>
                                      <p:cBhvr>
                                        <p:cTn id="2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7"/>
                                        </p:tgtEl>
                                        <p:attrNameLst>
                                          <p:attrName>ppt_x</p:attrName>
                                          <p:attrName>ppt_y</p:attrName>
                                        </p:attrNameLst>
                                      </p:cBhvr>
                                    </p:animMotion>
                                    <p:animEffect transition="in" filter="fade">
                                      <p:cBhvr>
                                        <p:cTn id="29" dur="1000"/>
                                        <p:tgtEl>
                                          <p:spTgt spid="37"/>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8"/>
                                        </p:tgtEl>
                                        <p:attrNameLst>
                                          <p:attrName>style.visibility</p:attrName>
                                        </p:attrNameLst>
                                      </p:cBhvr>
                                      <p:to>
                                        <p:strVal val="visible"/>
                                      </p:to>
                                    </p:set>
                                    <p:animScale>
                                      <p:cBhvr>
                                        <p:cTn id="32"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8"/>
                                        </p:tgtEl>
                                        <p:attrNameLst>
                                          <p:attrName>ppt_x</p:attrName>
                                          <p:attrName>ppt_y</p:attrName>
                                        </p:attrNameLst>
                                      </p:cBhvr>
                                    </p:animMotion>
                                    <p:animEffect transition="in" filter="fade">
                                      <p:cBhvr>
                                        <p:cTn id="34" dur="1000"/>
                                        <p:tgtEl>
                                          <p:spTgt spid="3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41"/>
                                        </p:tgtEl>
                                        <p:attrNameLst>
                                          <p:attrName>style.visibility</p:attrName>
                                        </p:attrNameLst>
                                      </p:cBhvr>
                                      <p:to>
                                        <p:strVal val="visible"/>
                                      </p:to>
                                    </p:set>
                                    <p:animScale>
                                      <p:cBhvr>
                                        <p:cTn id="37"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1"/>
                                        </p:tgtEl>
                                        <p:attrNameLst>
                                          <p:attrName>ppt_x</p:attrName>
                                          <p:attrName>ppt_y</p:attrName>
                                        </p:attrNameLst>
                                      </p:cBhvr>
                                    </p:animMotion>
                                    <p:animEffect transition="in" filter="fade">
                                      <p:cBhvr>
                                        <p:cTn id="39" dur="1000"/>
                                        <p:tgtEl>
                                          <p:spTgt spid="41"/>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9"/>
                                        </p:tgtEl>
                                        <p:attrNameLst>
                                          <p:attrName>style.visibility</p:attrName>
                                        </p:attrNameLst>
                                      </p:cBhvr>
                                      <p:to>
                                        <p:strVal val="visible"/>
                                      </p:to>
                                    </p:set>
                                    <p:animScale>
                                      <p:cBhvr>
                                        <p:cTn id="42"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9"/>
                                        </p:tgtEl>
                                        <p:attrNameLst>
                                          <p:attrName>ppt_x</p:attrName>
                                          <p:attrName>ppt_y</p:attrName>
                                        </p:attrNameLst>
                                      </p:cBhvr>
                                    </p:animMotion>
                                    <p:animEffect transition="in" filter="fade">
                                      <p:cBhvr>
                                        <p:cTn id="44" dur="1000"/>
                                        <p:tgtEl>
                                          <p:spTgt spid="39"/>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42"/>
                                        </p:tgtEl>
                                        <p:attrNameLst>
                                          <p:attrName>style.visibility</p:attrName>
                                        </p:attrNameLst>
                                      </p:cBhvr>
                                      <p:to>
                                        <p:strVal val="visible"/>
                                      </p:to>
                                    </p:set>
                                    <p:animScale>
                                      <p:cBhvr>
                                        <p:cTn id="47"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2"/>
                                        </p:tgtEl>
                                        <p:attrNameLst>
                                          <p:attrName>ppt_x</p:attrName>
                                          <p:attrName>ppt_y</p:attrName>
                                        </p:attrNameLst>
                                      </p:cBhvr>
                                    </p:animMotion>
                                    <p:animEffect transition="in" filter="fade">
                                      <p:cBhvr>
                                        <p:cTn id="49" dur="1000"/>
                                        <p:tgtEl>
                                          <p:spTgt spid="42"/>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40"/>
                                        </p:tgtEl>
                                        <p:attrNameLst>
                                          <p:attrName>style.visibility</p:attrName>
                                        </p:attrNameLst>
                                      </p:cBhvr>
                                      <p:to>
                                        <p:strVal val="visible"/>
                                      </p:to>
                                    </p:set>
                                    <p:animScale>
                                      <p:cBhvr>
                                        <p:cTn id="52"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40"/>
                                        </p:tgtEl>
                                        <p:attrNameLst>
                                          <p:attrName>ppt_x</p:attrName>
                                          <p:attrName>ppt_y</p:attrName>
                                        </p:attrNameLst>
                                      </p:cBhvr>
                                    </p:animMotion>
                                    <p:animEffect transition="in" filter="fade">
                                      <p:cBhvr>
                                        <p:cTn id="54" dur="1000"/>
                                        <p:tgtEl>
                                          <p:spTgt spid="40"/>
                                        </p:tgtEl>
                                      </p:cBhvr>
                                    </p:animEffect>
                                  </p:childTnLst>
                                </p:cTn>
                              </p:par>
                            </p:childTnLst>
                          </p:cTn>
                        </p:par>
                        <p:par>
                          <p:cTn id="55" fill="hold">
                            <p:stCondLst>
                              <p:cond delay="3000"/>
                            </p:stCondLst>
                            <p:childTnLst>
                              <p:par>
                                <p:cTn id="56" presetID="12" presetClass="entr" presetSubtype="8"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ppt_x</p:attrName>
                                        </p:attrNameLst>
                                      </p:cBhvr>
                                      <p:tavLst>
                                        <p:tav tm="0">
                                          <p:val>
                                            <p:strVal val="#ppt_x-#ppt_w*1.125000"/>
                                          </p:val>
                                        </p:tav>
                                        <p:tav tm="100000">
                                          <p:val>
                                            <p:strVal val="#ppt_x"/>
                                          </p:val>
                                        </p:tav>
                                      </p:tavLst>
                                    </p:anim>
                                    <p:animEffect transition="in" filter="wipe(right)">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p:tgtEl>
                                          <p:spTgt spid="29"/>
                                        </p:tgtEl>
                                        <p:attrNameLst>
                                          <p:attrName>ppt_x</p:attrName>
                                        </p:attrNameLst>
                                      </p:cBhvr>
                                      <p:tavLst>
                                        <p:tav tm="0">
                                          <p:val>
                                            <p:strVal val="#ppt_x-#ppt_w*1.125000"/>
                                          </p:val>
                                        </p:tav>
                                        <p:tav tm="100000">
                                          <p:val>
                                            <p:strVal val="#ppt_x"/>
                                          </p:val>
                                        </p:tav>
                                      </p:tavLst>
                                    </p:anim>
                                    <p:animEffect transition="in" filter="wipe(right)">
                                      <p:cBhvr>
                                        <p:cTn id="63" dur="500"/>
                                        <p:tgtEl>
                                          <p:spTgt spid="29"/>
                                        </p:tgtEl>
                                      </p:cBhvr>
                                    </p:animEffect>
                                  </p:childTnLst>
                                </p:cTn>
                              </p:par>
                              <p:par>
                                <p:cTn id="64" presetID="12" presetClass="entr" presetSubtype="8"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p:tgtEl>
                                          <p:spTgt spid="30"/>
                                        </p:tgtEl>
                                        <p:attrNameLst>
                                          <p:attrName>ppt_x</p:attrName>
                                        </p:attrNameLst>
                                      </p:cBhvr>
                                      <p:tavLst>
                                        <p:tav tm="0">
                                          <p:val>
                                            <p:strVal val="#ppt_x-#ppt_w*1.125000"/>
                                          </p:val>
                                        </p:tav>
                                        <p:tav tm="100000">
                                          <p:val>
                                            <p:strVal val="#ppt_x"/>
                                          </p:val>
                                        </p:tav>
                                      </p:tavLst>
                                    </p:anim>
                                    <p:animEffect transition="in" filter="wipe(right)">
                                      <p:cBhvr>
                                        <p:cTn id="67" dur="500"/>
                                        <p:tgtEl>
                                          <p:spTgt spid="30"/>
                                        </p:tgtEl>
                                      </p:cBhvr>
                                    </p:animEffect>
                                  </p:childTnLst>
                                </p:cTn>
                              </p:par>
                              <p:par>
                                <p:cTn id="68" presetID="12" presetClass="entr" presetSubtype="2"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ppt_x</p:attrName>
                                        </p:attrNameLst>
                                      </p:cBhvr>
                                      <p:tavLst>
                                        <p:tav tm="0">
                                          <p:val>
                                            <p:strVal val="#ppt_x+#ppt_w*1.125000"/>
                                          </p:val>
                                        </p:tav>
                                        <p:tav tm="100000">
                                          <p:val>
                                            <p:strVal val="#ppt_x"/>
                                          </p:val>
                                        </p:tav>
                                      </p:tavLst>
                                    </p:anim>
                                    <p:animEffect transition="in" filter="wipe(left)">
                                      <p:cBhvr>
                                        <p:cTn id="71" dur="500"/>
                                        <p:tgtEl>
                                          <p:spTgt spid="33"/>
                                        </p:tgtEl>
                                      </p:cBhvr>
                                    </p:animEffect>
                                  </p:childTnLst>
                                </p:cTn>
                              </p:par>
                              <p:par>
                                <p:cTn id="72" presetID="12" presetClass="entr" presetSubtype="2"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p:tgtEl>
                                          <p:spTgt spid="32"/>
                                        </p:tgtEl>
                                        <p:attrNameLst>
                                          <p:attrName>ppt_x</p:attrName>
                                        </p:attrNameLst>
                                      </p:cBhvr>
                                      <p:tavLst>
                                        <p:tav tm="0">
                                          <p:val>
                                            <p:strVal val="#ppt_x+#ppt_w*1.125000"/>
                                          </p:val>
                                        </p:tav>
                                        <p:tav tm="100000">
                                          <p:val>
                                            <p:strVal val="#ppt_x"/>
                                          </p:val>
                                        </p:tav>
                                      </p:tavLst>
                                    </p:anim>
                                    <p:animEffect transition="in" filter="wipe(left)">
                                      <p:cBhvr>
                                        <p:cTn id="75" dur="500"/>
                                        <p:tgtEl>
                                          <p:spTgt spid="32"/>
                                        </p:tgtEl>
                                      </p:cBhvr>
                                    </p:animEffect>
                                  </p:childTnLst>
                                </p:cTn>
                              </p:par>
                              <p:par>
                                <p:cTn id="76" presetID="12" presetClass="entr" presetSubtype="2"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p:tgtEl>
                                          <p:spTgt spid="31"/>
                                        </p:tgtEl>
                                        <p:attrNameLst>
                                          <p:attrName>ppt_x</p:attrName>
                                        </p:attrNameLst>
                                      </p:cBhvr>
                                      <p:tavLst>
                                        <p:tav tm="0">
                                          <p:val>
                                            <p:strVal val="#ppt_x+#ppt_w*1.125000"/>
                                          </p:val>
                                        </p:tav>
                                        <p:tav tm="100000">
                                          <p:val>
                                            <p:strVal val="#ppt_x"/>
                                          </p:val>
                                        </p:tav>
                                      </p:tavLst>
                                    </p:anim>
                                    <p:animEffect transition="in" filter="wipe(left)">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animBg="1"/>
      <p:bldP spid="38" grpId="0" animBg="1"/>
      <p:bldP spid="39" grpId="0" animBg="1"/>
      <p:bldP spid="40" grpId="0" animBg="1"/>
      <p:bldP spid="41" grpId="0" animBg="1"/>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341264"/>
            <a:ext cx="6912768" cy="2308324"/>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4</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）诉讼</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latin typeface="宋体" pitchFamily="2" charset="-122"/>
                <a:ea typeface="宋体" pitchFamily="2" charset="-122"/>
                <a:cs typeface="Times New Roman" panose="02020603050405020304" pitchFamily="18" charset="0"/>
              </a:rPr>
              <a:t>人民法院在双方当事人和其他诉讼参与人参加下，审理和解决运输纠纷案件的活动，以及由这些活动中所产生的诉讼法律关系的总和。</a:t>
            </a:r>
          </a:p>
        </p:txBody>
      </p:sp>
      <p:pic>
        <p:nvPicPr>
          <p:cNvPr id="15362" name="Picture 2"/>
          <p:cNvPicPr>
            <a:picLocks noChangeAspect="1" noChangeArrowheads="1"/>
          </p:cNvPicPr>
          <p:nvPr/>
        </p:nvPicPr>
        <p:blipFill>
          <a:blip r:embed="rId2" cstate="print"/>
          <a:srcRect/>
          <a:stretch>
            <a:fillRect/>
          </a:stretch>
        </p:blipFill>
        <p:spPr bwMode="auto">
          <a:xfrm>
            <a:off x="6372200" y="3289548"/>
            <a:ext cx="1872208" cy="207959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四、索赔与争议的解决</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187624" y="1341264"/>
            <a:ext cx="6912768" cy="559769"/>
          </a:xfrm>
          <a:prstGeom prst="rect">
            <a:avLst/>
          </a:prstGeom>
        </p:spPr>
        <p:txBody>
          <a:bodyPr wrap="square">
            <a:spAutoFit/>
          </a:bodyPr>
          <a:lstStyle/>
          <a:p>
            <a:pPr indent="304800" algn="just">
              <a:lnSpc>
                <a:spcPct val="150000"/>
              </a:lnSpc>
            </a:pP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1</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）诉讼的程序</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p:txBody>
      </p:sp>
      <p:sp>
        <p:nvSpPr>
          <p:cNvPr id="6" name="五角星 5"/>
          <p:cNvSpPr/>
          <p:nvPr/>
        </p:nvSpPr>
        <p:spPr>
          <a:xfrm>
            <a:off x="3049266" y="2425452"/>
            <a:ext cx="1183827" cy="1190616"/>
          </a:xfrm>
          <a:prstGeom prst="star5">
            <a:avLst>
              <a:gd name="adj" fmla="val 36401"/>
              <a:gd name="hf" fmla="val 105146"/>
              <a:gd name="vf" fmla="val 110557"/>
            </a:avLst>
          </a:prstGeom>
          <a:solidFill>
            <a:srgbClr val="FD3E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7E6E6">
                  <a:lumMod val="50000"/>
                </a:srgbClr>
              </a:solidFill>
            </a:endParaRPr>
          </a:p>
        </p:txBody>
      </p:sp>
      <p:sp>
        <p:nvSpPr>
          <p:cNvPr id="7" name="五角星 6"/>
          <p:cNvSpPr/>
          <p:nvPr/>
        </p:nvSpPr>
        <p:spPr>
          <a:xfrm>
            <a:off x="723877" y="2353444"/>
            <a:ext cx="1183827" cy="1190616"/>
          </a:xfrm>
          <a:prstGeom prst="star5">
            <a:avLst>
              <a:gd name="adj" fmla="val 36401"/>
              <a:gd name="hf" fmla="val 105146"/>
              <a:gd name="vf" fmla="val 110557"/>
            </a:avLst>
          </a:prstGeom>
          <a:solidFill>
            <a:srgbClr val="FDB7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7E6E6">
                  <a:lumMod val="50000"/>
                </a:srgbClr>
              </a:solidFill>
            </a:endParaRPr>
          </a:p>
        </p:txBody>
      </p:sp>
      <p:sp>
        <p:nvSpPr>
          <p:cNvPr id="8" name="五角星 7"/>
          <p:cNvSpPr/>
          <p:nvPr/>
        </p:nvSpPr>
        <p:spPr>
          <a:xfrm>
            <a:off x="5148064" y="2425452"/>
            <a:ext cx="1183827" cy="1190616"/>
          </a:xfrm>
          <a:prstGeom prst="star5">
            <a:avLst>
              <a:gd name="adj" fmla="val 36401"/>
              <a:gd name="hf" fmla="val 105146"/>
              <a:gd name="vf" fmla="val 110557"/>
            </a:avLst>
          </a:prstGeom>
          <a:solidFill>
            <a:srgbClr val="018D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7E6E6">
                  <a:lumMod val="50000"/>
                </a:srgbClr>
              </a:solidFill>
            </a:endParaRPr>
          </a:p>
        </p:txBody>
      </p:sp>
      <p:sp>
        <p:nvSpPr>
          <p:cNvPr id="9" name="五角星 8"/>
          <p:cNvSpPr/>
          <p:nvPr/>
        </p:nvSpPr>
        <p:spPr>
          <a:xfrm>
            <a:off x="7092280" y="2425452"/>
            <a:ext cx="1183827" cy="1190616"/>
          </a:xfrm>
          <a:prstGeom prst="star5">
            <a:avLst>
              <a:gd name="adj" fmla="val 36401"/>
              <a:gd name="hf" fmla="val 105146"/>
              <a:gd name="vf" fmla="val 110557"/>
            </a:avLst>
          </a:prstGeom>
          <a:solidFill>
            <a:srgbClr val="00B4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7E6E6">
                  <a:lumMod val="50000"/>
                </a:srgbClr>
              </a:solidFill>
            </a:endParaRPr>
          </a:p>
        </p:txBody>
      </p:sp>
      <p:sp>
        <p:nvSpPr>
          <p:cNvPr id="10" name="右箭头 9"/>
          <p:cNvSpPr/>
          <p:nvPr/>
        </p:nvSpPr>
        <p:spPr>
          <a:xfrm>
            <a:off x="2195736" y="2785492"/>
            <a:ext cx="493613" cy="201479"/>
          </a:xfrm>
          <a:prstGeom prst="rightArrow">
            <a:avLst>
              <a:gd name="adj1" fmla="val 50000"/>
              <a:gd name="adj2" fmla="val 552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矩形 22"/>
          <p:cNvSpPr>
            <a:spLocks noChangeArrowheads="1"/>
          </p:cNvSpPr>
          <p:nvPr/>
        </p:nvSpPr>
        <p:spPr bwMode="auto">
          <a:xfrm>
            <a:off x="827584" y="3937620"/>
            <a:ext cx="1224136" cy="707886"/>
          </a:xfrm>
          <a:prstGeom prst="rect">
            <a:avLst/>
          </a:prstGeom>
          <a:noFill/>
          <a:ln w="9525">
            <a:noFill/>
            <a:miter lim="800000"/>
            <a:headEnd/>
            <a:tailEnd/>
          </a:ln>
        </p:spPr>
        <p:txBody>
          <a:bodyPr wrap="square">
            <a:spAutoFit/>
          </a:bodyPr>
          <a:lstStyle/>
          <a:p>
            <a:r>
              <a:rPr lang="zh-CN" altLang="en-US" sz="2000" b="1" dirty="0" smtClean="0">
                <a:latin typeface="宋体" pitchFamily="2" charset="-122"/>
                <a:ea typeface="宋体" pitchFamily="2" charset="-122"/>
              </a:rPr>
              <a:t>第一审程序</a:t>
            </a:r>
            <a:endParaRPr lang="zh-CN" altLang="en-US" sz="2000" b="1" dirty="0">
              <a:latin typeface="宋体" pitchFamily="2" charset="-122"/>
              <a:ea typeface="宋体" pitchFamily="2" charset="-122"/>
            </a:endParaRPr>
          </a:p>
        </p:txBody>
      </p:sp>
      <p:pic>
        <p:nvPicPr>
          <p:cNvPr id="21" name="图片 31"/>
          <p:cNvPicPr>
            <a:picLocks noChangeAspect="1"/>
          </p:cNvPicPr>
          <p:nvPr/>
        </p:nvPicPr>
        <p:blipFill>
          <a:blip r:embed="rId2" cstate="print">
            <a:grayscl/>
            <a:biLevel thresh="50000"/>
          </a:blip>
          <a:srcRect/>
          <a:stretch>
            <a:fillRect/>
          </a:stretch>
        </p:blipFill>
        <p:spPr bwMode="auto">
          <a:xfrm>
            <a:off x="3199172" y="2523507"/>
            <a:ext cx="940780" cy="940781"/>
          </a:xfrm>
          <a:prstGeom prst="rect">
            <a:avLst/>
          </a:prstGeom>
          <a:noFill/>
          <a:ln w="9525">
            <a:noFill/>
            <a:miter lim="800000"/>
            <a:headEnd/>
            <a:tailEnd/>
          </a:ln>
        </p:spPr>
      </p:pic>
      <p:pic>
        <p:nvPicPr>
          <p:cNvPr id="22" name="图片 35"/>
          <p:cNvPicPr>
            <a:picLocks noChangeAspect="1"/>
          </p:cNvPicPr>
          <p:nvPr/>
        </p:nvPicPr>
        <p:blipFill>
          <a:blip r:embed="rId3" cstate="print"/>
          <a:srcRect/>
          <a:stretch>
            <a:fillRect/>
          </a:stretch>
        </p:blipFill>
        <p:spPr bwMode="auto">
          <a:xfrm>
            <a:off x="867893" y="2450938"/>
            <a:ext cx="1013350" cy="1013350"/>
          </a:xfrm>
          <a:prstGeom prst="rect">
            <a:avLst/>
          </a:prstGeom>
          <a:noFill/>
          <a:ln w="9525">
            <a:noFill/>
            <a:miter lim="800000"/>
            <a:headEnd/>
            <a:tailEnd/>
          </a:ln>
        </p:spPr>
      </p:pic>
      <p:grpSp>
        <p:nvGrpSpPr>
          <p:cNvPr id="23" name="组合 52"/>
          <p:cNvGrpSpPr/>
          <p:nvPr/>
        </p:nvGrpSpPr>
        <p:grpSpPr>
          <a:xfrm>
            <a:off x="5457229" y="2773920"/>
            <a:ext cx="511679" cy="515628"/>
            <a:chOff x="587376" y="4324350"/>
            <a:chExt cx="806450" cy="808038"/>
          </a:xfrm>
          <a:solidFill>
            <a:schemeClr val="bg1"/>
          </a:solidFill>
        </p:grpSpPr>
        <p:sp>
          <p:nvSpPr>
            <p:cNvPr id="24" name="Freeform 51"/>
            <p:cNvSpPr>
              <a:spLocks noEditPoints="1"/>
            </p:cNvSpPr>
            <p:nvPr/>
          </p:nvSpPr>
          <p:spPr bwMode="auto">
            <a:xfrm>
              <a:off x="587376" y="4324350"/>
              <a:ext cx="806450" cy="808038"/>
            </a:xfrm>
            <a:custGeom>
              <a:avLst/>
              <a:gdLst>
                <a:gd name="T0" fmla="*/ 279 w 508"/>
                <a:gd name="T1" fmla="*/ 2 h 509"/>
                <a:gd name="T2" fmla="*/ 352 w 508"/>
                <a:gd name="T3" fmla="*/ 20 h 509"/>
                <a:gd name="T4" fmla="*/ 415 w 508"/>
                <a:gd name="T5" fmla="*/ 58 h 509"/>
                <a:gd name="T6" fmla="*/ 465 w 508"/>
                <a:gd name="T7" fmla="*/ 113 h 509"/>
                <a:gd name="T8" fmla="*/ 496 w 508"/>
                <a:gd name="T9" fmla="*/ 179 h 509"/>
                <a:gd name="T10" fmla="*/ 508 w 508"/>
                <a:gd name="T11" fmla="*/ 256 h 509"/>
                <a:gd name="T12" fmla="*/ 503 w 508"/>
                <a:gd name="T13" fmla="*/ 305 h 509"/>
                <a:gd name="T14" fmla="*/ 476 w 508"/>
                <a:gd name="T15" fmla="*/ 375 h 509"/>
                <a:gd name="T16" fmla="*/ 433 w 508"/>
                <a:gd name="T17" fmla="*/ 435 h 509"/>
                <a:gd name="T18" fmla="*/ 375 w 508"/>
                <a:gd name="T19" fmla="*/ 478 h 509"/>
                <a:gd name="T20" fmla="*/ 304 w 508"/>
                <a:gd name="T21" fmla="*/ 503 h 509"/>
                <a:gd name="T22" fmla="*/ 254 w 508"/>
                <a:gd name="T23" fmla="*/ 509 h 509"/>
                <a:gd name="T24" fmla="*/ 178 w 508"/>
                <a:gd name="T25" fmla="*/ 498 h 509"/>
                <a:gd name="T26" fmla="*/ 111 w 508"/>
                <a:gd name="T27" fmla="*/ 465 h 509"/>
                <a:gd name="T28" fmla="*/ 58 w 508"/>
                <a:gd name="T29" fmla="*/ 416 h 509"/>
                <a:gd name="T30" fmla="*/ 20 w 508"/>
                <a:gd name="T31" fmla="*/ 353 h 509"/>
                <a:gd name="T32" fmla="*/ 0 w 508"/>
                <a:gd name="T33" fmla="*/ 280 h 509"/>
                <a:gd name="T34" fmla="*/ 0 w 508"/>
                <a:gd name="T35" fmla="*/ 229 h 509"/>
                <a:gd name="T36" fmla="*/ 20 w 508"/>
                <a:gd name="T37" fmla="*/ 156 h 509"/>
                <a:gd name="T38" fmla="*/ 58 w 508"/>
                <a:gd name="T39" fmla="*/ 93 h 509"/>
                <a:gd name="T40" fmla="*/ 111 w 508"/>
                <a:gd name="T41" fmla="*/ 45 h 509"/>
                <a:gd name="T42" fmla="*/ 178 w 508"/>
                <a:gd name="T43" fmla="*/ 12 h 509"/>
                <a:gd name="T44" fmla="*/ 254 w 508"/>
                <a:gd name="T45" fmla="*/ 0 h 509"/>
                <a:gd name="T46" fmla="*/ 254 w 508"/>
                <a:gd name="T47" fmla="*/ 30 h 509"/>
                <a:gd name="T48" fmla="*/ 320 w 508"/>
                <a:gd name="T49" fmla="*/ 40 h 509"/>
                <a:gd name="T50" fmla="*/ 378 w 508"/>
                <a:gd name="T51" fmla="*/ 68 h 509"/>
                <a:gd name="T52" fmla="*/ 427 w 508"/>
                <a:gd name="T53" fmla="*/ 111 h 509"/>
                <a:gd name="T54" fmla="*/ 460 w 508"/>
                <a:gd name="T55" fmla="*/ 168 h 509"/>
                <a:gd name="T56" fmla="*/ 476 w 508"/>
                <a:gd name="T57" fmla="*/ 232 h 509"/>
                <a:gd name="T58" fmla="*/ 476 w 508"/>
                <a:gd name="T59" fmla="*/ 277 h 509"/>
                <a:gd name="T60" fmla="*/ 460 w 508"/>
                <a:gd name="T61" fmla="*/ 342 h 509"/>
                <a:gd name="T62" fmla="*/ 427 w 508"/>
                <a:gd name="T63" fmla="*/ 398 h 509"/>
                <a:gd name="T64" fmla="*/ 378 w 508"/>
                <a:gd name="T65" fmla="*/ 441 h 509"/>
                <a:gd name="T66" fmla="*/ 320 w 508"/>
                <a:gd name="T67" fmla="*/ 470 h 509"/>
                <a:gd name="T68" fmla="*/ 254 w 508"/>
                <a:gd name="T69" fmla="*/ 480 h 509"/>
                <a:gd name="T70" fmla="*/ 208 w 508"/>
                <a:gd name="T71" fmla="*/ 475 h 509"/>
                <a:gd name="T72" fmla="*/ 146 w 508"/>
                <a:gd name="T73" fmla="*/ 451 h 509"/>
                <a:gd name="T74" fmla="*/ 95 w 508"/>
                <a:gd name="T75" fmla="*/ 413 h 509"/>
                <a:gd name="T76" fmla="*/ 57 w 508"/>
                <a:gd name="T77" fmla="*/ 362 h 509"/>
                <a:gd name="T78" fmla="*/ 33 w 508"/>
                <a:gd name="T79" fmla="*/ 300 h 509"/>
                <a:gd name="T80" fmla="*/ 28 w 508"/>
                <a:gd name="T81" fmla="*/ 256 h 509"/>
                <a:gd name="T82" fmla="*/ 38 w 508"/>
                <a:gd name="T83" fmla="*/ 188 h 509"/>
                <a:gd name="T84" fmla="*/ 67 w 508"/>
                <a:gd name="T85" fmla="*/ 129 h 509"/>
                <a:gd name="T86" fmla="*/ 111 w 508"/>
                <a:gd name="T87" fmla="*/ 81 h 509"/>
                <a:gd name="T88" fmla="*/ 166 w 508"/>
                <a:gd name="T89" fmla="*/ 48 h 509"/>
                <a:gd name="T90" fmla="*/ 231 w 508"/>
                <a:gd name="T91" fmla="*/ 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8" h="509">
                  <a:moveTo>
                    <a:pt x="254" y="0"/>
                  </a:moveTo>
                  <a:lnTo>
                    <a:pt x="254" y="0"/>
                  </a:lnTo>
                  <a:lnTo>
                    <a:pt x="279" y="2"/>
                  </a:lnTo>
                  <a:lnTo>
                    <a:pt x="304" y="7"/>
                  </a:lnTo>
                  <a:lnTo>
                    <a:pt x="329" y="12"/>
                  </a:lnTo>
                  <a:lnTo>
                    <a:pt x="352" y="20"/>
                  </a:lnTo>
                  <a:lnTo>
                    <a:pt x="375" y="32"/>
                  </a:lnTo>
                  <a:lnTo>
                    <a:pt x="395" y="45"/>
                  </a:lnTo>
                  <a:lnTo>
                    <a:pt x="415" y="58"/>
                  </a:lnTo>
                  <a:lnTo>
                    <a:pt x="433" y="75"/>
                  </a:lnTo>
                  <a:lnTo>
                    <a:pt x="450" y="93"/>
                  </a:lnTo>
                  <a:lnTo>
                    <a:pt x="465" y="113"/>
                  </a:lnTo>
                  <a:lnTo>
                    <a:pt x="476" y="134"/>
                  </a:lnTo>
                  <a:lnTo>
                    <a:pt x="488" y="156"/>
                  </a:lnTo>
                  <a:lnTo>
                    <a:pt x="496" y="179"/>
                  </a:lnTo>
                  <a:lnTo>
                    <a:pt x="503" y="204"/>
                  </a:lnTo>
                  <a:lnTo>
                    <a:pt x="506" y="229"/>
                  </a:lnTo>
                  <a:lnTo>
                    <a:pt x="508" y="256"/>
                  </a:lnTo>
                  <a:lnTo>
                    <a:pt x="508" y="256"/>
                  </a:lnTo>
                  <a:lnTo>
                    <a:pt x="506" y="280"/>
                  </a:lnTo>
                  <a:lnTo>
                    <a:pt x="503" y="305"/>
                  </a:lnTo>
                  <a:lnTo>
                    <a:pt x="496" y="330"/>
                  </a:lnTo>
                  <a:lnTo>
                    <a:pt x="488" y="353"/>
                  </a:lnTo>
                  <a:lnTo>
                    <a:pt x="476" y="375"/>
                  </a:lnTo>
                  <a:lnTo>
                    <a:pt x="465" y="397"/>
                  </a:lnTo>
                  <a:lnTo>
                    <a:pt x="450" y="416"/>
                  </a:lnTo>
                  <a:lnTo>
                    <a:pt x="433" y="435"/>
                  </a:lnTo>
                  <a:lnTo>
                    <a:pt x="415" y="451"/>
                  </a:lnTo>
                  <a:lnTo>
                    <a:pt x="395" y="465"/>
                  </a:lnTo>
                  <a:lnTo>
                    <a:pt x="375" y="478"/>
                  </a:lnTo>
                  <a:lnTo>
                    <a:pt x="352" y="489"/>
                  </a:lnTo>
                  <a:lnTo>
                    <a:pt x="329" y="498"/>
                  </a:lnTo>
                  <a:lnTo>
                    <a:pt x="304" y="503"/>
                  </a:lnTo>
                  <a:lnTo>
                    <a:pt x="279" y="508"/>
                  </a:lnTo>
                  <a:lnTo>
                    <a:pt x="254" y="509"/>
                  </a:lnTo>
                  <a:lnTo>
                    <a:pt x="254" y="509"/>
                  </a:lnTo>
                  <a:lnTo>
                    <a:pt x="227" y="508"/>
                  </a:lnTo>
                  <a:lnTo>
                    <a:pt x="203" y="503"/>
                  </a:lnTo>
                  <a:lnTo>
                    <a:pt x="178" y="498"/>
                  </a:lnTo>
                  <a:lnTo>
                    <a:pt x="154" y="489"/>
                  </a:lnTo>
                  <a:lnTo>
                    <a:pt x="133" y="478"/>
                  </a:lnTo>
                  <a:lnTo>
                    <a:pt x="111" y="465"/>
                  </a:lnTo>
                  <a:lnTo>
                    <a:pt x="91" y="451"/>
                  </a:lnTo>
                  <a:lnTo>
                    <a:pt x="73" y="435"/>
                  </a:lnTo>
                  <a:lnTo>
                    <a:pt x="58" y="416"/>
                  </a:lnTo>
                  <a:lnTo>
                    <a:pt x="43" y="397"/>
                  </a:lnTo>
                  <a:lnTo>
                    <a:pt x="30" y="375"/>
                  </a:lnTo>
                  <a:lnTo>
                    <a:pt x="20" y="353"/>
                  </a:lnTo>
                  <a:lnTo>
                    <a:pt x="10" y="330"/>
                  </a:lnTo>
                  <a:lnTo>
                    <a:pt x="5" y="305"/>
                  </a:lnTo>
                  <a:lnTo>
                    <a:pt x="0" y="280"/>
                  </a:lnTo>
                  <a:lnTo>
                    <a:pt x="0" y="256"/>
                  </a:lnTo>
                  <a:lnTo>
                    <a:pt x="0" y="256"/>
                  </a:lnTo>
                  <a:lnTo>
                    <a:pt x="0" y="229"/>
                  </a:lnTo>
                  <a:lnTo>
                    <a:pt x="5" y="204"/>
                  </a:lnTo>
                  <a:lnTo>
                    <a:pt x="10" y="179"/>
                  </a:lnTo>
                  <a:lnTo>
                    <a:pt x="20" y="156"/>
                  </a:lnTo>
                  <a:lnTo>
                    <a:pt x="30" y="134"/>
                  </a:lnTo>
                  <a:lnTo>
                    <a:pt x="43" y="113"/>
                  </a:lnTo>
                  <a:lnTo>
                    <a:pt x="58" y="93"/>
                  </a:lnTo>
                  <a:lnTo>
                    <a:pt x="73" y="75"/>
                  </a:lnTo>
                  <a:lnTo>
                    <a:pt x="91" y="58"/>
                  </a:lnTo>
                  <a:lnTo>
                    <a:pt x="111" y="45"/>
                  </a:lnTo>
                  <a:lnTo>
                    <a:pt x="133" y="32"/>
                  </a:lnTo>
                  <a:lnTo>
                    <a:pt x="154" y="20"/>
                  </a:lnTo>
                  <a:lnTo>
                    <a:pt x="178" y="12"/>
                  </a:lnTo>
                  <a:lnTo>
                    <a:pt x="203" y="7"/>
                  </a:lnTo>
                  <a:lnTo>
                    <a:pt x="227" y="2"/>
                  </a:lnTo>
                  <a:lnTo>
                    <a:pt x="254" y="0"/>
                  </a:lnTo>
                  <a:lnTo>
                    <a:pt x="254" y="0"/>
                  </a:lnTo>
                  <a:close/>
                  <a:moveTo>
                    <a:pt x="254" y="30"/>
                  </a:moveTo>
                  <a:lnTo>
                    <a:pt x="254" y="30"/>
                  </a:lnTo>
                  <a:lnTo>
                    <a:pt x="276" y="32"/>
                  </a:lnTo>
                  <a:lnTo>
                    <a:pt x="299" y="35"/>
                  </a:lnTo>
                  <a:lnTo>
                    <a:pt x="320" y="40"/>
                  </a:lnTo>
                  <a:lnTo>
                    <a:pt x="340" y="48"/>
                  </a:lnTo>
                  <a:lnTo>
                    <a:pt x="360" y="58"/>
                  </a:lnTo>
                  <a:lnTo>
                    <a:pt x="378" y="68"/>
                  </a:lnTo>
                  <a:lnTo>
                    <a:pt x="397" y="81"/>
                  </a:lnTo>
                  <a:lnTo>
                    <a:pt x="412" y="96"/>
                  </a:lnTo>
                  <a:lnTo>
                    <a:pt x="427" y="111"/>
                  </a:lnTo>
                  <a:lnTo>
                    <a:pt x="440" y="129"/>
                  </a:lnTo>
                  <a:lnTo>
                    <a:pt x="451" y="148"/>
                  </a:lnTo>
                  <a:lnTo>
                    <a:pt x="460" y="168"/>
                  </a:lnTo>
                  <a:lnTo>
                    <a:pt x="468" y="188"/>
                  </a:lnTo>
                  <a:lnTo>
                    <a:pt x="473" y="209"/>
                  </a:lnTo>
                  <a:lnTo>
                    <a:pt x="476" y="232"/>
                  </a:lnTo>
                  <a:lnTo>
                    <a:pt x="478" y="256"/>
                  </a:lnTo>
                  <a:lnTo>
                    <a:pt x="478" y="256"/>
                  </a:lnTo>
                  <a:lnTo>
                    <a:pt x="476" y="277"/>
                  </a:lnTo>
                  <a:lnTo>
                    <a:pt x="473" y="300"/>
                  </a:lnTo>
                  <a:lnTo>
                    <a:pt x="468" y="322"/>
                  </a:lnTo>
                  <a:lnTo>
                    <a:pt x="460" y="342"/>
                  </a:lnTo>
                  <a:lnTo>
                    <a:pt x="451" y="362"/>
                  </a:lnTo>
                  <a:lnTo>
                    <a:pt x="440" y="380"/>
                  </a:lnTo>
                  <a:lnTo>
                    <a:pt x="427" y="398"/>
                  </a:lnTo>
                  <a:lnTo>
                    <a:pt x="412" y="413"/>
                  </a:lnTo>
                  <a:lnTo>
                    <a:pt x="397" y="428"/>
                  </a:lnTo>
                  <a:lnTo>
                    <a:pt x="378" y="441"/>
                  </a:lnTo>
                  <a:lnTo>
                    <a:pt x="360" y="451"/>
                  </a:lnTo>
                  <a:lnTo>
                    <a:pt x="340" y="461"/>
                  </a:lnTo>
                  <a:lnTo>
                    <a:pt x="320" y="470"/>
                  </a:lnTo>
                  <a:lnTo>
                    <a:pt x="299" y="475"/>
                  </a:lnTo>
                  <a:lnTo>
                    <a:pt x="276" y="478"/>
                  </a:lnTo>
                  <a:lnTo>
                    <a:pt x="254" y="480"/>
                  </a:lnTo>
                  <a:lnTo>
                    <a:pt x="254" y="480"/>
                  </a:lnTo>
                  <a:lnTo>
                    <a:pt x="231" y="478"/>
                  </a:lnTo>
                  <a:lnTo>
                    <a:pt x="208" y="475"/>
                  </a:lnTo>
                  <a:lnTo>
                    <a:pt x="186" y="470"/>
                  </a:lnTo>
                  <a:lnTo>
                    <a:pt x="166" y="461"/>
                  </a:lnTo>
                  <a:lnTo>
                    <a:pt x="146" y="451"/>
                  </a:lnTo>
                  <a:lnTo>
                    <a:pt x="128" y="441"/>
                  </a:lnTo>
                  <a:lnTo>
                    <a:pt x="111" y="428"/>
                  </a:lnTo>
                  <a:lnTo>
                    <a:pt x="95" y="413"/>
                  </a:lnTo>
                  <a:lnTo>
                    <a:pt x="80" y="398"/>
                  </a:lnTo>
                  <a:lnTo>
                    <a:pt x="67" y="380"/>
                  </a:lnTo>
                  <a:lnTo>
                    <a:pt x="57" y="362"/>
                  </a:lnTo>
                  <a:lnTo>
                    <a:pt x="47" y="342"/>
                  </a:lnTo>
                  <a:lnTo>
                    <a:pt x="38" y="322"/>
                  </a:lnTo>
                  <a:lnTo>
                    <a:pt x="33" y="300"/>
                  </a:lnTo>
                  <a:lnTo>
                    <a:pt x="30" y="277"/>
                  </a:lnTo>
                  <a:lnTo>
                    <a:pt x="28" y="256"/>
                  </a:lnTo>
                  <a:lnTo>
                    <a:pt x="28" y="256"/>
                  </a:lnTo>
                  <a:lnTo>
                    <a:pt x="30" y="232"/>
                  </a:lnTo>
                  <a:lnTo>
                    <a:pt x="33" y="209"/>
                  </a:lnTo>
                  <a:lnTo>
                    <a:pt x="38" y="188"/>
                  </a:lnTo>
                  <a:lnTo>
                    <a:pt x="47" y="168"/>
                  </a:lnTo>
                  <a:lnTo>
                    <a:pt x="57" y="148"/>
                  </a:lnTo>
                  <a:lnTo>
                    <a:pt x="67" y="129"/>
                  </a:lnTo>
                  <a:lnTo>
                    <a:pt x="80" y="111"/>
                  </a:lnTo>
                  <a:lnTo>
                    <a:pt x="95" y="96"/>
                  </a:lnTo>
                  <a:lnTo>
                    <a:pt x="111" y="81"/>
                  </a:lnTo>
                  <a:lnTo>
                    <a:pt x="128" y="68"/>
                  </a:lnTo>
                  <a:lnTo>
                    <a:pt x="146" y="58"/>
                  </a:lnTo>
                  <a:lnTo>
                    <a:pt x="166" y="48"/>
                  </a:lnTo>
                  <a:lnTo>
                    <a:pt x="186" y="40"/>
                  </a:lnTo>
                  <a:lnTo>
                    <a:pt x="208" y="35"/>
                  </a:lnTo>
                  <a:lnTo>
                    <a:pt x="231" y="32"/>
                  </a:lnTo>
                  <a:lnTo>
                    <a:pt x="254" y="30"/>
                  </a:lnTo>
                  <a:lnTo>
                    <a:pt x="254" y="30"/>
                  </a:ln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sp>
          <p:nvSpPr>
            <p:cNvPr id="25" name="Freeform 52"/>
            <p:cNvSpPr>
              <a:spLocks noEditPoints="1"/>
            </p:cNvSpPr>
            <p:nvPr/>
          </p:nvSpPr>
          <p:spPr bwMode="auto">
            <a:xfrm>
              <a:off x="682626" y="4421188"/>
              <a:ext cx="612775" cy="614363"/>
            </a:xfrm>
            <a:custGeom>
              <a:avLst/>
              <a:gdLst>
                <a:gd name="T0" fmla="*/ 222 w 386"/>
                <a:gd name="T1" fmla="*/ 2 h 387"/>
                <a:gd name="T2" fmla="*/ 277 w 386"/>
                <a:gd name="T3" fmla="*/ 19 h 387"/>
                <a:gd name="T4" fmla="*/ 294 w 386"/>
                <a:gd name="T5" fmla="*/ 32 h 387"/>
                <a:gd name="T6" fmla="*/ 231 w 386"/>
                <a:gd name="T7" fmla="*/ 50 h 387"/>
                <a:gd name="T8" fmla="*/ 204 w 386"/>
                <a:gd name="T9" fmla="*/ 57 h 387"/>
                <a:gd name="T10" fmla="*/ 156 w 386"/>
                <a:gd name="T11" fmla="*/ 63 h 387"/>
                <a:gd name="T12" fmla="*/ 113 w 386"/>
                <a:gd name="T13" fmla="*/ 87 h 387"/>
                <a:gd name="T14" fmla="*/ 81 w 386"/>
                <a:gd name="T15" fmla="*/ 128 h 387"/>
                <a:gd name="T16" fmla="*/ 70 w 386"/>
                <a:gd name="T17" fmla="*/ 170 h 387"/>
                <a:gd name="T18" fmla="*/ 136 w 386"/>
                <a:gd name="T19" fmla="*/ 113 h 387"/>
                <a:gd name="T20" fmla="*/ 121 w 386"/>
                <a:gd name="T21" fmla="*/ 141 h 387"/>
                <a:gd name="T22" fmla="*/ 68 w 386"/>
                <a:gd name="T23" fmla="*/ 211 h 387"/>
                <a:gd name="T24" fmla="*/ 41 w 386"/>
                <a:gd name="T25" fmla="*/ 276 h 387"/>
                <a:gd name="T26" fmla="*/ 45 w 386"/>
                <a:gd name="T27" fmla="*/ 316 h 387"/>
                <a:gd name="T28" fmla="*/ 18 w 386"/>
                <a:gd name="T29" fmla="*/ 274 h 387"/>
                <a:gd name="T30" fmla="*/ 2 w 386"/>
                <a:gd name="T31" fmla="*/ 211 h 387"/>
                <a:gd name="T32" fmla="*/ 5 w 386"/>
                <a:gd name="T33" fmla="*/ 155 h 387"/>
                <a:gd name="T34" fmla="*/ 33 w 386"/>
                <a:gd name="T35" fmla="*/ 85 h 387"/>
                <a:gd name="T36" fmla="*/ 86 w 386"/>
                <a:gd name="T37" fmla="*/ 34 h 387"/>
                <a:gd name="T38" fmla="*/ 154 w 386"/>
                <a:gd name="T39" fmla="*/ 4 h 387"/>
                <a:gd name="T40" fmla="*/ 332 w 386"/>
                <a:gd name="T41" fmla="*/ 59 h 387"/>
                <a:gd name="T42" fmla="*/ 363 w 386"/>
                <a:gd name="T43" fmla="*/ 103 h 387"/>
                <a:gd name="T44" fmla="*/ 385 w 386"/>
                <a:gd name="T45" fmla="*/ 175 h 387"/>
                <a:gd name="T46" fmla="*/ 383 w 386"/>
                <a:gd name="T47" fmla="*/ 233 h 387"/>
                <a:gd name="T48" fmla="*/ 353 w 386"/>
                <a:gd name="T49" fmla="*/ 302 h 387"/>
                <a:gd name="T50" fmla="*/ 302 w 386"/>
                <a:gd name="T51" fmla="*/ 354 h 387"/>
                <a:gd name="T52" fmla="*/ 232 w 386"/>
                <a:gd name="T53" fmla="*/ 384 h 387"/>
                <a:gd name="T54" fmla="*/ 176 w 386"/>
                <a:gd name="T55" fmla="*/ 385 h 387"/>
                <a:gd name="T56" fmla="*/ 109 w 386"/>
                <a:gd name="T57" fmla="*/ 367 h 387"/>
                <a:gd name="T58" fmla="*/ 66 w 386"/>
                <a:gd name="T59" fmla="*/ 339 h 387"/>
                <a:gd name="T60" fmla="*/ 104 w 386"/>
                <a:gd name="T61" fmla="*/ 342 h 387"/>
                <a:gd name="T62" fmla="*/ 141 w 386"/>
                <a:gd name="T63" fmla="*/ 326 h 387"/>
                <a:gd name="T64" fmla="*/ 111 w 386"/>
                <a:gd name="T65" fmla="*/ 332 h 387"/>
                <a:gd name="T66" fmla="*/ 81 w 386"/>
                <a:gd name="T67" fmla="*/ 324 h 387"/>
                <a:gd name="T68" fmla="*/ 68 w 386"/>
                <a:gd name="T69" fmla="*/ 299 h 387"/>
                <a:gd name="T70" fmla="*/ 78 w 386"/>
                <a:gd name="T71" fmla="*/ 263 h 387"/>
                <a:gd name="T72" fmla="*/ 104 w 386"/>
                <a:gd name="T73" fmla="*/ 279 h 387"/>
                <a:gd name="T74" fmla="*/ 166 w 386"/>
                <a:gd name="T75" fmla="*/ 317 h 387"/>
                <a:gd name="T76" fmla="*/ 222 w 386"/>
                <a:gd name="T77" fmla="*/ 321 h 387"/>
                <a:gd name="T78" fmla="*/ 279 w 386"/>
                <a:gd name="T79" fmla="*/ 301 h 387"/>
                <a:gd name="T80" fmla="*/ 315 w 386"/>
                <a:gd name="T81" fmla="*/ 273 h 387"/>
                <a:gd name="T82" fmla="*/ 327 w 386"/>
                <a:gd name="T83" fmla="*/ 241 h 387"/>
                <a:gd name="T84" fmla="*/ 235 w 386"/>
                <a:gd name="T85" fmla="*/ 253 h 387"/>
                <a:gd name="T86" fmla="*/ 204 w 386"/>
                <a:gd name="T87" fmla="*/ 261 h 387"/>
                <a:gd name="T88" fmla="*/ 172 w 386"/>
                <a:gd name="T89" fmla="*/ 253 h 387"/>
                <a:gd name="T90" fmla="*/ 151 w 386"/>
                <a:gd name="T91" fmla="*/ 228 h 387"/>
                <a:gd name="T92" fmla="*/ 337 w 386"/>
                <a:gd name="T93" fmla="*/ 213 h 387"/>
                <a:gd name="T94" fmla="*/ 315 w 386"/>
                <a:gd name="T95" fmla="*/ 120 h 387"/>
                <a:gd name="T96" fmla="*/ 257 w 386"/>
                <a:gd name="T97" fmla="*/ 68 h 387"/>
                <a:gd name="T98" fmla="*/ 295 w 386"/>
                <a:gd name="T99" fmla="*/ 52 h 387"/>
                <a:gd name="T100" fmla="*/ 322 w 386"/>
                <a:gd name="T101" fmla="*/ 65 h 387"/>
                <a:gd name="T102" fmla="*/ 333 w 386"/>
                <a:gd name="T103" fmla="*/ 92 h 387"/>
                <a:gd name="T104" fmla="*/ 335 w 386"/>
                <a:gd name="T105" fmla="*/ 77 h 387"/>
                <a:gd name="T106" fmla="*/ 254 w 386"/>
                <a:gd name="T107" fmla="*/ 168 h 387"/>
                <a:gd name="T108" fmla="*/ 242 w 386"/>
                <a:gd name="T109" fmla="*/ 140 h 387"/>
                <a:gd name="T110" fmla="*/ 212 w 386"/>
                <a:gd name="T111" fmla="*/ 118 h 387"/>
                <a:gd name="T112" fmla="*/ 184 w 386"/>
                <a:gd name="T113" fmla="*/ 122 h 387"/>
                <a:gd name="T114" fmla="*/ 153 w 386"/>
                <a:gd name="T115" fmla="*/ 148 h 387"/>
                <a:gd name="T116" fmla="*/ 254 w 386"/>
                <a:gd name="T117" fmla="*/ 16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87">
                  <a:moveTo>
                    <a:pt x="194" y="0"/>
                  </a:moveTo>
                  <a:lnTo>
                    <a:pt x="194" y="0"/>
                  </a:lnTo>
                  <a:lnTo>
                    <a:pt x="209" y="0"/>
                  </a:lnTo>
                  <a:lnTo>
                    <a:pt x="222" y="2"/>
                  </a:lnTo>
                  <a:lnTo>
                    <a:pt x="237" y="5"/>
                  </a:lnTo>
                  <a:lnTo>
                    <a:pt x="250" y="9"/>
                  </a:lnTo>
                  <a:lnTo>
                    <a:pt x="264" y="14"/>
                  </a:lnTo>
                  <a:lnTo>
                    <a:pt x="277" y="19"/>
                  </a:lnTo>
                  <a:lnTo>
                    <a:pt x="289" y="25"/>
                  </a:lnTo>
                  <a:lnTo>
                    <a:pt x="300" y="34"/>
                  </a:lnTo>
                  <a:lnTo>
                    <a:pt x="300" y="34"/>
                  </a:lnTo>
                  <a:lnTo>
                    <a:pt x="294" y="32"/>
                  </a:lnTo>
                  <a:lnTo>
                    <a:pt x="285" y="32"/>
                  </a:lnTo>
                  <a:lnTo>
                    <a:pt x="267" y="35"/>
                  </a:lnTo>
                  <a:lnTo>
                    <a:pt x="249" y="40"/>
                  </a:lnTo>
                  <a:lnTo>
                    <a:pt x="231" y="50"/>
                  </a:lnTo>
                  <a:lnTo>
                    <a:pt x="231" y="50"/>
                  </a:lnTo>
                  <a:lnTo>
                    <a:pt x="217" y="57"/>
                  </a:lnTo>
                  <a:lnTo>
                    <a:pt x="217" y="57"/>
                  </a:lnTo>
                  <a:lnTo>
                    <a:pt x="204" y="57"/>
                  </a:lnTo>
                  <a:lnTo>
                    <a:pt x="192" y="57"/>
                  </a:lnTo>
                  <a:lnTo>
                    <a:pt x="181" y="59"/>
                  </a:lnTo>
                  <a:lnTo>
                    <a:pt x="167" y="60"/>
                  </a:lnTo>
                  <a:lnTo>
                    <a:pt x="156" y="63"/>
                  </a:lnTo>
                  <a:lnTo>
                    <a:pt x="144" y="68"/>
                  </a:lnTo>
                  <a:lnTo>
                    <a:pt x="133" y="73"/>
                  </a:lnTo>
                  <a:lnTo>
                    <a:pt x="123" y="80"/>
                  </a:lnTo>
                  <a:lnTo>
                    <a:pt x="113" y="87"/>
                  </a:lnTo>
                  <a:lnTo>
                    <a:pt x="104" y="97"/>
                  </a:lnTo>
                  <a:lnTo>
                    <a:pt x="96" y="105"/>
                  </a:lnTo>
                  <a:lnTo>
                    <a:pt x="88" y="117"/>
                  </a:lnTo>
                  <a:lnTo>
                    <a:pt x="81" y="128"/>
                  </a:lnTo>
                  <a:lnTo>
                    <a:pt x="76" y="141"/>
                  </a:lnTo>
                  <a:lnTo>
                    <a:pt x="71" y="155"/>
                  </a:lnTo>
                  <a:lnTo>
                    <a:pt x="70" y="170"/>
                  </a:lnTo>
                  <a:lnTo>
                    <a:pt x="70" y="170"/>
                  </a:lnTo>
                  <a:lnTo>
                    <a:pt x="80" y="158"/>
                  </a:lnTo>
                  <a:lnTo>
                    <a:pt x="90" y="148"/>
                  </a:lnTo>
                  <a:lnTo>
                    <a:pt x="113" y="130"/>
                  </a:lnTo>
                  <a:lnTo>
                    <a:pt x="136" y="113"/>
                  </a:lnTo>
                  <a:lnTo>
                    <a:pt x="161" y="100"/>
                  </a:lnTo>
                  <a:lnTo>
                    <a:pt x="161" y="100"/>
                  </a:lnTo>
                  <a:lnTo>
                    <a:pt x="141" y="120"/>
                  </a:lnTo>
                  <a:lnTo>
                    <a:pt x="121" y="141"/>
                  </a:lnTo>
                  <a:lnTo>
                    <a:pt x="103" y="163"/>
                  </a:lnTo>
                  <a:lnTo>
                    <a:pt x="85" y="186"/>
                  </a:lnTo>
                  <a:lnTo>
                    <a:pt x="85" y="186"/>
                  </a:lnTo>
                  <a:lnTo>
                    <a:pt x="68" y="211"/>
                  </a:lnTo>
                  <a:lnTo>
                    <a:pt x="55" y="234"/>
                  </a:lnTo>
                  <a:lnTo>
                    <a:pt x="48" y="248"/>
                  </a:lnTo>
                  <a:lnTo>
                    <a:pt x="43" y="261"/>
                  </a:lnTo>
                  <a:lnTo>
                    <a:pt x="41" y="276"/>
                  </a:lnTo>
                  <a:lnTo>
                    <a:pt x="40" y="291"/>
                  </a:lnTo>
                  <a:lnTo>
                    <a:pt x="40" y="291"/>
                  </a:lnTo>
                  <a:lnTo>
                    <a:pt x="40" y="304"/>
                  </a:lnTo>
                  <a:lnTo>
                    <a:pt x="45" y="316"/>
                  </a:lnTo>
                  <a:lnTo>
                    <a:pt x="45" y="316"/>
                  </a:lnTo>
                  <a:lnTo>
                    <a:pt x="35" y="302"/>
                  </a:lnTo>
                  <a:lnTo>
                    <a:pt x="26" y="289"/>
                  </a:lnTo>
                  <a:lnTo>
                    <a:pt x="18" y="274"/>
                  </a:lnTo>
                  <a:lnTo>
                    <a:pt x="12" y="259"/>
                  </a:lnTo>
                  <a:lnTo>
                    <a:pt x="7" y="244"/>
                  </a:lnTo>
                  <a:lnTo>
                    <a:pt x="3" y="228"/>
                  </a:lnTo>
                  <a:lnTo>
                    <a:pt x="2" y="211"/>
                  </a:lnTo>
                  <a:lnTo>
                    <a:pt x="0" y="195"/>
                  </a:lnTo>
                  <a:lnTo>
                    <a:pt x="0" y="195"/>
                  </a:lnTo>
                  <a:lnTo>
                    <a:pt x="2" y="175"/>
                  </a:lnTo>
                  <a:lnTo>
                    <a:pt x="5" y="155"/>
                  </a:lnTo>
                  <a:lnTo>
                    <a:pt x="8" y="136"/>
                  </a:lnTo>
                  <a:lnTo>
                    <a:pt x="15" y="118"/>
                  </a:lnTo>
                  <a:lnTo>
                    <a:pt x="23" y="102"/>
                  </a:lnTo>
                  <a:lnTo>
                    <a:pt x="33" y="85"/>
                  </a:lnTo>
                  <a:lnTo>
                    <a:pt x="45" y="70"/>
                  </a:lnTo>
                  <a:lnTo>
                    <a:pt x="56" y="57"/>
                  </a:lnTo>
                  <a:lnTo>
                    <a:pt x="71" y="45"/>
                  </a:lnTo>
                  <a:lnTo>
                    <a:pt x="86" y="34"/>
                  </a:lnTo>
                  <a:lnTo>
                    <a:pt x="101" y="24"/>
                  </a:lnTo>
                  <a:lnTo>
                    <a:pt x="118" y="15"/>
                  </a:lnTo>
                  <a:lnTo>
                    <a:pt x="136" y="9"/>
                  </a:lnTo>
                  <a:lnTo>
                    <a:pt x="154" y="4"/>
                  </a:lnTo>
                  <a:lnTo>
                    <a:pt x="174" y="2"/>
                  </a:lnTo>
                  <a:lnTo>
                    <a:pt x="194" y="0"/>
                  </a:lnTo>
                  <a:lnTo>
                    <a:pt x="194" y="0"/>
                  </a:lnTo>
                  <a:close/>
                  <a:moveTo>
                    <a:pt x="332" y="59"/>
                  </a:moveTo>
                  <a:lnTo>
                    <a:pt x="332" y="59"/>
                  </a:lnTo>
                  <a:lnTo>
                    <a:pt x="343" y="72"/>
                  </a:lnTo>
                  <a:lnTo>
                    <a:pt x="355" y="87"/>
                  </a:lnTo>
                  <a:lnTo>
                    <a:pt x="363" y="103"/>
                  </a:lnTo>
                  <a:lnTo>
                    <a:pt x="372" y="120"/>
                  </a:lnTo>
                  <a:lnTo>
                    <a:pt x="378" y="136"/>
                  </a:lnTo>
                  <a:lnTo>
                    <a:pt x="383" y="155"/>
                  </a:lnTo>
                  <a:lnTo>
                    <a:pt x="385" y="175"/>
                  </a:lnTo>
                  <a:lnTo>
                    <a:pt x="386" y="195"/>
                  </a:lnTo>
                  <a:lnTo>
                    <a:pt x="386" y="195"/>
                  </a:lnTo>
                  <a:lnTo>
                    <a:pt x="385" y="213"/>
                  </a:lnTo>
                  <a:lnTo>
                    <a:pt x="383" y="233"/>
                  </a:lnTo>
                  <a:lnTo>
                    <a:pt x="378" y="251"/>
                  </a:lnTo>
                  <a:lnTo>
                    <a:pt x="372" y="269"/>
                  </a:lnTo>
                  <a:lnTo>
                    <a:pt x="363" y="286"/>
                  </a:lnTo>
                  <a:lnTo>
                    <a:pt x="353" y="302"/>
                  </a:lnTo>
                  <a:lnTo>
                    <a:pt x="342" y="317"/>
                  </a:lnTo>
                  <a:lnTo>
                    <a:pt x="330" y="331"/>
                  </a:lnTo>
                  <a:lnTo>
                    <a:pt x="317" y="342"/>
                  </a:lnTo>
                  <a:lnTo>
                    <a:pt x="302" y="354"/>
                  </a:lnTo>
                  <a:lnTo>
                    <a:pt x="285" y="364"/>
                  </a:lnTo>
                  <a:lnTo>
                    <a:pt x="269" y="372"/>
                  </a:lnTo>
                  <a:lnTo>
                    <a:pt x="250" y="379"/>
                  </a:lnTo>
                  <a:lnTo>
                    <a:pt x="232" y="384"/>
                  </a:lnTo>
                  <a:lnTo>
                    <a:pt x="214" y="385"/>
                  </a:lnTo>
                  <a:lnTo>
                    <a:pt x="194" y="387"/>
                  </a:lnTo>
                  <a:lnTo>
                    <a:pt x="194" y="387"/>
                  </a:lnTo>
                  <a:lnTo>
                    <a:pt x="176" y="385"/>
                  </a:lnTo>
                  <a:lnTo>
                    <a:pt x="158" y="384"/>
                  </a:lnTo>
                  <a:lnTo>
                    <a:pt x="141" y="380"/>
                  </a:lnTo>
                  <a:lnTo>
                    <a:pt x="124" y="374"/>
                  </a:lnTo>
                  <a:lnTo>
                    <a:pt x="109" y="367"/>
                  </a:lnTo>
                  <a:lnTo>
                    <a:pt x="94" y="359"/>
                  </a:lnTo>
                  <a:lnTo>
                    <a:pt x="80" y="350"/>
                  </a:lnTo>
                  <a:lnTo>
                    <a:pt x="66" y="339"/>
                  </a:lnTo>
                  <a:lnTo>
                    <a:pt x="66" y="339"/>
                  </a:lnTo>
                  <a:lnTo>
                    <a:pt x="75" y="342"/>
                  </a:lnTo>
                  <a:lnTo>
                    <a:pt x="85" y="344"/>
                  </a:lnTo>
                  <a:lnTo>
                    <a:pt x="94" y="344"/>
                  </a:lnTo>
                  <a:lnTo>
                    <a:pt x="104" y="342"/>
                  </a:lnTo>
                  <a:lnTo>
                    <a:pt x="114" y="341"/>
                  </a:lnTo>
                  <a:lnTo>
                    <a:pt x="124" y="337"/>
                  </a:lnTo>
                  <a:lnTo>
                    <a:pt x="133" y="332"/>
                  </a:lnTo>
                  <a:lnTo>
                    <a:pt x="141" y="326"/>
                  </a:lnTo>
                  <a:lnTo>
                    <a:pt x="141" y="326"/>
                  </a:lnTo>
                  <a:lnTo>
                    <a:pt x="131" y="329"/>
                  </a:lnTo>
                  <a:lnTo>
                    <a:pt x="121" y="331"/>
                  </a:lnTo>
                  <a:lnTo>
                    <a:pt x="111" y="332"/>
                  </a:lnTo>
                  <a:lnTo>
                    <a:pt x="103" y="332"/>
                  </a:lnTo>
                  <a:lnTo>
                    <a:pt x="94" y="331"/>
                  </a:lnTo>
                  <a:lnTo>
                    <a:pt x="88" y="327"/>
                  </a:lnTo>
                  <a:lnTo>
                    <a:pt x="81" y="324"/>
                  </a:lnTo>
                  <a:lnTo>
                    <a:pt x="76" y="319"/>
                  </a:lnTo>
                  <a:lnTo>
                    <a:pt x="73" y="314"/>
                  </a:lnTo>
                  <a:lnTo>
                    <a:pt x="70" y="307"/>
                  </a:lnTo>
                  <a:lnTo>
                    <a:pt x="68" y="299"/>
                  </a:lnTo>
                  <a:lnTo>
                    <a:pt x="68" y="292"/>
                  </a:lnTo>
                  <a:lnTo>
                    <a:pt x="70" y="282"/>
                  </a:lnTo>
                  <a:lnTo>
                    <a:pt x="73" y="273"/>
                  </a:lnTo>
                  <a:lnTo>
                    <a:pt x="78" y="263"/>
                  </a:lnTo>
                  <a:lnTo>
                    <a:pt x="85" y="251"/>
                  </a:lnTo>
                  <a:lnTo>
                    <a:pt x="85" y="251"/>
                  </a:lnTo>
                  <a:lnTo>
                    <a:pt x="94" y="266"/>
                  </a:lnTo>
                  <a:lnTo>
                    <a:pt x="104" y="279"/>
                  </a:lnTo>
                  <a:lnTo>
                    <a:pt x="118" y="291"/>
                  </a:lnTo>
                  <a:lnTo>
                    <a:pt x="133" y="302"/>
                  </a:lnTo>
                  <a:lnTo>
                    <a:pt x="149" y="311"/>
                  </a:lnTo>
                  <a:lnTo>
                    <a:pt x="166" y="317"/>
                  </a:lnTo>
                  <a:lnTo>
                    <a:pt x="186" y="321"/>
                  </a:lnTo>
                  <a:lnTo>
                    <a:pt x="206" y="322"/>
                  </a:lnTo>
                  <a:lnTo>
                    <a:pt x="206" y="322"/>
                  </a:lnTo>
                  <a:lnTo>
                    <a:pt x="222" y="321"/>
                  </a:lnTo>
                  <a:lnTo>
                    <a:pt x="237" y="317"/>
                  </a:lnTo>
                  <a:lnTo>
                    <a:pt x="252" y="314"/>
                  </a:lnTo>
                  <a:lnTo>
                    <a:pt x="265" y="309"/>
                  </a:lnTo>
                  <a:lnTo>
                    <a:pt x="279" y="301"/>
                  </a:lnTo>
                  <a:lnTo>
                    <a:pt x="292" y="292"/>
                  </a:lnTo>
                  <a:lnTo>
                    <a:pt x="304" y="284"/>
                  </a:lnTo>
                  <a:lnTo>
                    <a:pt x="315" y="273"/>
                  </a:lnTo>
                  <a:lnTo>
                    <a:pt x="315" y="273"/>
                  </a:lnTo>
                  <a:lnTo>
                    <a:pt x="320" y="266"/>
                  </a:lnTo>
                  <a:lnTo>
                    <a:pt x="325" y="258"/>
                  </a:lnTo>
                  <a:lnTo>
                    <a:pt x="333" y="241"/>
                  </a:lnTo>
                  <a:lnTo>
                    <a:pt x="327" y="241"/>
                  </a:lnTo>
                  <a:lnTo>
                    <a:pt x="249" y="241"/>
                  </a:lnTo>
                  <a:lnTo>
                    <a:pt x="249" y="241"/>
                  </a:lnTo>
                  <a:lnTo>
                    <a:pt x="244" y="248"/>
                  </a:lnTo>
                  <a:lnTo>
                    <a:pt x="235" y="253"/>
                  </a:lnTo>
                  <a:lnTo>
                    <a:pt x="229" y="256"/>
                  </a:lnTo>
                  <a:lnTo>
                    <a:pt x="221" y="259"/>
                  </a:lnTo>
                  <a:lnTo>
                    <a:pt x="212" y="261"/>
                  </a:lnTo>
                  <a:lnTo>
                    <a:pt x="204" y="261"/>
                  </a:lnTo>
                  <a:lnTo>
                    <a:pt x="196" y="261"/>
                  </a:lnTo>
                  <a:lnTo>
                    <a:pt x="187" y="259"/>
                  </a:lnTo>
                  <a:lnTo>
                    <a:pt x="181" y="256"/>
                  </a:lnTo>
                  <a:lnTo>
                    <a:pt x="172" y="253"/>
                  </a:lnTo>
                  <a:lnTo>
                    <a:pt x="166" y="248"/>
                  </a:lnTo>
                  <a:lnTo>
                    <a:pt x="161" y="241"/>
                  </a:lnTo>
                  <a:lnTo>
                    <a:pt x="154" y="236"/>
                  </a:lnTo>
                  <a:lnTo>
                    <a:pt x="151" y="228"/>
                  </a:lnTo>
                  <a:lnTo>
                    <a:pt x="148" y="221"/>
                  </a:lnTo>
                  <a:lnTo>
                    <a:pt x="146" y="213"/>
                  </a:lnTo>
                  <a:lnTo>
                    <a:pt x="337" y="213"/>
                  </a:lnTo>
                  <a:lnTo>
                    <a:pt x="337" y="213"/>
                  </a:lnTo>
                  <a:lnTo>
                    <a:pt x="335" y="185"/>
                  </a:lnTo>
                  <a:lnTo>
                    <a:pt x="332" y="161"/>
                  </a:lnTo>
                  <a:lnTo>
                    <a:pt x="325" y="140"/>
                  </a:lnTo>
                  <a:lnTo>
                    <a:pt x="315" y="120"/>
                  </a:lnTo>
                  <a:lnTo>
                    <a:pt x="304" y="103"/>
                  </a:lnTo>
                  <a:lnTo>
                    <a:pt x="289" y="88"/>
                  </a:lnTo>
                  <a:lnTo>
                    <a:pt x="274" y="78"/>
                  </a:lnTo>
                  <a:lnTo>
                    <a:pt x="257" y="68"/>
                  </a:lnTo>
                  <a:lnTo>
                    <a:pt x="257" y="68"/>
                  </a:lnTo>
                  <a:lnTo>
                    <a:pt x="270" y="60"/>
                  </a:lnTo>
                  <a:lnTo>
                    <a:pt x="282" y="54"/>
                  </a:lnTo>
                  <a:lnTo>
                    <a:pt x="295" y="52"/>
                  </a:lnTo>
                  <a:lnTo>
                    <a:pt x="307" y="55"/>
                  </a:lnTo>
                  <a:lnTo>
                    <a:pt x="312" y="57"/>
                  </a:lnTo>
                  <a:lnTo>
                    <a:pt x="317" y="62"/>
                  </a:lnTo>
                  <a:lnTo>
                    <a:pt x="322" y="65"/>
                  </a:lnTo>
                  <a:lnTo>
                    <a:pt x="325" y="70"/>
                  </a:lnTo>
                  <a:lnTo>
                    <a:pt x="328" y="77"/>
                  </a:lnTo>
                  <a:lnTo>
                    <a:pt x="332" y="85"/>
                  </a:lnTo>
                  <a:lnTo>
                    <a:pt x="333" y="92"/>
                  </a:lnTo>
                  <a:lnTo>
                    <a:pt x="333" y="102"/>
                  </a:lnTo>
                  <a:lnTo>
                    <a:pt x="333" y="102"/>
                  </a:lnTo>
                  <a:lnTo>
                    <a:pt x="335" y="88"/>
                  </a:lnTo>
                  <a:lnTo>
                    <a:pt x="335" y="77"/>
                  </a:lnTo>
                  <a:lnTo>
                    <a:pt x="333" y="67"/>
                  </a:lnTo>
                  <a:lnTo>
                    <a:pt x="332" y="59"/>
                  </a:lnTo>
                  <a:lnTo>
                    <a:pt x="332" y="59"/>
                  </a:lnTo>
                  <a:close/>
                  <a:moveTo>
                    <a:pt x="254" y="168"/>
                  </a:moveTo>
                  <a:lnTo>
                    <a:pt x="254" y="168"/>
                  </a:lnTo>
                  <a:lnTo>
                    <a:pt x="252" y="158"/>
                  </a:lnTo>
                  <a:lnTo>
                    <a:pt x="249" y="148"/>
                  </a:lnTo>
                  <a:lnTo>
                    <a:pt x="242" y="140"/>
                  </a:lnTo>
                  <a:lnTo>
                    <a:pt x="235" y="133"/>
                  </a:lnTo>
                  <a:lnTo>
                    <a:pt x="229" y="127"/>
                  </a:lnTo>
                  <a:lnTo>
                    <a:pt x="221" y="122"/>
                  </a:lnTo>
                  <a:lnTo>
                    <a:pt x="212" y="118"/>
                  </a:lnTo>
                  <a:lnTo>
                    <a:pt x="202" y="118"/>
                  </a:lnTo>
                  <a:lnTo>
                    <a:pt x="202" y="118"/>
                  </a:lnTo>
                  <a:lnTo>
                    <a:pt x="194" y="118"/>
                  </a:lnTo>
                  <a:lnTo>
                    <a:pt x="184" y="122"/>
                  </a:lnTo>
                  <a:lnTo>
                    <a:pt x="174" y="127"/>
                  </a:lnTo>
                  <a:lnTo>
                    <a:pt x="166" y="133"/>
                  </a:lnTo>
                  <a:lnTo>
                    <a:pt x="159" y="140"/>
                  </a:lnTo>
                  <a:lnTo>
                    <a:pt x="153" y="148"/>
                  </a:lnTo>
                  <a:lnTo>
                    <a:pt x="149" y="158"/>
                  </a:lnTo>
                  <a:lnTo>
                    <a:pt x="146" y="168"/>
                  </a:lnTo>
                  <a:lnTo>
                    <a:pt x="254" y="168"/>
                  </a:lnTo>
                  <a:lnTo>
                    <a:pt x="254" y="168"/>
                  </a:ln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grpSp>
      <p:grpSp>
        <p:nvGrpSpPr>
          <p:cNvPr id="26" name="组合 55"/>
          <p:cNvGrpSpPr>
            <a:grpSpLocks/>
          </p:cNvGrpSpPr>
          <p:nvPr/>
        </p:nvGrpSpPr>
        <p:grpSpPr bwMode="auto">
          <a:xfrm>
            <a:off x="7484019" y="2806152"/>
            <a:ext cx="553066" cy="442112"/>
            <a:chOff x="3721100" y="3419475"/>
            <a:chExt cx="858838" cy="682626"/>
          </a:xfrm>
        </p:grpSpPr>
        <p:sp>
          <p:nvSpPr>
            <p:cNvPr id="27" name="Freeform 19"/>
            <p:cNvSpPr>
              <a:spLocks/>
            </p:cNvSpPr>
            <p:nvPr/>
          </p:nvSpPr>
          <p:spPr bwMode="auto">
            <a:xfrm>
              <a:off x="4254500" y="3419475"/>
              <a:ext cx="325438" cy="495300"/>
            </a:xfrm>
            <a:custGeom>
              <a:avLst/>
              <a:gdLst>
                <a:gd name="T0" fmla="*/ 179552 w 87"/>
                <a:gd name="T1" fmla="*/ 495300 h 132"/>
                <a:gd name="T2" fmla="*/ 127183 w 87"/>
                <a:gd name="T3" fmla="*/ 469034 h 132"/>
                <a:gd name="T4" fmla="*/ 104739 w 87"/>
                <a:gd name="T5" fmla="*/ 382732 h 132"/>
                <a:gd name="T6" fmla="*/ 175811 w 87"/>
                <a:gd name="T7" fmla="*/ 281420 h 132"/>
                <a:gd name="T8" fmla="*/ 261847 w 87"/>
                <a:gd name="T9" fmla="*/ 165100 h 132"/>
                <a:gd name="T10" fmla="*/ 239403 w 87"/>
                <a:gd name="T11" fmla="*/ 63789 h 132"/>
                <a:gd name="T12" fmla="*/ 142145 w 87"/>
                <a:gd name="T13" fmla="*/ 48780 h 132"/>
                <a:gd name="T14" fmla="*/ 18703 w 87"/>
                <a:gd name="T15" fmla="*/ 131330 h 132"/>
                <a:gd name="T16" fmla="*/ 0 w 87"/>
                <a:gd name="T17" fmla="*/ 112568 h 132"/>
                <a:gd name="T18" fmla="*/ 115961 w 87"/>
                <a:gd name="T19" fmla="*/ 22514 h 132"/>
                <a:gd name="T20" fmla="*/ 258106 w 87"/>
                <a:gd name="T21" fmla="*/ 45027 h 132"/>
                <a:gd name="T22" fmla="*/ 284291 w 87"/>
                <a:gd name="T23" fmla="*/ 176357 h 132"/>
                <a:gd name="T24" fmla="*/ 194515 w 87"/>
                <a:gd name="T25" fmla="*/ 300182 h 132"/>
                <a:gd name="T26" fmla="*/ 130923 w 87"/>
                <a:gd name="T27" fmla="*/ 390236 h 132"/>
                <a:gd name="T28" fmla="*/ 142145 w 87"/>
                <a:gd name="T29" fmla="*/ 450273 h 132"/>
                <a:gd name="T30" fmla="*/ 205737 w 87"/>
                <a:gd name="T31" fmla="*/ 461529 h 132"/>
                <a:gd name="T32" fmla="*/ 306735 w 87"/>
                <a:gd name="T33" fmla="*/ 386484 h 132"/>
                <a:gd name="T34" fmla="*/ 325438 w 87"/>
                <a:gd name="T35" fmla="*/ 405245 h 132"/>
                <a:gd name="T36" fmla="*/ 216959 w 87"/>
                <a:gd name="T37" fmla="*/ 487795 h 132"/>
                <a:gd name="T38" fmla="*/ 179552 w 87"/>
                <a:gd name="T39" fmla="*/ 49530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132"/>
                <a:gd name="T62" fmla="*/ 87 w 87"/>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132">
                  <a:moveTo>
                    <a:pt x="48" y="132"/>
                  </a:moveTo>
                  <a:cubicBezTo>
                    <a:pt x="43" y="132"/>
                    <a:pt x="38" y="130"/>
                    <a:pt x="34" y="125"/>
                  </a:cubicBezTo>
                  <a:cubicBezTo>
                    <a:pt x="27" y="119"/>
                    <a:pt x="25" y="111"/>
                    <a:pt x="28" y="102"/>
                  </a:cubicBezTo>
                  <a:cubicBezTo>
                    <a:pt x="31" y="94"/>
                    <a:pt x="37" y="85"/>
                    <a:pt x="47" y="75"/>
                  </a:cubicBezTo>
                  <a:cubicBezTo>
                    <a:pt x="59" y="64"/>
                    <a:pt x="66" y="54"/>
                    <a:pt x="70" y="44"/>
                  </a:cubicBezTo>
                  <a:cubicBezTo>
                    <a:pt x="74" y="34"/>
                    <a:pt x="72" y="25"/>
                    <a:pt x="64" y="17"/>
                  </a:cubicBezTo>
                  <a:cubicBezTo>
                    <a:pt x="55" y="8"/>
                    <a:pt x="50" y="7"/>
                    <a:pt x="38" y="13"/>
                  </a:cubicBezTo>
                  <a:cubicBezTo>
                    <a:pt x="28" y="17"/>
                    <a:pt x="14" y="27"/>
                    <a:pt x="5" y="35"/>
                  </a:cubicBezTo>
                  <a:cubicBezTo>
                    <a:pt x="0" y="30"/>
                    <a:pt x="0" y="30"/>
                    <a:pt x="0" y="30"/>
                  </a:cubicBezTo>
                  <a:cubicBezTo>
                    <a:pt x="9" y="22"/>
                    <a:pt x="20" y="12"/>
                    <a:pt x="31" y="6"/>
                  </a:cubicBezTo>
                  <a:cubicBezTo>
                    <a:pt x="45" y="0"/>
                    <a:pt x="58" y="1"/>
                    <a:pt x="69" y="12"/>
                  </a:cubicBezTo>
                  <a:cubicBezTo>
                    <a:pt x="79" y="22"/>
                    <a:pt x="81" y="34"/>
                    <a:pt x="76" y="47"/>
                  </a:cubicBezTo>
                  <a:cubicBezTo>
                    <a:pt x="72" y="57"/>
                    <a:pt x="65" y="68"/>
                    <a:pt x="52" y="80"/>
                  </a:cubicBezTo>
                  <a:cubicBezTo>
                    <a:pt x="43" y="89"/>
                    <a:pt x="37" y="97"/>
                    <a:pt x="35" y="104"/>
                  </a:cubicBezTo>
                  <a:cubicBezTo>
                    <a:pt x="33" y="111"/>
                    <a:pt x="34" y="116"/>
                    <a:pt x="38" y="120"/>
                  </a:cubicBezTo>
                  <a:cubicBezTo>
                    <a:pt x="43" y="125"/>
                    <a:pt x="48" y="126"/>
                    <a:pt x="55" y="123"/>
                  </a:cubicBezTo>
                  <a:cubicBezTo>
                    <a:pt x="63" y="120"/>
                    <a:pt x="71" y="114"/>
                    <a:pt x="82" y="103"/>
                  </a:cubicBezTo>
                  <a:cubicBezTo>
                    <a:pt x="87" y="108"/>
                    <a:pt x="87" y="108"/>
                    <a:pt x="87" y="108"/>
                  </a:cubicBezTo>
                  <a:cubicBezTo>
                    <a:pt x="76" y="119"/>
                    <a:pt x="66" y="127"/>
                    <a:pt x="58" y="130"/>
                  </a:cubicBezTo>
                  <a:cubicBezTo>
                    <a:pt x="54" y="131"/>
                    <a:pt x="51" y="132"/>
                    <a:pt x="48" y="132"/>
                  </a:cubicBezTo>
                </a:path>
              </a:pathLst>
            </a:custGeom>
            <a:solidFill>
              <a:srgbClr val="FFFFFF"/>
            </a:solidFill>
            <a:ln w="9525">
              <a:noFill/>
              <a:round/>
              <a:headEnd/>
              <a:tailEnd/>
            </a:ln>
          </p:spPr>
          <p:txBody>
            <a:bodyPr/>
            <a:lstStyle/>
            <a:p>
              <a:endParaRPr lang="zh-CN" altLang="en-US"/>
            </a:p>
          </p:txBody>
        </p:sp>
        <p:sp>
          <p:nvSpPr>
            <p:cNvPr id="28" name="Freeform 20"/>
            <p:cNvSpPr>
              <a:spLocks/>
            </p:cNvSpPr>
            <p:nvPr/>
          </p:nvSpPr>
          <p:spPr bwMode="auto">
            <a:xfrm>
              <a:off x="3721100" y="3652838"/>
              <a:ext cx="454025" cy="449263"/>
            </a:xfrm>
            <a:custGeom>
              <a:avLst/>
              <a:gdLst>
                <a:gd name="T0" fmla="*/ 138834 w 121"/>
                <a:gd name="T1" fmla="*/ 0 h 120"/>
                <a:gd name="T2" fmla="*/ 90055 w 121"/>
                <a:gd name="T3" fmla="*/ 48670 h 120"/>
                <a:gd name="T4" fmla="*/ 90055 w 121"/>
                <a:gd name="T5" fmla="*/ 363154 h 120"/>
                <a:gd name="T6" fmla="*/ 405245 w 121"/>
                <a:gd name="T7" fmla="*/ 363154 h 120"/>
                <a:gd name="T8" fmla="*/ 454025 w 121"/>
                <a:gd name="T9" fmla="*/ 314484 h 120"/>
                <a:gd name="T10" fmla="*/ 138834 w 121"/>
                <a:gd name="T11" fmla="*/ 0 h 120"/>
                <a:gd name="T12" fmla="*/ 0 60000 65536"/>
                <a:gd name="T13" fmla="*/ 0 60000 65536"/>
                <a:gd name="T14" fmla="*/ 0 60000 65536"/>
                <a:gd name="T15" fmla="*/ 0 60000 65536"/>
                <a:gd name="T16" fmla="*/ 0 60000 65536"/>
                <a:gd name="T17" fmla="*/ 0 60000 65536"/>
                <a:gd name="T18" fmla="*/ 0 w 121"/>
                <a:gd name="T19" fmla="*/ 0 h 120"/>
                <a:gd name="T20" fmla="*/ 121 w 12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21" h="120">
                  <a:moveTo>
                    <a:pt x="37" y="0"/>
                  </a:moveTo>
                  <a:cubicBezTo>
                    <a:pt x="24" y="13"/>
                    <a:pt x="24" y="13"/>
                    <a:pt x="24" y="13"/>
                  </a:cubicBezTo>
                  <a:cubicBezTo>
                    <a:pt x="0" y="36"/>
                    <a:pt x="0" y="74"/>
                    <a:pt x="24" y="97"/>
                  </a:cubicBezTo>
                  <a:cubicBezTo>
                    <a:pt x="47" y="120"/>
                    <a:pt x="84" y="120"/>
                    <a:pt x="108" y="97"/>
                  </a:cubicBezTo>
                  <a:cubicBezTo>
                    <a:pt x="121" y="84"/>
                    <a:pt x="121" y="84"/>
                    <a:pt x="121" y="84"/>
                  </a:cubicBezTo>
                  <a:lnTo>
                    <a:pt x="37" y="0"/>
                  </a:lnTo>
                  <a:close/>
                </a:path>
              </a:pathLst>
            </a:custGeom>
            <a:solidFill>
              <a:srgbClr val="FFFFFF"/>
            </a:solidFill>
            <a:ln w="9525">
              <a:noFill/>
              <a:round/>
              <a:headEnd/>
              <a:tailEnd/>
            </a:ln>
          </p:spPr>
          <p:txBody>
            <a:bodyPr/>
            <a:lstStyle/>
            <a:p>
              <a:endParaRPr lang="zh-CN" altLang="en-US"/>
            </a:p>
          </p:txBody>
        </p:sp>
        <p:sp>
          <p:nvSpPr>
            <p:cNvPr id="29" name="Freeform 21"/>
            <p:cNvSpPr>
              <a:spLocks/>
            </p:cNvSpPr>
            <p:nvPr/>
          </p:nvSpPr>
          <p:spPr bwMode="auto">
            <a:xfrm>
              <a:off x="3894138" y="3494088"/>
              <a:ext cx="330200" cy="263525"/>
            </a:xfrm>
            <a:custGeom>
              <a:avLst/>
              <a:gdLst>
                <a:gd name="T0" fmla="*/ 183861 w 88"/>
                <a:gd name="T1" fmla="*/ 158115 h 70"/>
                <a:gd name="T2" fmla="*/ 221384 w 88"/>
                <a:gd name="T3" fmla="*/ 120469 h 70"/>
                <a:gd name="T4" fmla="*/ 288925 w 88"/>
                <a:gd name="T5" fmla="*/ 109175 h 70"/>
                <a:gd name="T6" fmla="*/ 330200 w 88"/>
                <a:gd name="T7" fmla="*/ 67764 h 70"/>
                <a:gd name="T8" fmla="*/ 37523 w 88"/>
                <a:gd name="T9" fmla="*/ 86587 h 70"/>
                <a:gd name="T10" fmla="*/ 0 w 88"/>
                <a:gd name="T11" fmla="*/ 124233 h 70"/>
                <a:gd name="T12" fmla="*/ 135082 w 88"/>
                <a:gd name="T13" fmla="*/ 263525 h 70"/>
                <a:gd name="T14" fmla="*/ 172605 w 88"/>
                <a:gd name="T15" fmla="*/ 225879 h 70"/>
                <a:gd name="T16" fmla="*/ 183861 w 88"/>
                <a:gd name="T17" fmla="*/ 158115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0"/>
                <a:gd name="T29" fmla="*/ 88 w 8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0">
                  <a:moveTo>
                    <a:pt x="49" y="42"/>
                  </a:moveTo>
                  <a:cubicBezTo>
                    <a:pt x="59" y="32"/>
                    <a:pt x="59" y="32"/>
                    <a:pt x="59" y="32"/>
                  </a:cubicBezTo>
                  <a:cubicBezTo>
                    <a:pt x="64" y="27"/>
                    <a:pt x="71" y="26"/>
                    <a:pt x="77" y="29"/>
                  </a:cubicBezTo>
                  <a:cubicBezTo>
                    <a:pt x="88" y="18"/>
                    <a:pt x="88" y="18"/>
                    <a:pt x="88" y="18"/>
                  </a:cubicBezTo>
                  <a:cubicBezTo>
                    <a:pt x="64" y="0"/>
                    <a:pt x="31" y="2"/>
                    <a:pt x="10" y="23"/>
                  </a:cubicBezTo>
                  <a:cubicBezTo>
                    <a:pt x="0" y="33"/>
                    <a:pt x="0" y="33"/>
                    <a:pt x="0" y="33"/>
                  </a:cubicBezTo>
                  <a:cubicBezTo>
                    <a:pt x="36" y="70"/>
                    <a:pt x="36" y="70"/>
                    <a:pt x="36" y="70"/>
                  </a:cubicBezTo>
                  <a:cubicBezTo>
                    <a:pt x="46" y="60"/>
                    <a:pt x="46" y="60"/>
                    <a:pt x="46" y="60"/>
                  </a:cubicBezTo>
                  <a:cubicBezTo>
                    <a:pt x="44" y="54"/>
                    <a:pt x="44" y="47"/>
                    <a:pt x="49" y="42"/>
                  </a:cubicBezTo>
                </a:path>
              </a:pathLst>
            </a:custGeom>
            <a:solidFill>
              <a:srgbClr val="FFFFFF"/>
            </a:solidFill>
            <a:ln w="9525">
              <a:noFill/>
              <a:round/>
              <a:headEnd/>
              <a:tailEnd/>
            </a:ln>
          </p:spPr>
          <p:txBody>
            <a:bodyPr/>
            <a:lstStyle/>
            <a:p>
              <a:endParaRPr lang="zh-CN" altLang="en-US"/>
            </a:p>
          </p:txBody>
        </p:sp>
        <p:sp>
          <p:nvSpPr>
            <p:cNvPr id="30" name="Freeform 22"/>
            <p:cNvSpPr>
              <a:spLocks/>
            </p:cNvSpPr>
            <p:nvPr/>
          </p:nvSpPr>
          <p:spPr bwMode="auto">
            <a:xfrm>
              <a:off x="4054475" y="3603625"/>
              <a:ext cx="277813" cy="330200"/>
            </a:xfrm>
            <a:custGeom>
              <a:avLst/>
              <a:gdLst>
                <a:gd name="T0" fmla="*/ 191466 w 74"/>
                <a:gd name="T1" fmla="*/ 0 h 88"/>
                <a:gd name="T2" fmla="*/ 150169 w 74"/>
                <a:gd name="T3" fmla="*/ 41275 h 88"/>
                <a:gd name="T4" fmla="*/ 138907 w 74"/>
                <a:gd name="T5" fmla="*/ 101311 h 88"/>
                <a:gd name="T6" fmla="*/ 101364 w 74"/>
                <a:gd name="T7" fmla="*/ 138834 h 88"/>
                <a:gd name="T8" fmla="*/ 37542 w 74"/>
                <a:gd name="T9" fmla="*/ 153843 h 88"/>
                <a:gd name="T10" fmla="*/ 0 w 74"/>
                <a:gd name="T11" fmla="*/ 191366 h 88"/>
                <a:gd name="T12" fmla="*/ 138907 w 74"/>
                <a:gd name="T13" fmla="*/ 330200 h 88"/>
                <a:gd name="T14" fmla="*/ 176449 w 74"/>
                <a:gd name="T15" fmla="*/ 292677 h 88"/>
                <a:gd name="T16" fmla="*/ 191466 w 74"/>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88"/>
                <a:gd name="T29" fmla="*/ 74 w 74"/>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88">
                  <a:moveTo>
                    <a:pt x="51" y="0"/>
                  </a:moveTo>
                  <a:cubicBezTo>
                    <a:pt x="40" y="11"/>
                    <a:pt x="40" y="11"/>
                    <a:pt x="40" y="11"/>
                  </a:cubicBezTo>
                  <a:cubicBezTo>
                    <a:pt x="42" y="17"/>
                    <a:pt x="41" y="23"/>
                    <a:pt x="37" y="27"/>
                  </a:cubicBezTo>
                  <a:cubicBezTo>
                    <a:pt x="27" y="37"/>
                    <a:pt x="27" y="37"/>
                    <a:pt x="27" y="37"/>
                  </a:cubicBezTo>
                  <a:cubicBezTo>
                    <a:pt x="22" y="42"/>
                    <a:pt x="16" y="43"/>
                    <a:pt x="10" y="41"/>
                  </a:cubicBezTo>
                  <a:cubicBezTo>
                    <a:pt x="0" y="51"/>
                    <a:pt x="0" y="51"/>
                    <a:pt x="0" y="51"/>
                  </a:cubicBezTo>
                  <a:cubicBezTo>
                    <a:pt x="37" y="88"/>
                    <a:pt x="37" y="88"/>
                    <a:pt x="37" y="88"/>
                  </a:cubicBezTo>
                  <a:cubicBezTo>
                    <a:pt x="47" y="78"/>
                    <a:pt x="47" y="78"/>
                    <a:pt x="47" y="78"/>
                  </a:cubicBezTo>
                  <a:cubicBezTo>
                    <a:pt x="74" y="51"/>
                    <a:pt x="74" y="29"/>
                    <a:pt x="51" y="0"/>
                  </a:cubicBezTo>
                </a:path>
              </a:pathLst>
            </a:custGeom>
            <a:solidFill>
              <a:srgbClr val="FFFFFF"/>
            </a:solidFill>
            <a:ln w="9525">
              <a:noFill/>
              <a:round/>
              <a:headEnd/>
              <a:tailEnd/>
            </a:ln>
          </p:spPr>
          <p:txBody>
            <a:bodyPr/>
            <a:lstStyle/>
            <a:p>
              <a:endParaRPr lang="zh-CN" altLang="en-US"/>
            </a:p>
          </p:txBody>
        </p:sp>
        <p:sp>
          <p:nvSpPr>
            <p:cNvPr id="31" name="Freeform 23"/>
            <p:cNvSpPr>
              <a:spLocks/>
            </p:cNvSpPr>
            <p:nvPr/>
          </p:nvSpPr>
          <p:spPr bwMode="auto">
            <a:xfrm>
              <a:off x="4078288" y="3629025"/>
              <a:ext cx="111125" cy="98425"/>
            </a:xfrm>
            <a:custGeom>
              <a:avLst/>
              <a:gdLst>
                <a:gd name="T0" fmla="*/ 103717 w 30"/>
                <a:gd name="T1" fmla="*/ 52998 h 26"/>
                <a:gd name="T2" fmla="*/ 51858 w 30"/>
                <a:gd name="T3" fmla="*/ 90854 h 26"/>
                <a:gd name="T4" fmla="*/ 37042 w 30"/>
                <a:gd name="T5" fmla="*/ 98425 h 26"/>
                <a:gd name="T6" fmla="*/ 18521 w 30"/>
                <a:gd name="T7" fmla="*/ 90854 h 26"/>
                <a:gd name="T8" fmla="*/ 11113 w 30"/>
                <a:gd name="T9" fmla="*/ 79497 h 26"/>
                <a:gd name="T10" fmla="*/ 11113 w 30"/>
                <a:gd name="T11" fmla="*/ 45427 h 26"/>
                <a:gd name="T12" fmla="*/ 48154 w 30"/>
                <a:gd name="T13" fmla="*/ 7571 h 26"/>
                <a:gd name="T14" fmla="*/ 62971 w 30"/>
                <a:gd name="T15" fmla="*/ 0 h 26"/>
                <a:gd name="T16" fmla="*/ 81492 w 30"/>
                <a:gd name="T17" fmla="*/ 7571 h 26"/>
                <a:gd name="T18" fmla="*/ 88900 w 30"/>
                <a:gd name="T19" fmla="*/ 18928 h 26"/>
                <a:gd name="T20" fmla="*/ 96308 w 30"/>
                <a:gd name="T21" fmla="*/ 37856 h 26"/>
                <a:gd name="T22" fmla="*/ 103717 w 30"/>
                <a:gd name="T23" fmla="*/ 52998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6"/>
                <a:gd name="T38" fmla="*/ 30 w 30"/>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6">
                  <a:moveTo>
                    <a:pt x="28" y="14"/>
                  </a:moveTo>
                  <a:cubicBezTo>
                    <a:pt x="14" y="24"/>
                    <a:pt x="14" y="24"/>
                    <a:pt x="14" y="24"/>
                  </a:cubicBezTo>
                  <a:cubicBezTo>
                    <a:pt x="13" y="25"/>
                    <a:pt x="12" y="26"/>
                    <a:pt x="10" y="26"/>
                  </a:cubicBezTo>
                  <a:cubicBezTo>
                    <a:pt x="8" y="26"/>
                    <a:pt x="7" y="25"/>
                    <a:pt x="5" y="24"/>
                  </a:cubicBezTo>
                  <a:cubicBezTo>
                    <a:pt x="3" y="21"/>
                    <a:pt x="3" y="21"/>
                    <a:pt x="3" y="21"/>
                  </a:cubicBezTo>
                  <a:cubicBezTo>
                    <a:pt x="0" y="19"/>
                    <a:pt x="0" y="15"/>
                    <a:pt x="3" y="12"/>
                  </a:cubicBezTo>
                  <a:cubicBezTo>
                    <a:pt x="13" y="2"/>
                    <a:pt x="13" y="2"/>
                    <a:pt x="13" y="2"/>
                  </a:cubicBezTo>
                  <a:cubicBezTo>
                    <a:pt x="14" y="1"/>
                    <a:pt x="16" y="0"/>
                    <a:pt x="17" y="0"/>
                  </a:cubicBezTo>
                  <a:cubicBezTo>
                    <a:pt x="19" y="0"/>
                    <a:pt x="21" y="1"/>
                    <a:pt x="22" y="2"/>
                  </a:cubicBezTo>
                  <a:cubicBezTo>
                    <a:pt x="24" y="5"/>
                    <a:pt x="24" y="5"/>
                    <a:pt x="24" y="5"/>
                  </a:cubicBezTo>
                  <a:cubicBezTo>
                    <a:pt x="26" y="6"/>
                    <a:pt x="26" y="8"/>
                    <a:pt x="26" y="10"/>
                  </a:cubicBezTo>
                  <a:cubicBezTo>
                    <a:pt x="26" y="11"/>
                    <a:pt x="30" y="13"/>
                    <a:pt x="28" y="14"/>
                  </a:cubicBezTo>
                </a:path>
              </a:pathLst>
            </a:custGeom>
            <a:solidFill>
              <a:srgbClr val="FFFFFF"/>
            </a:solidFill>
            <a:ln w="9525">
              <a:noFill/>
              <a:round/>
              <a:headEnd/>
              <a:tailEnd/>
            </a:ln>
          </p:spPr>
          <p:txBody>
            <a:bodyPr/>
            <a:lstStyle/>
            <a:p>
              <a:endParaRPr lang="zh-CN" altLang="en-US"/>
            </a:p>
          </p:txBody>
        </p:sp>
      </p:grpSp>
      <p:sp>
        <p:nvSpPr>
          <p:cNvPr id="32" name="右箭头 31"/>
          <p:cNvSpPr/>
          <p:nvPr/>
        </p:nvSpPr>
        <p:spPr>
          <a:xfrm>
            <a:off x="4366419" y="2785492"/>
            <a:ext cx="493613" cy="201479"/>
          </a:xfrm>
          <a:prstGeom prst="rightArrow">
            <a:avLst>
              <a:gd name="adj1" fmla="val 50000"/>
              <a:gd name="adj2" fmla="val 552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3" name="右箭头 32"/>
          <p:cNvSpPr/>
          <p:nvPr/>
        </p:nvSpPr>
        <p:spPr>
          <a:xfrm>
            <a:off x="6454651" y="2785492"/>
            <a:ext cx="493613" cy="201479"/>
          </a:xfrm>
          <a:prstGeom prst="rightArrow">
            <a:avLst>
              <a:gd name="adj1" fmla="val 50000"/>
              <a:gd name="adj2" fmla="val 552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4" name="矩形 22"/>
          <p:cNvSpPr>
            <a:spLocks noChangeArrowheads="1"/>
          </p:cNvSpPr>
          <p:nvPr/>
        </p:nvSpPr>
        <p:spPr bwMode="auto">
          <a:xfrm>
            <a:off x="3131840" y="3937620"/>
            <a:ext cx="1224136" cy="707886"/>
          </a:xfrm>
          <a:prstGeom prst="rect">
            <a:avLst/>
          </a:prstGeom>
          <a:noFill/>
          <a:ln w="9525">
            <a:noFill/>
            <a:miter lim="800000"/>
            <a:headEnd/>
            <a:tailEnd/>
          </a:ln>
        </p:spPr>
        <p:txBody>
          <a:bodyPr wrap="square">
            <a:spAutoFit/>
          </a:bodyPr>
          <a:lstStyle/>
          <a:p>
            <a:r>
              <a:rPr lang="zh-CN" altLang="en-US" sz="2000" b="1" dirty="0" smtClean="0">
                <a:latin typeface="宋体" pitchFamily="2" charset="-122"/>
                <a:ea typeface="宋体" pitchFamily="2" charset="-122"/>
              </a:rPr>
              <a:t>第二审程序</a:t>
            </a:r>
            <a:endParaRPr lang="zh-CN" altLang="en-US" sz="2000" b="1" dirty="0">
              <a:latin typeface="宋体" pitchFamily="2" charset="-122"/>
              <a:ea typeface="宋体" pitchFamily="2" charset="-122"/>
            </a:endParaRPr>
          </a:p>
        </p:txBody>
      </p:sp>
      <p:sp>
        <p:nvSpPr>
          <p:cNvPr id="35" name="矩形 22"/>
          <p:cNvSpPr>
            <a:spLocks noChangeArrowheads="1"/>
          </p:cNvSpPr>
          <p:nvPr/>
        </p:nvSpPr>
        <p:spPr bwMode="auto">
          <a:xfrm>
            <a:off x="5148064" y="3937620"/>
            <a:ext cx="1224136" cy="707886"/>
          </a:xfrm>
          <a:prstGeom prst="rect">
            <a:avLst/>
          </a:prstGeom>
          <a:noFill/>
          <a:ln w="9525">
            <a:noFill/>
            <a:miter lim="800000"/>
            <a:headEnd/>
            <a:tailEnd/>
          </a:ln>
        </p:spPr>
        <p:txBody>
          <a:bodyPr wrap="square">
            <a:spAutoFit/>
          </a:bodyPr>
          <a:lstStyle/>
          <a:p>
            <a:r>
              <a:rPr lang="zh-CN" altLang="en-US" sz="2000" b="1" dirty="0" smtClean="0">
                <a:latin typeface="宋体" pitchFamily="2" charset="-122"/>
                <a:ea typeface="宋体" pitchFamily="2" charset="-122"/>
              </a:rPr>
              <a:t>审判监督程序</a:t>
            </a:r>
            <a:endParaRPr lang="zh-CN" altLang="en-US" sz="2000" b="1" dirty="0">
              <a:latin typeface="宋体" pitchFamily="2" charset="-122"/>
              <a:ea typeface="宋体" pitchFamily="2" charset="-122"/>
            </a:endParaRPr>
          </a:p>
        </p:txBody>
      </p:sp>
      <p:sp>
        <p:nvSpPr>
          <p:cNvPr id="36" name="矩形 22"/>
          <p:cNvSpPr>
            <a:spLocks noChangeArrowheads="1"/>
          </p:cNvSpPr>
          <p:nvPr/>
        </p:nvSpPr>
        <p:spPr bwMode="auto">
          <a:xfrm>
            <a:off x="7092280" y="3937620"/>
            <a:ext cx="1224136" cy="400110"/>
          </a:xfrm>
          <a:prstGeom prst="rect">
            <a:avLst/>
          </a:prstGeom>
          <a:noFill/>
          <a:ln w="9525">
            <a:noFill/>
            <a:miter lim="800000"/>
            <a:headEnd/>
            <a:tailEnd/>
          </a:ln>
        </p:spPr>
        <p:txBody>
          <a:bodyPr wrap="square">
            <a:spAutoFit/>
          </a:bodyPr>
          <a:lstStyle/>
          <a:p>
            <a:r>
              <a:rPr lang="zh-CN" altLang="en-US" sz="2000" b="1" dirty="0" smtClean="0">
                <a:latin typeface="宋体" pitchFamily="2" charset="-122"/>
                <a:ea typeface="宋体" pitchFamily="2" charset="-122"/>
              </a:rPr>
              <a:t>执行程序</a:t>
            </a:r>
            <a:endParaRPr lang="zh-CN" altLang="en-US" sz="2000" b="1"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务二：物流运输纠纷解决</a:t>
            </a: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1115616" y="1777380"/>
            <a:ext cx="7128792" cy="2790187"/>
          </a:xfrm>
          <a:prstGeom prst="rect">
            <a:avLst/>
          </a:prstGeom>
          <a:noFill/>
        </p:spPr>
        <p:txBody>
          <a:bodyPr wrap="square" rtlCol="0">
            <a:spAutoFit/>
          </a:bodyPr>
          <a:lstStyle/>
          <a:p>
            <a:pPr indent="457200">
              <a:lnSpc>
                <a:spcPct val="150000"/>
              </a:lnSpc>
            </a:pPr>
            <a:r>
              <a:rPr lang="en-US" altLang="zh-CN" sz="2000" dirty="0" smtClean="0">
                <a:latin typeface="宋体" panose="02010600030101010101" pitchFamily="2" charset="-122"/>
                <a:ea typeface="宋体" panose="02010600030101010101" pitchFamily="2" charset="-122"/>
              </a:rPr>
              <a:t>1997</a:t>
            </a:r>
            <a:r>
              <a:rPr lang="zh-CN" altLang="en-US" sz="2000" dirty="0" smtClean="0">
                <a:latin typeface="宋体" panose="02010600030101010101" pitchFamily="2" charset="-122"/>
                <a:ea typeface="宋体" panose="02010600030101010101" pitchFamily="2" charset="-122"/>
              </a:rPr>
              <a:t>年</a:t>
            </a:r>
            <a:r>
              <a:rPr lang="en-US" altLang="zh-CN" sz="2000" dirty="0" smtClean="0">
                <a:latin typeface="宋体" panose="02010600030101010101" pitchFamily="2" charset="-122"/>
                <a:ea typeface="宋体" panose="02010600030101010101" pitchFamily="2" charset="-122"/>
              </a:rPr>
              <a:t>8</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日，原告烟台土畜产进出口集团有限公司就代理烟台化轻总公司进口</a:t>
            </a:r>
            <a:r>
              <a:rPr lang="en-US" altLang="zh-CN" sz="2000" dirty="0" smtClean="0">
                <a:latin typeface="宋体" panose="02010600030101010101" pitchFamily="2" charset="-122"/>
                <a:ea typeface="宋体" panose="02010600030101010101" pitchFamily="2" charset="-122"/>
              </a:rPr>
              <a:t>67.5</a:t>
            </a:r>
            <a:r>
              <a:rPr lang="zh-CN" altLang="en-US" sz="2000" dirty="0" smtClean="0">
                <a:latin typeface="宋体" panose="02010600030101010101" pitchFamily="2" charset="-122"/>
                <a:ea typeface="宋体" panose="02010600030101010101" pitchFamily="2" charset="-122"/>
              </a:rPr>
              <a:t>吨美国产氰化钢的事宜双方达成协议。</a:t>
            </a:r>
            <a:r>
              <a:rPr lang="en-US" altLang="zh-CN" sz="2000" dirty="0" smtClean="0">
                <a:latin typeface="宋体" panose="02010600030101010101" pitchFamily="2" charset="-122"/>
                <a:ea typeface="宋体" panose="02010600030101010101" pitchFamily="2" charset="-122"/>
              </a:rPr>
              <a:t>8</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22</a:t>
            </a:r>
            <a:r>
              <a:rPr lang="zh-CN" altLang="en-US" sz="2000" dirty="0" smtClean="0">
                <a:latin typeface="宋体" panose="02010600030101010101" pitchFamily="2" charset="-122"/>
                <a:ea typeface="宋体" panose="02010600030101010101" pitchFamily="2" charset="-122"/>
              </a:rPr>
              <a:t>日，原告以自己的名义与美国杜邦公司签订合同，约定原告购买杜邦公司氰化钠</a:t>
            </a:r>
            <a:r>
              <a:rPr lang="en-US" altLang="zh-CN" sz="2000" dirty="0" smtClean="0">
                <a:latin typeface="宋体" panose="02010600030101010101" pitchFamily="2" charset="-122"/>
                <a:ea typeface="宋体" panose="02010600030101010101" pitchFamily="2" charset="-122"/>
              </a:rPr>
              <a:t>67.5</a:t>
            </a:r>
            <a:r>
              <a:rPr lang="zh-CN" altLang="en-US" sz="2000" dirty="0" smtClean="0">
                <a:latin typeface="宋体" panose="02010600030101010101" pitchFamily="2" charset="-122"/>
                <a:ea typeface="宋体" panose="02010600030101010101" pitchFamily="2" charset="-122"/>
              </a:rPr>
              <a:t>吨，价格条件为</a:t>
            </a:r>
            <a:r>
              <a:rPr lang="en-US" altLang="zh-CN" sz="2000" dirty="0" smtClean="0">
                <a:latin typeface="宋体" panose="02010600030101010101" pitchFamily="2" charset="-122"/>
                <a:ea typeface="宋体" panose="02010600030101010101" pitchFamily="2" charset="-122"/>
              </a:rPr>
              <a:t>CIF</a:t>
            </a:r>
            <a:r>
              <a:rPr lang="zh-CN" altLang="en-US" sz="2000" dirty="0" smtClean="0">
                <a:latin typeface="宋体" panose="02010600030101010101" pitchFamily="2" charset="-122"/>
                <a:ea typeface="宋体" panose="02010600030101010101" pitchFamily="2" charset="-122"/>
              </a:rPr>
              <a:t>烟台，总金额为</a:t>
            </a:r>
            <a:r>
              <a:rPr lang="en-US" altLang="zh-CN" sz="2000" dirty="0" smtClean="0">
                <a:latin typeface="宋体" panose="02010600030101010101" pitchFamily="2" charset="-122"/>
                <a:ea typeface="宋体" panose="02010600030101010101" pitchFamily="2" charset="-122"/>
              </a:rPr>
              <a:t>933</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420</a:t>
            </a:r>
            <a:r>
              <a:rPr lang="zh-CN" altLang="en-US" sz="2000" dirty="0" smtClean="0">
                <a:latin typeface="宋体" panose="02010600030101010101" pitchFamily="2" charset="-122"/>
                <a:ea typeface="宋体" panose="02010600030101010101" pitchFamily="2" charset="-122"/>
              </a:rPr>
              <a:t>美元。合同签订后，杜邦公司委托被告美国总统轮船有限公司承运该批货物。 </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20131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115616" y="697260"/>
            <a:ext cx="6912768" cy="559769"/>
          </a:xfrm>
          <a:prstGeom prst="rect">
            <a:avLst/>
          </a:prstGeom>
        </p:spPr>
        <p:txBody>
          <a:bodyPr wrap="square">
            <a:spAutoFit/>
          </a:bodyPr>
          <a:lstStyle/>
          <a:p>
            <a:pPr indent="304800" algn="just">
              <a:lnSpc>
                <a:spcPct val="150000"/>
              </a:lnSpc>
            </a:pPr>
            <a:r>
              <a:rPr lang="en-US" altLang="zh-CN" sz="2400" kern="100" dirty="0" smtClean="0">
                <a:solidFill>
                  <a:srgbClr val="FF0000"/>
                </a:solidFill>
                <a:latin typeface="宋体" pitchFamily="2" charset="-122"/>
                <a:ea typeface="宋体" pitchFamily="2" charset="-122"/>
                <a:cs typeface="Times New Roman" panose="02020603050405020304" pitchFamily="18" charset="0"/>
              </a:rPr>
              <a:t>2</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）诉讼受理的管辖权</a:t>
            </a:r>
            <a:endParaRPr lang="en-US" altLang="zh-CN" sz="2400" kern="100" dirty="0" smtClean="0">
              <a:solidFill>
                <a:srgbClr val="FF0000"/>
              </a:solidFill>
              <a:latin typeface="宋体" pitchFamily="2" charset="-122"/>
              <a:ea typeface="宋体" pitchFamily="2" charset="-122"/>
              <a:cs typeface="Times New Roman" panose="02020603050405020304" pitchFamily="18" charset="0"/>
            </a:endParaRPr>
          </a:p>
        </p:txBody>
      </p:sp>
      <p:sp>
        <p:nvSpPr>
          <p:cNvPr id="15" name="箭头3"/>
          <p:cNvSpPr>
            <a:spLocks/>
          </p:cNvSpPr>
          <p:nvPr/>
        </p:nvSpPr>
        <p:spPr bwMode="gray">
          <a:xfrm flipV="1">
            <a:off x="994503" y="3361556"/>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6" name="箭头2"/>
          <p:cNvSpPr>
            <a:spLocks/>
          </p:cNvSpPr>
          <p:nvPr/>
        </p:nvSpPr>
        <p:spPr bwMode="gray">
          <a:xfrm rot="16200000">
            <a:off x="1418816" y="2670224"/>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ysClr val="window" lastClr="FFFFFF">
              <a:lumMod val="75000"/>
            </a:sys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7" name="箭头1"/>
          <p:cNvSpPr>
            <a:spLocks/>
          </p:cNvSpPr>
          <p:nvPr/>
        </p:nvSpPr>
        <p:spPr bwMode="gray">
          <a:xfrm>
            <a:off x="984153" y="1917179"/>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8" name="文本1"/>
          <p:cNvSpPr>
            <a:spLocks noChangeArrowheads="1"/>
          </p:cNvSpPr>
          <p:nvPr/>
        </p:nvSpPr>
        <p:spPr bwMode="gray">
          <a:xfrm>
            <a:off x="5363928" y="1561356"/>
            <a:ext cx="3381201" cy="1155600"/>
          </a:xfrm>
          <a:prstGeom prst="roundRect">
            <a:avLst>
              <a:gd name="adj" fmla="val 11505"/>
            </a:avLst>
          </a:prstGeom>
          <a:solidFill>
            <a:sysClr val="window" lastClr="FFFFFF">
              <a:lumMod val="85000"/>
            </a:sysClr>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zh-CN" sz="1600" dirty="0" smtClean="0"/>
              <a:t>在物流作业过程中，纠纷发生的原因不在海运、铁路运输期间产生的，一般由普通法院管辖。</a:t>
            </a:r>
            <a:endParaRPr kumimoji="0" lang="zh-CN" altLang="zh-CN" sz="1600" b="0" i="0" u="none" strike="noStrike" kern="120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19" name="标题1"/>
          <p:cNvSpPr>
            <a:spLocks noChangeArrowheads="1"/>
          </p:cNvSpPr>
          <p:nvPr/>
        </p:nvSpPr>
        <p:spPr bwMode="gray">
          <a:xfrm>
            <a:off x="2704691" y="1561356"/>
            <a:ext cx="2659237" cy="1155600"/>
          </a:xfrm>
          <a:prstGeom prst="roundRect">
            <a:avLst>
              <a:gd name="adj" fmla="val 11921"/>
            </a:avLst>
          </a:prstGeom>
          <a:solidFill>
            <a:srgbClr val="0070C0"/>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cs typeface="+mn-cs"/>
              </a:rPr>
              <a:t>        普通法院</a:t>
            </a:r>
            <a:endParaRPr kumimoji="0" lang="zh-CN" altLang="zh-CN" sz="18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mn-cs"/>
            </a:endParaRPr>
          </a:p>
        </p:txBody>
      </p:sp>
      <p:sp>
        <p:nvSpPr>
          <p:cNvPr id="20" name="文本2"/>
          <p:cNvSpPr>
            <a:spLocks noChangeArrowheads="1"/>
          </p:cNvSpPr>
          <p:nvPr/>
        </p:nvSpPr>
        <p:spPr bwMode="gray">
          <a:xfrm>
            <a:off x="5363928" y="2998044"/>
            <a:ext cx="3381201" cy="1155600"/>
          </a:xfrm>
          <a:prstGeom prst="roundRect">
            <a:avLst>
              <a:gd name="adj" fmla="val 11505"/>
            </a:avLst>
          </a:prstGeom>
          <a:solidFill>
            <a:sysClr val="window" lastClr="FFFFFF">
              <a:lumMod val="85000"/>
            </a:sysClr>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altLang="zh-CN" sz="1600" b="0"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endParaRPr>
          </a:p>
          <a:p>
            <a:pPr lvl="0" fontAlgn="base">
              <a:lnSpc>
                <a:spcPct val="120000"/>
              </a:lnSpc>
              <a:spcBef>
                <a:spcPct val="0"/>
              </a:spcBef>
              <a:spcAft>
                <a:spcPct val="0"/>
              </a:spcAft>
              <a:defRPr/>
            </a:pPr>
            <a:r>
              <a:rPr lang="zh-CN" altLang="zh-CN" sz="1600" dirty="0" smtClean="0"/>
              <a:t>如果物流作业过程中货损或货物灭失发生在国际海上货物运输过程中，则根据《海事诉讼特别程序法》应由海事法院管辖</a:t>
            </a:r>
            <a:endParaRPr kumimoji="0" lang="zh-CN" altLang="zh-CN" sz="1600" b="0" i="0" u="none" strike="noStrike" kern="120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21" name="标题2"/>
          <p:cNvSpPr>
            <a:spLocks noChangeArrowheads="1"/>
          </p:cNvSpPr>
          <p:nvPr/>
        </p:nvSpPr>
        <p:spPr bwMode="gray">
          <a:xfrm>
            <a:off x="2717391" y="2998044"/>
            <a:ext cx="2646537" cy="1155600"/>
          </a:xfrm>
          <a:prstGeom prst="roundRect">
            <a:avLst>
              <a:gd name="adj" fmla="val 11921"/>
            </a:avLst>
          </a:prstGeom>
          <a:solidFill>
            <a:srgbClr val="0070C0"/>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CN" altLang="en-US" sz="18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cs typeface="+mn-cs"/>
              </a:rPr>
              <a:t>海事法院</a:t>
            </a:r>
            <a:endParaRPr kumimoji="0" lang="zh-CN" altLang="zh-CN" sz="18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mn-cs"/>
            </a:endParaRPr>
          </a:p>
        </p:txBody>
      </p:sp>
      <p:sp>
        <p:nvSpPr>
          <p:cNvPr id="22" name="文本3"/>
          <p:cNvSpPr>
            <a:spLocks noChangeArrowheads="1"/>
          </p:cNvSpPr>
          <p:nvPr/>
        </p:nvSpPr>
        <p:spPr bwMode="ltGray">
          <a:xfrm>
            <a:off x="5363928" y="4448771"/>
            <a:ext cx="3384376" cy="1145034"/>
          </a:xfrm>
          <a:prstGeom prst="roundRect">
            <a:avLst>
              <a:gd name="adj" fmla="val 11505"/>
            </a:avLst>
          </a:prstGeom>
          <a:solidFill>
            <a:sysClr val="window" lastClr="FFFFFF">
              <a:lumMod val="85000"/>
            </a:sysClr>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dirty="0" smtClean="0"/>
              <a:t>如果货损货货物灭失发生于铁路企业作业过程中，则可能由铁路法院进行管辖。</a:t>
            </a:r>
            <a:endParaRPr lang="zh-CN" altLang="zh-CN" sz="1600" dirty="0"/>
          </a:p>
        </p:txBody>
      </p:sp>
      <p:sp>
        <p:nvSpPr>
          <p:cNvPr id="23" name="标题3"/>
          <p:cNvSpPr>
            <a:spLocks noChangeArrowheads="1"/>
          </p:cNvSpPr>
          <p:nvPr/>
        </p:nvSpPr>
        <p:spPr bwMode="gray">
          <a:xfrm>
            <a:off x="2698341" y="4439245"/>
            <a:ext cx="2665587" cy="1154559"/>
          </a:xfrm>
          <a:prstGeom prst="roundRect">
            <a:avLst>
              <a:gd name="adj" fmla="val 11921"/>
            </a:avLst>
          </a:prstGeom>
          <a:solidFill>
            <a:srgbClr val="0070C0"/>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CN" altLang="en-US" sz="18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cs typeface="+mn-cs"/>
              </a:rPr>
              <a:t>铁路法院</a:t>
            </a:r>
            <a:endParaRPr kumimoji="0" lang="zh-CN" altLang="zh-CN" sz="18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mn-cs"/>
            </a:endParaRPr>
          </a:p>
        </p:txBody>
      </p:sp>
      <p:sp>
        <p:nvSpPr>
          <p:cNvPr id="24" name="Oval 19"/>
          <p:cNvSpPr>
            <a:spLocks noChangeArrowheads="1"/>
          </p:cNvSpPr>
          <p:nvPr/>
        </p:nvSpPr>
        <p:spPr bwMode="auto">
          <a:xfrm>
            <a:off x="467544" y="2857660"/>
            <a:ext cx="1440000" cy="1440000"/>
          </a:xfrm>
          <a:prstGeom prst="roundRect">
            <a:avLst/>
          </a:prstGeom>
          <a:solidFill>
            <a:srgbClr val="0070C0"/>
          </a:solidFill>
          <a:ln w="3175" cap="flat" cmpd="sng" algn="ctr">
            <a:noFill/>
            <a:prstDash val="solid"/>
          </a:ln>
          <a:effectLst/>
        </p:spPr>
        <p:txBody>
          <a:bodyPr lIns="126000" rIns="126000" bIns="18000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F9F9F9"/>
                </a:solidFill>
                <a:effectLst/>
                <a:uLnTx/>
                <a:uFillTx/>
                <a:latin typeface="微软雅黑" pitchFamily="34" charset="-122"/>
                <a:ea typeface="微软雅黑" pitchFamily="34" charset="-122"/>
              </a:rPr>
              <a:t>法院</a:t>
            </a:r>
            <a:endParaRPr kumimoji="0" lang="zh-CN" altLang="en-US" sz="2000" b="1" i="0" u="none" strike="noStrike" kern="0" cap="none" spc="0" normalizeH="0" baseline="0" noProof="0" dirty="0">
              <a:ln>
                <a:noFill/>
              </a:ln>
              <a:solidFill>
                <a:srgbClr val="F9F9F9"/>
              </a:solidFill>
              <a:effectLst/>
              <a:uLnTx/>
              <a:uFillTx/>
              <a:latin typeface="微软雅黑" pitchFamily="34" charset="-122"/>
              <a:ea typeface="微软雅黑"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971600" y="1777380"/>
            <a:ext cx="5184576" cy="2862322"/>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存在绕航的行为，且是有意采取的，</a:t>
            </a:r>
            <a:r>
              <a:rPr lang="zh-CN" altLang="en-US" sz="2400" dirty="0" smtClean="0">
                <a:latin typeface="宋体" panose="02010600030101010101" pitchFamily="2" charset="-122"/>
                <a:ea typeface="宋体" panose="02010600030101010101" pitchFamily="2" charset="-122"/>
              </a:rPr>
              <a:t>被告在将原告的货物由青岛退运至日本前，已对自己行为的性质及其所可能产生的后果有了清楚的了解、认识。</a:t>
            </a:r>
            <a:endParaRPr lang="en-US" altLang="zh-CN" sz="2400" dirty="0" smtClean="0">
              <a:latin typeface="宋体" panose="02010600030101010101" pitchFamily="2" charset="-122"/>
              <a:ea typeface="宋体" panose="02010600030101010101" pitchFamily="2" charset="-122"/>
            </a:endParaRP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20131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pic>
        <p:nvPicPr>
          <p:cNvPr id="12290" name="Picture 2"/>
          <p:cNvPicPr>
            <a:picLocks noChangeAspect="1" noChangeArrowheads="1"/>
          </p:cNvPicPr>
          <p:nvPr/>
        </p:nvPicPr>
        <p:blipFill>
          <a:blip r:embed="rId2" cstate="print"/>
          <a:srcRect/>
          <a:stretch>
            <a:fillRect/>
          </a:stretch>
        </p:blipFill>
        <p:spPr bwMode="auto">
          <a:xfrm>
            <a:off x="6732240" y="2065412"/>
            <a:ext cx="1742781" cy="206920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769268"/>
            <a:ext cx="7128792" cy="4437753"/>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该行为导致了背离合同约定的航线的结果</a:t>
            </a:r>
            <a:r>
              <a:rPr lang="zh-CN" altLang="en-US" sz="2400" dirty="0" smtClean="0">
                <a:latin typeface="宋体" panose="02010600030101010101" pitchFamily="2" charset="-122"/>
                <a:ea typeface="宋体" panose="02010600030101010101" pitchFamily="2" charset="-122"/>
              </a:rPr>
              <a:t>。被告在承运本案项下的货物时，虽然没有直接到达烟台的航线，但是在双方对航线没有约定的情况下，则应按照习惯的或者地理上的航线将货物送至卸货港。而被告却只顾自己的便利和利益，现将货物运至青岛，在原告不同意在青岛提货的情况下，才将货物退运至日本，然后，再转船运到烟台。背离了合同约定的航次。</a:t>
            </a:r>
            <a:endParaRPr lang="en-US" altLang="zh-CN" sz="24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985292"/>
            <a:ext cx="7128792" cy="1754326"/>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）由于被告的不合理绕航，使货物比预计时间晚一个多月到达烟台，无疑</a:t>
            </a:r>
            <a:r>
              <a:rPr lang="zh-CN" altLang="en-US" sz="2400" dirty="0" smtClean="0">
                <a:solidFill>
                  <a:srgbClr val="FF0000"/>
                </a:solidFill>
                <a:latin typeface="宋体" panose="02010600030101010101" pitchFamily="2" charset="-122"/>
                <a:ea typeface="宋体" panose="02010600030101010101" pitchFamily="2" charset="-122"/>
              </a:rPr>
              <a:t>给货主造成了经济损失</a:t>
            </a:r>
            <a:r>
              <a:rPr lang="zh-CN" altLang="en-US" sz="2400" dirty="0" smtClean="0">
                <a:latin typeface="宋体" panose="02010600030101010101" pitchFamily="2" charset="-122"/>
                <a:ea typeface="宋体" panose="02010600030101010101" pitchFamily="2" charset="-122"/>
              </a:rPr>
              <a:t>，包括实际利益损失和无形利益损失。</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539552" y="850954"/>
            <a:ext cx="7704856" cy="3950762"/>
          </a:xfrm>
          <a:prstGeom prst="rect">
            <a:avLst/>
          </a:prstGeom>
          <a:noFill/>
        </p:spPr>
        <p:txBody>
          <a:bodyPr wrap="square" rtlCol="0">
            <a:spAutoFit/>
          </a:bodyPr>
          <a:lstStyle/>
          <a:p>
            <a:pPr indent="457200">
              <a:lnSpc>
                <a:spcPts val="3400"/>
              </a:lnSpc>
            </a:pPr>
            <a:r>
              <a:rPr lang="en-US" altLang="zh-CN" sz="2000" dirty="0" smtClean="0">
                <a:latin typeface="宋体" panose="02010600030101010101" pitchFamily="2" charset="-122"/>
                <a:ea typeface="宋体" panose="02010600030101010101" pitchFamily="2" charset="-122"/>
              </a:rPr>
              <a:t>1997</a:t>
            </a:r>
            <a:r>
              <a:rPr lang="zh-CN" altLang="en-US" sz="2000" dirty="0" smtClean="0">
                <a:latin typeface="宋体" panose="02010600030101010101" pitchFamily="2" charset="-122"/>
                <a:ea typeface="宋体" panose="02010600030101010101" pitchFamily="2" charset="-122"/>
              </a:rPr>
              <a:t>年</a:t>
            </a:r>
            <a:r>
              <a:rPr lang="en-US" altLang="zh-CN" sz="2000" dirty="0" smtClean="0">
                <a:latin typeface="宋体" panose="02010600030101010101" pitchFamily="2" charset="-122"/>
                <a:ea typeface="宋体" panose="02010600030101010101" pitchFamily="2" charset="-122"/>
              </a:rPr>
              <a:t>9</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日，被告接受该批货物后签发了提单（提单号为；</a:t>
            </a:r>
            <a:r>
              <a:rPr lang="en-US" altLang="zh-CN" sz="2000" dirty="0" smtClean="0">
                <a:latin typeface="宋体" panose="02010600030101010101" pitchFamily="2" charset="-122"/>
                <a:ea typeface="宋体" panose="02010600030101010101" pitchFamily="2" charset="-122"/>
              </a:rPr>
              <a:t>ApLU00991309</a:t>
            </a:r>
            <a:r>
              <a:rPr lang="zh-CN" altLang="en-US" sz="2000" dirty="0" smtClean="0">
                <a:latin typeface="宋体" panose="02010600030101010101" pitchFamily="2" charset="-122"/>
                <a:ea typeface="宋体" panose="02010600030101010101" pitchFamily="2" charset="-122"/>
              </a:rPr>
              <a:t>，承运船舶为“</a:t>
            </a:r>
            <a:r>
              <a:rPr lang="en-US" altLang="zh-CN" sz="2000" dirty="0" smtClean="0">
                <a:latin typeface="宋体" panose="02010600030101010101" pitchFamily="2" charset="-122"/>
                <a:ea typeface="宋体" panose="02010600030101010101" pitchFamily="2" charset="-122"/>
              </a:rPr>
              <a:t>ALLIGA</a:t>
            </a:r>
            <a:r>
              <a:rPr lang="zh-CN" altLang="en-US" sz="2000" dirty="0" smtClean="0">
                <a:latin typeface="宋体" panose="02010600030101010101" pitchFamily="2" charset="-122"/>
                <a:ea typeface="宋体" panose="02010600030101010101" pitchFamily="2" charset="-122"/>
              </a:rPr>
              <a:t>一 </a:t>
            </a:r>
            <a:r>
              <a:rPr lang="en-US" altLang="zh-CN" sz="2000" dirty="0" smtClean="0">
                <a:latin typeface="宋体" panose="02010600030101010101" pitchFamily="2" charset="-122"/>
                <a:ea typeface="宋体" panose="02010600030101010101" pitchFamily="2" charset="-122"/>
              </a:rPr>
              <a:t>TOR BRAYERY”26</a:t>
            </a:r>
            <a:r>
              <a:rPr lang="zh-CN" altLang="en-US" sz="2000" dirty="0" smtClean="0">
                <a:latin typeface="宋体" panose="02010600030101010101" pitchFamily="2" charset="-122"/>
                <a:ea typeface="宋体" panose="02010600030101010101" pitchFamily="2" charset="-122"/>
              </a:rPr>
              <a:t>航次），提单记载的装港为美国圣保罗，卸港为中国烟台。</a:t>
            </a:r>
            <a:r>
              <a:rPr lang="en-US" altLang="zh-CN" sz="2000" dirty="0" smtClean="0">
                <a:latin typeface="宋体" panose="02010600030101010101" pitchFamily="2" charset="-122"/>
                <a:ea typeface="宋体" panose="02010600030101010101" pitchFamily="2" charset="-122"/>
              </a:rPr>
              <a:t>9</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12</a:t>
            </a:r>
            <a:r>
              <a:rPr lang="zh-CN" altLang="en-US" sz="2000" dirty="0" smtClean="0">
                <a:latin typeface="宋体" panose="02010600030101010101" pitchFamily="2" charset="-122"/>
                <a:ea typeface="宋体" panose="02010600030101010101" pitchFamily="2" charset="-122"/>
              </a:rPr>
              <a:t>日，杜邦公司发给原告的船运通知上称：货物已于</a:t>
            </a:r>
            <a:r>
              <a:rPr lang="en-US" altLang="zh-CN" sz="2000" dirty="0" smtClean="0">
                <a:latin typeface="宋体" panose="02010600030101010101" pitchFamily="2" charset="-122"/>
                <a:ea typeface="宋体" panose="02010600030101010101" pitchFamily="2" charset="-122"/>
              </a:rPr>
              <a:t>9</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10</a:t>
            </a:r>
            <a:r>
              <a:rPr lang="zh-CN" altLang="en-US" sz="2000" dirty="0" smtClean="0">
                <a:latin typeface="宋体" panose="02010600030101010101" pitchFamily="2" charset="-122"/>
                <a:ea typeface="宋体" panose="02010600030101010101" pitchFamily="2" charset="-122"/>
              </a:rPr>
              <a:t>日装运，预计</a:t>
            </a:r>
            <a:r>
              <a:rPr lang="en-US" altLang="zh-CN" sz="2000" dirty="0" smtClean="0">
                <a:latin typeface="宋体" panose="02010600030101010101" pitchFamily="2" charset="-122"/>
                <a:ea typeface="宋体" panose="02010600030101010101" pitchFamily="2" charset="-122"/>
              </a:rPr>
              <a:t>9</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29</a:t>
            </a:r>
            <a:r>
              <a:rPr lang="zh-CN" altLang="en-US" sz="2000" dirty="0" smtClean="0">
                <a:latin typeface="宋体" panose="02010600030101010101" pitchFamily="2" charset="-122"/>
                <a:ea typeface="宋体" panose="02010600030101010101" pitchFamily="2" charset="-122"/>
              </a:rPr>
              <a:t>日抵烟台。</a:t>
            </a:r>
          </a:p>
          <a:p>
            <a:pPr indent="457200">
              <a:lnSpc>
                <a:spcPts val="3400"/>
              </a:lnSpc>
            </a:pPr>
            <a:r>
              <a:rPr lang="en-US" altLang="zh-CN" sz="2000" dirty="0" smtClean="0">
                <a:latin typeface="宋体" panose="02010600030101010101" pitchFamily="2" charset="-122"/>
                <a:ea typeface="宋体" panose="02010600030101010101" pitchFamily="2" charset="-122"/>
              </a:rPr>
              <a:t>9</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29</a:t>
            </a:r>
            <a:r>
              <a:rPr lang="zh-CN" altLang="en-US" sz="2000" dirty="0" smtClean="0">
                <a:latin typeface="宋体" panose="02010600030101010101" pitchFamily="2" charset="-122"/>
                <a:ea typeface="宋体" panose="02010600030101010101" pitchFamily="2" charset="-122"/>
              </a:rPr>
              <a:t>日，原告却收到被告青岛代理的到货通知，通知其货物已于</a:t>
            </a:r>
            <a:r>
              <a:rPr lang="en-US" altLang="zh-CN" sz="2000" dirty="0" smtClean="0">
                <a:latin typeface="宋体" panose="02010600030101010101" pitchFamily="2" charset="-122"/>
                <a:ea typeface="宋体" panose="02010600030101010101" pitchFamily="2" charset="-122"/>
              </a:rPr>
              <a:t>9</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25</a:t>
            </a:r>
            <a:r>
              <a:rPr lang="zh-CN" altLang="en-US" sz="2000" dirty="0" smtClean="0">
                <a:latin typeface="宋体" panose="02010600030101010101" pitchFamily="2" charset="-122"/>
                <a:ea typeface="宋体" panose="02010600030101010101" pitchFamily="2" charset="-122"/>
              </a:rPr>
              <a:t>日抵达青岛港，要求原告携带上述正本提单到青岛办理提货手续。因提单上记明的卸货港为烟台，而氰化钠属于剧毒危险品，青岛海关不允许办理转关手续；如要在青岛提货只能办理清关手续。</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539552" y="649943"/>
            <a:ext cx="7704856" cy="4511813"/>
          </a:xfrm>
          <a:prstGeom prst="rect">
            <a:avLst/>
          </a:prstGeom>
          <a:noFill/>
        </p:spPr>
        <p:txBody>
          <a:bodyPr wrap="square" rtlCol="0">
            <a:spAutoFit/>
          </a:bodyPr>
          <a:lstStyle/>
          <a:p>
            <a:pPr indent="457200">
              <a:lnSpc>
                <a:spcPts val="3500"/>
              </a:lnSpc>
            </a:pPr>
            <a:r>
              <a:rPr lang="zh-CN" altLang="en-US" sz="2000" dirty="0" smtClean="0">
                <a:latin typeface="宋体" panose="02010600030101010101" pitchFamily="2" charset="-122"/>
                <a:ea typeface="宋体" panose="02010600030101010101" pitchFamily="2" charset="-122"/>
              </a:rPr>
              <a:t>原告为此传真杜邦公司：在杜邦公司支付</a:t>
            </a:r>
            <a:r>
              <a:rPr lang="en-US" altLang="zh-CN" sz="2000" dirty="0" smtClean="0">
                <a:latin typeface="宋体" panose="02010600030101010101" pitchFamily="2" charset="-122"/>
                <a:ea typeface="宋体" panose="02010600030101010101" pitchFamily="2" charset="-122"/>
              </a:rPr>
              <a:t>18,000</a:t>
            </a:r>
            <a:r>
              <a:rPr lang="zh-CN" altLang="en-US" sz="2000" dirty="0" smtClean="0">
                <a:latin typeface="宋体" panose="02010600030101010101" pitchFamily="2" charset="-122"/>
                <a:ea typeface="宋体" panose="02010600030101010101" pitchFamily="2" charset="-122"/>
              </a:rPr>
              <a:t>美金作为清关等费用的前提下，原告同意在青岛提货。杜邦公司将原告的该份传真又转传给被告，但无论是被告还是杜邦公司均未对原告的要求予以答复。 </a:t>
            </a:r>
          </a:p>
          <a:p>
            <a:pPr indent="457200">
              <a:lnSpc>
                <a:spcPts val="3500"/>
              </a:lnSpc>
            </a:pPr>
            <a:r>
              <a:rPr lang="en-US" altLang="zh-CN" sz="2000" dirty="0" smtClean="0">
                <a:latin typeface="宋体" panose="02010600030101010101" pitchFamily="2" charset="-122"/>
                <a:ea typeface="宋体" panose="02010600030101010101" pitchFamily="2" charset="-122"/>
              </a:rPr>
              <a:t>10</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8</a:t>
            </a:r>
            <a:r>
              <a:rPr lang="zh-CN" altLang="en-US" sz="2000" dirty="0" smtClean="0">
                <a:latin typeface="宋体" panose="02010600030101010101" pitchFamily="2" charset="-122"/>
                <a:ea typeface="宋体" panose="02010600030101010101" pitchFamily="2" charset="-122"/>
              </a:rPr>
              <a:t>日，被告函告原告，在原告不能提出更好的解决办法的情况下，被告决定将货物退运至日本，再由日本转船至烟台。</a:t>
            </a:r>
            <a:r>
              <a:rPr lang="en-US" altLang="zh-CN" sz="2000" dirty="0" smtClean="0">
                <a:latin typeface="宋体" panose="02010600030101010101" pitchFamily="2" charset="-122"/>
                <a:ea typeface="宋体" panose="02010600030101010101" pitchFamily="2" charset="-122"/>
              </a:rPr>
              <a:t>1997</a:t>
            </a:r>
            <a:r>
              <a:rPr lang="zh-CN" altLang="en-US" sz="2000" dirty="0" smtClean="0">
                <a:latin typeface="宋体" panose="02010600030101010101" pitchFamily="2" charset="-122"/>
                <a:ea typeface="宋体" panose="02010600030101010101" pitchFamily="2" charset="-122"/>
              </a:rPr>
              <a:t>年</a:t>
            </a:r>
            <a:r>
              <a:rPr lang="en-US" altLang="zh-CN" sz="2000" dirty="0" smtClean="0">
                <a:latin typeface="宋体" panose="02010600030101010101" pitchFamily="2" charset="-122"/>
                <a:ea typeface="宋体" panose="02010600030101010101" pitchFamily="2" charset="-122"/>
              </a:rPr>
              <a:t>11</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日，被告将上述货物从青岛经由日本运抵烟台。原告因此而遭受各种经济损失计人民币</a:t>
            </a:r>
            <a:r>
              <a:rPr lang="en-US" altLang="zh-CN" sz="2000" dirty="0" smtClean="0">
                <a:latin typeface="宋体" panose="02010600030101010101" pitchFamily="2" charset="-122"/>
                <a:ea typeface="宋体" panose="02010600030101010101" pitchFamily="2" charset="-122"/>
              </a:rPr>
              <a:t>287</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312.50</a:t>
            </a:r>
            <a:r>
              <a:rPr lang="zh-CN" altLang="en-US" sz="2000" dirty="0" smtClean="0">
                <a:latin typeface="宋体" panose="02010600030101010101" pitchFamily="2" charset="-122"/>
                <a:ea typeface="宋体" panose="02010600030101010101" pitchFamily="2" charset="-122"/>
              </a:rPr>
              <a:t>元。而被告在承运该批货物时，没有经营由美国圣保罗直接到达中国烟台港的航线的能力，货物要运至烟台，必须在日本转船。     </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827584" y="953348"/>
            <a:ext cx="7344816" cy="2862322"/>
          </a:xfrm>
          <a:prstGeom prst="rect">
            <a:avLst/>
          </a:prstGeom>
          <a:noFill/>
        </p:spPr>
        <p:txBody>
          <a:bodyPr wrap="square" rtlCol="0">
            <a:spAutoFit/>
          </a:bodyPr>
          <a:lstStyle/>
          <a:p>
            <a:pPr indent="457200">
              <a:lnSpc>
                <a:spcPct val="150000"/>
              </a:lnSpc>
            </a:pPr>
            <a:r>
              <a:rPr lang="zh-CN" altLang="en-US" sz="2000" dirty="0" smtClean="0">
                <a:latin typeface="宋体" panose="02010600030101010101" pitchFamily="2" charset="-122"/>
                <a:ea typeface="宋体" panose="02010600030101010101" pitchFamily="2" charset="-122"/>
              </a:rPr>
              <a:t>原告于</a:t>
            </a:r>
            <a:r>
              <a:rPr lang="en-US" altLang="zh-CN" sz="2000" dirty="0" smtClean="0">
                <a:latin typeface="宋体" panose="02010600030101010101" pitchFamily="2" charset="-122"/>
                <a:ea typeface="宋体" panose="02010600030101010101" pitchFamily="2" charset="-122"/>
              </a:rPr>
              <a:t>1998</a:t>
            </a:r>
            <a:r>
              <a:rPr lang="zh-CN" altLang="en-US" sz="2000" dirty="0" smtClean="0">
                <a:latin typeface="宋体" panose="02010600030101010101" pitchFamily="2" charset="-122"/>
                <a:ea typeface="宋体" panose="02010600030101010101" pitchFamily="2" charset="-122"/>
              </a:rPr>
              <a:t>年</a:t>
            </a: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30</a:t>
            </a:r>
            <a:r>
              <a:rPr lang="zh-CN" altLang="en-US" sz="2000" dirty="0" smtClean="0">
                <a:latin typeface="宋体" panose="02010600030101010101" pitchFamily="2" charset="-122"/>
                <a:ea typeface="宋体" panose="02010600030101010101" pitchFamily="2" charset="-122"/>
              </a:rPr>
              <a:t>日向青岛海事法院起诉，认为由于被告的不合理绕航，使货物比预计时间晚一个多月到达烟台，给其造成了严重的经济损失，故请求判令被告赔偿经济损失计人民币 </a:t>
            </a:r>
            <a:r>
              <a:rPr lang="en-US" altLang="zh-CN" sz="2000" dirty="0" smtClean="0">
                <a:latin typeface="宋体" panose="02010600030101010101" pitchFamily="2" charset="-122"/>
                <a:ea typeface="宋体" panose="02010600030101010101" pitchFamily="2" charset="-122"/>
              </a:rPr>
              <a:t>333,440.00</a:t>
            </a:r>
            <a:r>
              <a:rPr lang="zh-CN" altLang="en-US" sz="2000" dirty="0" smtClean="0">
                <a:latin typeface="宋体" panose="02010600030101010101" pitchFamily="2" charset="-122"/>
                <a:ea typeface="宋体" panose="02010600030101010101" pitchFamily="2" charset="-122"/>
              </a:rPr>
              <a:t>元。 </a:t>
            </a:r>
          </a:p>
          <a:p>
            <a:pPr indent="457200">
              <a:lnSpc>
                <a:spcPct val="150000"/>
              </a:lnSpc>
            </a:pPr>
            <a:r>
              <a:rPr lang="zh-CN" altLang="en-US" sz="2000" dirty="0" smtClean="0">
                <a:latin typeface="宋体" panose="02010600030101010101" pitchFamily="2" charset="-122"/>
                <a:ea typeface="宋体" panose="02010600030101010101" pitchFamily="2" charset="-122"/>
              </a:rPr>
              <a:t>请分析原被告行为并指出依据。 </a:t>
            </a:r>
          </a:p>
          <a:p>
            <a:pPr indent="457200">
              <a:lnSpc>
                <a:spcPct val="150000"/>
              </a:lnSpc>
            </a:pPr>
            <a:endParaRPr lang="zh-CN" altLang="en-US" sz="2000" dirty="0"/>
          </a:p>
        </p:txBody>
      </p:sp>
      <p:pic>
        <p:nvPicPr>
          <p:cNvPr id="1026" name="Picture 2"/>
          <p:cNvPicPr>
            <a:picLocks noChangeAspect="1" noChangeArrowheads="1"/>
          </p:cNvPicPr>
          <p:nvPr/>
        </p:nvPicPr>
        <p:blipFill>
          <a:blip r:embed="rId2" cstate="print"/>
          <a:srcRect/>
          <a:stretch>
            <a:fillRect/>
          </a:stretch>
        </p:blipFill>
        <p:spPr bwMode="auto">
          <a:xfrm>
            <a:off x="6372200" y="2497460"/>
            <a:ext cx="1584176" cy="249030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5" y="985292"/>
            <a:ext cx="553998" cy="388843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务二：物流运输纠纷解决</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1906489"/>
            <a:ext cx="4104456" cy="2677656"/>
          </a:xfrm>
          <a:prstGeom prst="rect">
            <a:avLst/>
          </a:prstGeom>
          <a:noFill/>
        </p:spPr>
        <p:txBody>
          <a:bodyPr wrap="square" rtlCol="0">
            <a:spAutoFit/>
          </a:bodyPr>
          <a:lstStyle/>
          <a:p>
            <a:r>
              <a:rPr lang="zh-CN" altLang="en-US" sz="2400" dirty="0" smtClean="0"/>
              <a:t>物流运输纠纷</a:t>
            </a:r>
            <a:endParaRPr lang="en-US" altLang="zh-CN" sz="2400" dirty="0"/>
          </a:p>
          <a:p>
            <a:endParaRPr lang="en-US" altLang="zh-CN" sz="2400" dirty="0"/>
          </a:p>
          <a:p>
            <a:r>
              <a:rPr lang="zh-CN" altLang="en-US" sz="2400" dirty="0" smtClean="0"/>
              <a:t>承运人的责任与免责</a:t>
            </a:r>
            <a:endParaRPr lang="en-US" altLang="zh-CN" sz="2400" dirty="0"/>
          </a:p>
          <a:p>
            <a:endParaRPr lang="en-US" altLang="zh-CN" sz="2400" dirty="0"/>
          </a:p>
          <a:p>
            <a:r>
              <a:rPr lang="zh-CN" altLang="en-US" sz="2400" dirty="0" smtClean="0"/>
              <a:t>托运人的责任</a:t>
            </a:r>
            <a:endParaRPr lang="en-US" altLang="zh-CN" sz="2400" dirty="0" smtClean="0"/>
          </a:p>
          <a:p>
            <a:endParaRPr lang="en-US" altLang="zh-CN" sz="2400" dirty="0"/>
          </a:p>
          <a:p>
            <a:r>
              <a:rPr lang="zh-CN" altLang="en-US" sz="2400" dirty="0" smtClean="0"/>
              <a:t>索赔与争议的解决</a:t>
            </a:r>
            <a:endParaRPr lang="zh-CN" altLang="en-US"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1931909"/>
            <a:ext cx="341423" cy="349527"/>
          </a:xfrm>
          <a:prstGeom prst="rect">
            <a:avLst/>
          </a:prstGeom>
        </p:spPr>
      </p:pic>
      <p:pic>
        <p:nvPicPr>
          <p:cNvPr id="27"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728841"/>
            <a:ext cx="336691" cy="344683"/>
          </a:xfrm>
          <a:prstGeom prst="rect">
            <a:avLst/>
          </a:prstGeom>
        </p:spPr>
      </p:pic>
      <p:pic>
        <p:nvPicPr>
          <p:cNvPr id="28" name="图形 27" descr="枞树">
            <a:extLst>
              <a:ext uri="{FF2B5EF4-FFF2-40B4-BE49-F238E27FC236}">
                <a16:creationId xmlns="" xmlns:a16="http://schemas.microsoft.com/office/drawing/2014/main" id="{1AF2ED81-338E-49F5-BE72-D68A9F0D1D52}"/>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2380" y="3448921"/>
            <a:ext cx="336691" cy="344683"/>
          </a:xfrm>
          <a:prstGeom prst="rect">
            <a:avLst/>
          </a:prstGeom>
        </p:spPr>
      </p:pic>
      <p:pic>
        <p:nvPicPr>
          <p:cNvPr id="29" name="图形 28" descr="枞树">
            <a:extLst>
              <a:ext uri="{FF2B5EF4-FFF2-40B4-BE49-F238E27FC236}">
                <a16:creationId xmlns="" xmlns:a16="http://schemas.microsoft.com/office/drawing/2014/main" id="{3BEDA0AC-4316-4071-A7CC-29183D762396}"/>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80360" y="4153644"/>
            <a:ext cx="336691" cy="344683"/>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04322" y="3704012"/>
            <a:ext cx="2960166" cy="2033808"/>
          </a:xfrm>
          <a:prstGeom prst="rect">
            <a:avLst/>
          </a:prstGeom>
          <a:noFill/>
          <a:ln w="9525">
            <a:noFill/>
            <a:miter lim="800000"/>
            <a:headEnd/>
            <a:tailEnd/>
          </a:ln>
        </p:spPr>
      </p:pic>
      <p:sp>
        <p:nvSpPr>
          <p:cNvPr id="3" name="文本框 2">
            <a:extLst>
              <a:ext uri="{FF2B5EF4-FFF2-40B4-BE49-F238E27FC236}">
                <a16:creationId xmlns="" xmlns:a16="http://schemas.microsoft.com/office/drawing/2014/main" id="{C495479F-8938-467C-B6A1-5D2B4DC4F2A9}"/>
              </a:ext>
            </a:extLst>
          </p:cNvPr>
          <p:cNvSpPr txBox="1"/>
          <p:nvPr/>
        </p:nvSpPr>
        <p:spPr>
          <a:xfrm>
            <a:off x="629816" y="481236"/>
            <a:ext cx="523832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一、物流运输纠纷</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1331640" y="1129308"/>
            <a:ext cx="6552728" cy="3416320"/>
          </a:xfrm>
          <a:prstGeom prst="rect">
            <a:avLst/>
          </a:prstGeom>
        </p:spPr>
        <p:txBody>
          <a:bodyPr wrap="square">
            <a:spAutoFit/>
          </a:bodyPr>
          <a:lstStyle/>
          <a:p>
            <a:pPr indent="304800" algn="just">
              <a:lnSpc>
                <a:spcPct val="150000"/>
              </a:lnSpc>
            </a:pP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 </a:t>
            </a:r>
            <a:r>
              <a:rPr lang="en-US" altLang="zh-CN" sz="2400" b="1" kern="100" dirty="0" smtClean="0">
                <a:solidFill>
                  <a:srgbClr val="FF0000"/>
                </a:solidFill>
                <a:latin typeface="宋体" pitchFamily="2" charset="-122"/>
                <a:ea typeface="宋体" pitchFamily="2" charset="-122"/>
                <a:cs typeface="Times New Roman" panose="02020603050405020304" pitchFamily="18" charset="0"/>
              </a:rPr>
              <a:t>1</a:t>
            </a:r>
            <a:r>
              <a:rPr lang="zh-CN" altLang="en-US" sz="2400" b="1" kern="100" dirty="0" smtClean="0">
                <a:solidFill>
                  <a:srgbClr val="FF0000"/>
                </a:solidFill>
                <a:latin typeface="宋体" pitchFamily="2" charset="-122"/>
                <a:ea typeface="宋体" pitchFamily="2" charset="-122"/>
                <a:cs typeface="Times New Roman" panose="02020603050405020304" pitchFamily="18" charset="0"/>
              </a:rPr>
              <a:t>、概念：</a:t>
            </a:r>
            <a:endParaRPr lang="en-US" altLang="zh-CN" sz="2400" b="1" kern="100" dirty="0" smtClean="0">
              <a:solidFill>
                <a:srgbClr val="FF0000"/>
              </a:solidFill>
              <a:latin typeface="宋体" pitchFamily="2" charset="-122"/>
              <a:ea typeface="宋体" pitchFamily="2" charset="-122"/>
              <a:cs typeface="Times New Roman" panose="02020603050405020304" pitchFamily="18" charset="0"/>
            </a:endParaRPr>
          </a:p>
          <a:p>
            <a:pPr indent="304800" algn="just">
              <a:lnSpc>
                <a:spcPct val="150000"/>
              </a:lnSpc>
            </a:pPr>
            <a:r>
              <a:rPr lang="zh-CN" altLang="en-US" sz="2400" kern="100" dirty="0" smtClean="0">
                <a:solidFill>
                  <a:srgbClr val="FF0000"/>
                </a:solidFill>
                <a:latin typeface="宋体" pitchFamily="2" charset="-122"/>
                <a:ea typeface="宋体" pitchFamily="2" charset="-122"/>
                <a:cs typeface="Times New Roman" panose="02020603050405020304" pitchFamily="18" charset="0"/>
              </a:rPr>
              <a:t>运输纠纷</a:t>
            </a:r>
            <a:r>
              <a:rPr lang="zh-CN" altLang="en-US" sz="2400" kern="100" dirty="0" smtClean="0">
                <a:latin typeface="宋体" pitchFamily="2" charset="-122"/>
                <a:ea typeface="宋体" pitchFamily="2" charset="-122"/>
                <a:cs typeface="Times New Roman" panose="02020603050405020304" pitchFamily="18" charset="0"/>
              </a:rPr>
              <a:t>就是指不同的运输合同当事人对货物灭失或损坏、延迟交货、运输费用、货运单证、损害赔偿等问题上的</a:t>
            </a:r>
            <a:r>
              <a:rPr lang="zh-CN" altLang="en-US" sz="2400" kern="100" dirty="0" smtClean="0">
                <a:solidFill>
                  <a:srgbClr val="FF0000"/>
                </a:solidFill>
                <a:latin typeface="宋体" pitchFamily="2" charset="-122"/>
                <a:ea typeface="宋体" pitchFamily="2" charset="-122"/>
                <a:cs typeface="Times New Roman" panose="02020603050405020304" pitchFamily="18" charset="0"/>
              </a:rPr>
              <a:t>争议</a:t>
            </a:r>
            <a:r>
              <a:rPr lang="zh-CN" altLang="en-US" sz="2400" kern="100" dirty="0" smtClean="0">
                <a:latin typeface="宋体" pitchFamily="2" charset="-122"/>
                <a:ea typeface="宋体" pitchFamily="2" charset="-122"/>
                <a:cs typeface="Times New Roman" panose="02020603050405020304" pitchFamily="18" charset="0"/>
              </a:rPr>
              <a:t>，即在运输合同中当事各方之间在权利义务方面发生的纠纷。</a:t>
            </a:r>
          </a:p>
          <a:p>
            <a:pPr indent="304800" algn="just">
              <a:lnSpc>
                <a:spcPct val="150000"/>
              </a:lnSpc>
            </a:pPr>
            <a:endParaRPr lang="zh-CN" altLang="en-US" sz="2400" kern="100" dirty="0" smtClean="0">
              <a:latin typeface="宋体" pitchFamily="2" charset="-122"/>
              <a:ea typeface="宋体"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TotalTime>
  <Words>4430</Words>
  <Application>Microsoft Office PowerPoint</Application>
  <PresentationFormat>全屏显示(16:10)</PresentationFormat>
  <Paragraphs>175</Paragraphs>
  <Slides>43</Slides>
  <Notes>0</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uu</vt:lpstr>
      <vt:lpstr>幻灯片 1</vt:lpstr>
      <vt:lpstr>项目九   物流运输纠纷解决</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606</cp:revision>
  <dcterms:created xsi:type="dcterms:W3CDTF">2014-09-04T05:16:00Z</dcterms:created>
  <dcterms:modified xsi:type="dcterms:W3CDTF">2017-08-12T12:27:07Z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